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3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F1FC7C-4F6E-426B-AD24-EFC39675C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593FE34-F002-421F-916C-99FB455AF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00D746-5FA1-4525-959B-4F8DECDE2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9F6338-4E2C-4CCD-AB52-A59D3FBBF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6B1EDB-DA2B-48D7-A739-F9B77B6A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60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62AA02-4F53-4482-AC38-457C71B6E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2134CE8-101B-4AF6-AD60-1246A6268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C368BA-1B09-4D7A-8A4C-CBE1B73F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52293F-8F3E-4F0F-9347-2D151ED6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534184-78DB-4E22-AC4A-005FC0F4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631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7FB142C-61D0-4430-B578-C88EBF885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99EBDD-E235-468F-B65F-C0363DEF4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908A53-0E69-4305-A334-A3953E668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6B958E-E1F7-44E4-AB33-50D5B6AA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8BAD27-1552-4829-8FC3-1599EC93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803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688A2B-1443-442F-AA50-8AFB8760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91C477-DE34-4B4D-958F-A8DC0B81A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7A2785-3A8D-436E-800E-DB85EECA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60B9FB-F3F9-406B-801D-356E3DE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346045-9EC9-4462-A498-045388721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41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FAD620-667D-4D81-81F3-7228EF7F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4EB94B-C1A0-4DCC-9BC1-783D74E5E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E37D78-2C05-4BC0-B607-42C6517C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6DD7B7-6BD1-4D60-A7CF-5CEF74B6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0AC19E-2F84-49E0-95E3-E430D824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50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486649-3FE9-49E5-881E-342025FD2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AA7142-12FA-4EE6-BA74-DEA9366D9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7FBB98E-4690-475D-913D-23F112B5E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FCD461-C009-44D7-97DB-60B9263B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BDD9A5A-EC07-4147-A775-CFF3D3E09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01263A-4308-41D9-90DA-BBF31196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57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2C2890-9274-4261-88E6-EA49400B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8004E0-A37F-4208-8F16-356988A27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5D0865D-FFF2-4E75-8E50-D0555B6C5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0C2EB08-5D74-4E86-AD95-7BCC53900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E2A6868-979E-48AA-B7CF-6235CBFAD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59A0853-DF03-496F-A3D5-BDB5907C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E959BBD-E461-4043-85CC-CE18932F5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E8A8CC8-A001-4C85-A2FD-3DF7782DB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31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E19A31-3996-42FB-846F-7F9EA3E94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C09E268-034D-463C-ABF6-C57F7F91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F46306B-423D-41AA-83AC-AF6FCD50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08A1D2-61C3-42B4-82E9-86DCEB01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23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CE6C05A-4C88-4843-B6A1-F61F9EEB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9919A53-2C46-48C4-B484-DC6F1E14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FB0806C-626B-45B6-A218-26420A04E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626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EE9EC1-C204-4440-BFEF-3F50DB77A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735DD5-ECD8-41A8-833F-9AC1803FF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3A075F8-CD3E-4FA1-A6D4-52483E340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197B73F-A6C6-4763-9282-47DA9A2E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6BAE2E-5F43-4294-ACCA-3426155A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22BE700-D833-4F14-B1A6-89723477A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98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33F211-66EE-4802-A0B7-090CA201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83F18D7-B023-4A01-8FB1-F7E30519C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C37B81A-EEE9-480D-9AFB-71A0894C6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21180F0-ABFB-4C8F-AAA9-6299A32F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FC84AC-1362-4C1E-B460-749B023A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A7803F-4D74-4FFC-8139-9E1FF854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16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373A1B5-C8D2-4FDD-A01B-F43AB66F7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392E20-C223-40F8-BD22-77FF71AB7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C807D7-2EBB-433A-8970-67A9A77EFF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E2D3A-DF63-4CEC-92C3-3825DD5B67CB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F72EE4-0099-4857-975B-2CF8D8C41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9C79D5-3FA6-40EF-8F8E-FB2C3A260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8C49A-5BCE-484B-AD50-5BECABD245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21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71213" y="-898565"/>
            <a:ext cx="12263212" cy="7937380"/>
            <a:chOff x="74468" y="-990946"/>
            <a:chExt cx="6589379" cy="11011991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2734" y="92530"/>
              <a:ext cx="6551113" cy="9702824"/>
            </a:xfrm>
            <a:prstGeom prst="rect">
              <a:avLst/>
            </a:prstGeom>
          </p:spPr>
        </p:pic>
        <p:sp>
          <p:nvSpPr>
            <p:cNvPr id="17" name="直角三角形 16"/>
            <p:cNvSpPr/>
            <p:nvPr/>
          </p:nvSpPr>
          <p:spPr>
            <a:xfrm>
              <a:off x="74468" y="4333537"/>
              <a:ext cx="2657249" cy="5687508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7478" tIns="23739" rIns="47478" bIns="23739" rtlCol="0" anchor="ctr"/>
            <a:lstStyle/>
            <a:p>
              <a:pPr algn="ctr"/>
              <a:endParaRPr lang="zh-CN" altLang="en-US" sz="1246" dirty="0"/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5149643" y="-990946"/>
              <a:ext cx="1401544" cy="3105889"/>
              <a:chOff x="5153080" y="-1235184"/>
              <a:chExt cx="1559079" cy="3454992"/>
            </a:xfrm>
          </p:grpSpPr>
          <p:sp>
            <p:nvSpPr>
              <p:cNvPr id="18" name="直角三角形 17"/>
              <p:cNvSpPr/>
              <p:nvPr/>
            </p:nvSpPr>
            <p:spPr>
              <a:xfrm rot="18003299">
                <a:off x="4746212" y="-828316"/>
                <a:ext cx="2372816" cy="1559079"/>
              </a:xfrm>
              <a:prstGeom prst="rt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7478" tIns="23739" rIns="47478" bIns="23739" rtlCol="0" anchor="ctr"/>
              <a:lstStyle/>
              <a:p>
                <a:pPr algn="ctr"/>
                <a:endParaRPr lang="zh-CN" altLang="en-US" sz="1246" dirty="0"/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 rot="18074464">
                <a:off x="5220827" y="764203"/>
                <a:ext cx="2397897" cy="513313"/>
              </a:xfrm>
              <a:custGeom>
                <a:avLst/>
                <a:gdLst>
                  <a:gd name="connsiteX0" fmla="*/ 0 w 1296133"/>
                  <a:gd name="connsiteY0" fmla="*/ 0 h 1296133"/>
                  <a:gd name="connsiteX1" fmla="*/ 63602 w 1296133"/>
                  <a:gd name="connsiteY1" fmla="*/ 63602 h 1296133"/>
                  <a:gd name="connsiteX2" fmla="*/ 63602 w 1296133"/>
                  <a:gd name="connsiteY2" fmla="*/ 1231995 h 1296133"/>
                  <a:gd name="connsiteX3" fmla="*/ 1231995 w 1296133"/>
                  <a:gd name="connsiteY3" fmla="*/ 1231995 h 1296133"/>
                  <a:gd name="connsiteX4" fmla="*/ 1296133 w 1296133"/>
                  <a:gd name="connsiteY4" fmla="*/ 1296133 h 1296133"/>
                  <a:gd name="connsiteX5" fmla="*/ 0 w 1296133"/>
                  <a:gd name="connsiteY5" fmla="*/ 1296133 h 1296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6133" h="1296133">
                    <a:moveTo>
                      <a:pt x="0" y="0"/>
                    </a:moveTo>
                    <a:lnTo>
                      <a:pt x="63602" y="63602"/>
                    </a:lnTo>
                    <a:lnTo>
                      <a:pt x="63602" y="1231995"/>
                    </a:lnTo>
                    <a:lnTo>
                      <a:pt x="1231995" y="1231995"/>
                    </a:lnTo>
                    <a:lnTo>
                      <a:pt x="1296133" y="1296133"/>
                    </a:lnTo>
                    <a:lnTo>
                      <a:pt x="0" y="1296133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7478" tIns="23739" rIns="47478" bIns="23739" rtlCol="0" anchor="ctr"/>
              <a:lstStyle/>
              <a:p>
                <a:pPr algn="ctr"/>
                <a:endParaRPr lang="zh-CN" altLang="en-US" sz="1246"/>
              </a:p>
            </p:txBody>
          </p:sp>
        </p:grpSp>
      </p:grpSp>
      <p:sp>
        <p:nvSpPr>
          <p:cNvPr id="8" name="副标题 2">
            <a:extLst>
              <a:ext uri="{FF2B5EF4-FFF2-40B4-BE49-F238E27FC236}">
                <a16:creationId xmlns:a16="http://schemas.microsoft.com/office/drawing/2014/main" id="{17F70D26-CFE1-4DD0-8853-9DB54AFEFBC8}"/>
              </a:ext>
            </a:extLst>
          </p:cNvPr>
          <p:cNvSpPr txBox="1">
            <a:spLocks/>
          </p:cNvSpPr>
          <p:nvPr/>
        </p:nvSpPr>
        <p:spPr>
          <a:xfrm>
            <a:off x="811980" y="854361"/>
            <a:ext cx="9515968" cy="379766"/>
          </a:xfrm>
          <a:prstGeom prst="rect">
            <a:avLst/>
          </a:prstGeom>
          <a:noFill/>
        </p:spPr>
        <p:txBody>
          <a:bodyPr vert="horz" lIns="35609" tIns="17805" rIns="35609" bIns="178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234"/>
              </a:spcBef>
              <a:defRPr/>
            </a:pP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系统科学上海市高水平大学建设学科学术报告系列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234"/>
              </a:spcBef>
              <a:defRPr/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从复杂性看社会系统管理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94DD7F7-5810-4180-ACBE-6C912FA65982}"/>
              </a:ext>
            </a:extLst>
          </p:cNvPr>
          <p:cNvGrpSpPr/>
          <p:nvPr/>
        </p:nvGrpSpPr>
        <p:grpSpPr>
          <a:xfrm>
            <a:off x="2802842" y="2324413"/>
            <a:ext cx="7435339" cy="2314455"/>
            <a:chOff x="1964956" y="2638557"/>
            <a:chExt cx="6278440" cy="1703626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EC8B7A89-65B5-48F3-A628-1D96ADC1EE0B}"/>
                </a:ext>
              </a:extLst>
            </p:cNvPr>
            <p:cNvCxnSpPr>
              <a:cxnSpLocks/>
            </p:cNvCxnSpPr>
            <p:nvPr/>
          </p:nvCxnSpPr>
          <p:spPr>
            <a:xfrm>
              <a:off x="2038208" y="2638557"/>
              <a:ext cx="53419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B701DC82-A093-4861-98BB-E4C0BD1678E1}"/>
                </a:ext>
              </a:extLst>
            </p:cNvPr>
            <p:cNvCxnSpPr>
              <a:cxnSpLocks/>
            </p:cNvCxnSpPr>
            <p:nvPr/>
          </p:nvCxnSpPr>
          <p:spPr>
            <a:xfrm>
              <a:off x="2014923" y="3103752"/>
              <a:ext cx="53652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1327507C-FF19-46D7-8B6F-37CAB1EF51AF}"/>
                </a:ext>
              </a:extLst>
            </p:cNvPr>
            <p:cNvCxnSpPr>
              <a:cxnSpLocks/>
            </p:cNvCxnSpPr>
            <p:nvPr/>
          </p:nvCxnSpPr>
          <p:spPr>
            <a:xfrm>
              <a:off x="2015058" y="4072281"/>
              <a:ext cx="536510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6229A37C-D1E0-4C2D-8FD3-62EA3CD958E2}"/>
                </a:ext>
              </a:extLst>
            </p:cNvPr>
            <p:cNvSpPr txBox="1"/>
            <p:nvPr/>
          </p:nvSpPr>
          <p:spPr>
            <a:xfrm>
              <a:off x="1964956" y="2743701"/>
              <a:ext cx="6278440" cy="271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主讲：杨晓光 研究员（中国科学院数学与系统科学研究院）</a:t>
              </a:r>
              <a:endPara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060CC842-62D2-4A9B-BFD4-6F4CA41E4B8E}"/>
                </a:ext>
              </a:extLst>
            </p:cNvPr>
            <p:cNvSpPr txBox="1"/>
            <p:nvPr/>
          </p:nvSpPr>
          <p:spPr>
            <a:xfrm>
              <a:off x="1979274" y="3086869"/>
              <a:ext cx="4700477" cy="1255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时间：</a:t>
              </a: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日下午</a:t>
              </a: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14</a:t>
              </a: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00</a:t>
              </a:r>
            </a:p>
            <a:p>
              <a:pPr>
                <a:lnSpc>
                  <a:spcPct val="150000"/>
                </a:lnSpc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地点：上海理工大学管理学院第二会议室（报告厅）</a:t>
              </a:r>
              <a:endPara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主持人：赵来军 教授（上海理工大学管理学院）</a:t>
              </a:r>
            </a:p>
            <a:p>
              <a:pPr>
                <a:lnSpc>
                  <a:spcPct val="150000"/>
                </a:lnSpc>
              </a:pPr>
              <a:endPara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C6FC8D31-E270-4FAF-BFC3-90EFEAD85340}"/>
              </a:ext>
            </a:extLst>
          </p:cNvPr>
          <p:cNvSpPr txBox="1"/>
          <p:nvPr/>
        </p:nvSpPr>
        <p:spPr>
          <a:xfrm>
            <a:off x="414039" y="4432831"/>
            <a:ext cx="11363922" cy="1815882"/>
          </a:xfrm>
          <a:prstGeom prst="rect">
            <a:avLst/>
          </a:prstGeom>
          <a:solidFill>
            <a:srgbClr val="EBEBEB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【</a:t>
            </a:r>
            <a:r>
              <a:rPr lang="zh-CN" altLang="zh-CN" sz="1600" b="1" kern="100" dirty="0"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报告摘要</a:t>
            </a: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】</a:t>
            </a:r>
            <a:r>
              <a:rPr lang="zh-CN" altLang="zh-CN" sz="1600" b="1" kern="100" dirty="0"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 社会系统是最为复杂的系统， 其复杂性主要来自社会系统组元众多、关联关系易变性高、系统的持续演化、以及信息不完全和虚假信息泛滥等几个方面。数字时代社会系统快速演化，对从复杂性视角进行社会系统管理的需求日益迫切。因此需要树立与复杂共存的思想，寻求复杂社会系统的演化规律和系统刻画的简单性，顺势而为，并且基于博弈思维设计具有宽容度和鲁棒性的管理机制，改善信息效率。</a:t>
            </a:r>
          </a:p>
          <a:p>
            <a:pPr algn="just"/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【</a:t>
            </a: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报告人简介</a:t>
            </a: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】 </a:t>
            </a: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杨晓光，中国科学院数学与系统科学研究院系统科学研究所，中国系统工程学会理事长，欧亚系统科学研究会副理事长。主要研究兴趣为管理科学、应用经济学、博弈论，获得过全国优秀科技工作者、复旦管理学突出贡献奖、中国青年科技奖、国家杰出青年基金、茅以升青年科技奖、国务院特殊贡献专家、百千万工程国家级人才等荣誉。</a:t>
            </a:r>
            <a:endParaRPr lang="en-US" altLang="zh-CN" sz="1600" b="1" dirty="0">
              <a:solidFill>
                <a:schemeClr val="tx1">
                  <a:lumMod val="95000"/>
                  <a:lumOff val="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Arial" panose="020B0604020202020204" pitchFamily="34" charset="0"/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7B4BE8F2-D5AD-404C-9BF0-0C2912577D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33" y="-398125"/>
            <a:ext cx="2454619" cy="2058468"/>
          </a:xfrm>
          <a:prstGeom prst="rect">
            <a:avLst/>
          </a:prstGeom>
        </p:spPr>
      </p:pic>
      <p:grpSp>
        <p:nvGrpSpPr>
          <p:cNvPr id="22" name="组合 21">
            <a:extLst>
              <a:ext uri="{FF2B5EF4-FFF2-40B4-BE49-F238E27FC236}">
                <a16:creationId xmlns:a16="http://schemas.microsoft.com/office/drawing/2014/main" id="{D7A7663C-ED34-4420-9EF0-A1E4AF447767}"/>
              </a:ext>
            </a:extLst>
          </p:cNvPr>
          <p:cNvGrpSpPr>
            <a:grpSpLocks noChangeAspect="1"/>
          </p:cNvGrpSpPr>
          <p:nvPr/>
        </p:nvGrpSpPr>
        <p:grpSpPr>
          <a:xfrm>
            <a:off x="7630880" y="6090563"/>
            <a:ext cx="3562525" cy="820385"/>
            <a:chOff x="159752" y="209350"/>
            <a:chExt cx="3215425" cy="740453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A6CBDDD6-DEE0-41E3-9C56-7460E55D4DE8}"/>
                </a:ext>
              </a:extLst>
            </p:cNvPr>
            <p:cNvGrpSpPr/>
            <p:nvPr/>
          </p:nvGrpSpPr>
          <p:grpSpPr>
            <a:xfrm>
              <a:off x="2724883" y="406140"/>
              <a:ext cx="650294" cy="447844"/>
              <a:chOff x="12265609" y="302084"/>
              <a:chExt cx="650294" cy="447844"/>
            </a:xfrm>
          </p:grpSpPr>
          <p:pic>
            <p:nvPicPr>
              <p:cNvPr id="29" name="图片 28">
                <a:extLst>
                  <a:ext uri="{FF2B5EF4-FFF2-40B4-BE49-F238E27FC236}">
                    <a16:creationId xmlns:a16="http://schemas.microsoft.com/office/drawing/2014/main" id="{447C6D6F-DC94-4F1F-9D9D-712C39F7E02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3281" b="53314"/>
              <a:stretch/>
            </p:blipFill>
            <p:spPr>
              <a:xfrm>
                <a:off x="12265611" y="302084"/>
                <a:ext cx="650292" cy="189202"/>
              </a:xfrm>
              <a:prstGeom prst="rect">
                <a:avLst/>
              </a:prstGeom>
            </p:spPr>
          </p:pic>
          <p:pic>
            <p:nvPicPr>
              <p:cNvPr id="30" name="图片 29">
                <a:extLst>
                  <a:ext uri="{FF2B5EF4-FFF2-40B4-BE49-F238E27FC236}">
                    <a16:creationId xmlns:a16="http://schemas.microsoft.com/office/drawing/2014/main" id="{AB3D1B3A-85DD-4BE0-9A26-47D26A5A79DA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049"/>
              <a:stretch/>
            </p:blipFill>
            <p:spPr>
              <a:xfrm>
                <a:off x="12265609" y="505786"/>
                <a:ext cx="650292" cy="244142"/>
              </a:xfrm>
              <a:prstGeom prst="rect">
                <a:avLst/>
              </a:prstGeom>
            </p:spPr>
          </p:pic>
        </p:grpSp>
        <p:pic>
          <p:nvPicPr>
            <p:cNvPr id="27" name="图片 26">
              <a:extLst>
                <a:ext uri="{FF2B5EF4-FFF2-40B4-BE49-F238E27FC236}">
                  <a16:creationId xmlns:a16="http://schemas.microsoft.com/office/drawing/2014/main" id="{3C760905-578C-4D2C-9FC0-DA7E5FF82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80593" y="209350"/>
              <a:ext cx="1213449" cy="740453"/>
            </a:xfrm>
            <a:prstGeom prst="rect">
              <a:avLst/>
            </a:prstGeom>
          </p:spPr>
        </p:pic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ED1866C6-D389-46F6-A2F1-54D33C9C2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59752" y="362651"/>
              <a:ext cx="1091221" cy="368287"/>
            </a:xfrm>
            <a:prstGeom prst="rect">
              <a:avLst/>
            </a:prstGeom>
          </p:spPr>
        </p:pic>
      </p:grpSp>
      <p:pic>
        <p:nvPicPr>
          <p:cNvPr id="20" name="图片 19">
            <a:extLst>
              <a:ext uri="{FF2B5EF4-FFF2-40B4-BE49-F238E27FC236}">
                <a16:creationId xmlns:a16="http://schemas.microsoft.com/office/drawing/2014/main" id="{E1850583-2E46-4E57-8428-E42C80BF804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697" y="1160272"/>
            <a:ext cx="3224878" cy="5080408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FCAD3103-E612-4EB8-93E0-2247979275CD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53" y="2183590"/>
            <a:ext cx="1798736" cy="21940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569728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66117;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华文新魏</vt:lpstr>
      <vt:lpstr>微软雅黑</vt:lpstr>
      <vt:lpstr>Arial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 Mengmeng</dc:creator>
  <cp:lastModifiedBy>GAO Mengmeng</cp:lastModifiedBy>
  <cp:revision>1</cp:revision>
  <dcterms:created xsi:type="dcterms:W3CDTF">2023-05-24T00:24:42Z</dcterms:created>
  <dcterms:modified xsi:type="dcterms:W3CDTF">2023-05-24T00:24:56Z</dcterms:modified>
</cp:coreProperties>
</file>