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40"/>
  </p:notesMasterIdLst>
  <p:handoutMasterIdLst>
    <p:handoutMasterId r:id="rId41"/>
  </p:handoutMasterIdLst>
  <p:sldIdLst>
    <p:sldId id="292" r:id="rId2"/>
    <p:sldId id="1506" r:id="rId3"/>
    <p:sldId id="1420" r:id="rId4"/>
    <p:sldId id="1469" r:id="rId5"/>
    <p:sldId id="1468" r:id="rId6"/>
    <p:sldId id="1501" r:id="rId7"/>
    <p:sldId id="1460" r:id="rId8"/>
    <p:sldId id="1459" r:id="rId9"/>
    <p:sldId id="1360" r:id="rId10"/>
    <p:sldId id="1363" r:id="rId11"/>
    <p:sldId id="1365" r:id="rId12"/>
    <p:sldId id="1366" r:id="rId13"/>
    <p:sldId id="1470" r:id="rId14"/>
    <p:sldId id="1319" r:id="rId15"/>
    <p:sldId id="1322" r:id="rId16"/>
    <p:sldId id="1323" r:id="rId17"/>
    <p:sldId id="1325" r:id="rId18"/>
    <p:sldId id="1326" r:id="rId19"/>
    <p:sldId id="1405" r:id="rId20"/>
    <p:sldId id="1461" r:id="rId21"/>
    <p:sldId id="1462" r:id="rId22"/>
    <p:sldId id="1463" r:id="rId23"/>
    <p:sldId id="1464" r:id="rId24"/>
    <p:sldId id="1465" r:id="rId25"/>
    <p:sldId id="1471" r:id="rId26"/>
    <p:sldId id="1472" r:id="rId27"/>
    <p:sldId id="1473" r:id="rId28"/>
    <p:sldId id="1474" r:id="rId29"/>
    <p:sldId id="1493" r:id="rId30"/>
    <p:sldId id="1483" r:id="rId31"/>
    <p:sldId id="1485" r:id="rId32"/>
    <p:sldId id="1457" r:id="rId33"/>
    <p:sldId id="1466" r:id="rId34"/>
    <p:sldId id="1458" r:id="rId35"/>
    <p:sldId id="1454" r:id="rId36"/>
    <p:sldId id="1499" r:id="rId37"/>
    <p:sldId id="1507" r:id="rId38"/>
    <p:sldId id="1508" r:id="rId39"/>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037" autoAdjust="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976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2" tIns="45711" rIns="91422" bIns="45711" numCol="1" anchor="t" anchorCtr="0" compatLnSpc="1">
            <a:prstTxWarp prst="textNoShape">
              <a:avLst/>
            </a:prstTxWarp>
          </a:bodyPr>
          <a:lstStyle>
            <a:lvl1pPr defTabSz="913452">
              <a:defRPr sz="1200">
                <a:latin typeface="Arial" charset="0"/>
              </a:defRPr>
            </a:lvl1pPr>
          </a:lstStyle>
          <a:p>
            <a:pPr>
              <a:defRPr/>
            </a:pPr>
            <a:endParaRPr lang="es-ES"/>
          </a:p>
        </p:txBody>
      </p:sp>
      <p:sp>
        <p:nvSpPr>
          <p:cNvPr id="62976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22" tIns="45711" rIns="91422" bIns="45711" numCol="1" anchor="t" anchorCtr="0" compatLnSpc="1">
            <a:prstTxWarp prst="textNoShape">
              <a:avLst/>
            </a:prstTxWarp>
          </a:bodyPr>
          <a:lstStyle>
            <a:lvl1pPr algn="r" defTabSz="913452">
              <a:defRPr sz="1200">
                <a:latin typeface="Arial" charset="0"/>
              </a:defRPr>
            </a:lvl1pPr>
          </a:lstStyle>
          <a:p>
            <a:pPr>
              <a:defRPr/>
            </a:pPr>
            <a:endParaRPr lang="es-ES"/>
          </a:p>
        </p:txBody>
      </p:sp>
      <p:sp>
        <p:nvSpPr>
          <p:cNvPr id="62976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22" tIns="45711" rIns="91422" bIns="45711" numCol="1" anchor="b" anchorCtr="0" compatLnSpc="1">
            <a:prstTxWarp prst="textNoShape">
              <a:avLst/>
            </a:prstTxWarp>
          </a:bodyPr>
          <a:lstStyle>
            <a:lvl1pPr defTabSz="913452">
              <a:defRPr sz="1200">
                <a:latin typeface="Arial" charset="0"/>
              </a:defRPr>
            </a:lvl1pPr>
          </a:lstStyle>
          <a:p>
            <a:pPr>
              <a:defRPr/>
            </a:pPr>
            <a:endParaRPr lang="es-ES"/>
          </a:p>
        </p:txBody>
      </p:sp>
      <p:sp>
        <p:nvSpPr>
          <p:cNvPr id="62976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22" tIns="45711" rIns="91422" bIns="45711" numCol="1" anchor="b" anchorCtr="0" compatLnSpc="1">
            <a:prstTxWarp prst="textNoShape">
              <a:avLst/>
            </a:prstTxWarp>
          </a:bodyPr>
          <a:lstStyle>
            <a:lvl1pPr algn="r" defTabSz="913452">
              <a:defRPr sz="1200">
                <a:latin typeface="Arial" charset="0"/>
              </a:defRPr>
            </a:lvl1pPr>
          </a:lstStyle>
          <a:p>
            <a:pPr>
              <a:defRPr/>
            </a:pPr>
            <a:fld id="{23E5E67D-5DBB-477D-B8F8-59CE3D0BC123}" type="slidenum">
              <a:rPr lang="es-ES"/>
              <a:pPr>
                <a:defRPr/>
              </a:pPr>
              <a:t>‹Nº›</a:t>
            </a:fld>
            <a:endParaRPr lang="es-ES"/>
          </a:p>
        </p:txBody>
      </p:sp>
    </p:spTree>
    <p:extLst>
      <p:ext uri="{BB962C8B-B14F-4D97-AF65-F5344CB8AC3E}">
        <p14:creationId xmlns:p14="http://schemas.microsoft.com/office/powerpoint/2010/main" val="2806657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2" tIns="45711" rIns="91422" bIns="45711" numCol="1" anchor="t" anchorCtr="0" compatLnSpc="1">
            <a:prstTxWarp prst="textNoShape">
              <a:avLst/>
            </a:prstTxWarp>
          </a:bodyPr>
          <a:lstStyle>
            <a:lvl1pPr defTabSz="913452">
              <a:defRPr sz="1200">
                <a:latin typeface="Arial" charset="0"/>
              </a:defRPr>
            </a:lvl1pPr>
          </a:lstStyle>
          <a:p>
            <a:pPr>
              <a:defRPr/>
            </a:pPr>
            <a:endParaRPr lang="ru-RU"/>
          </a:p>
        </p:txBody>
      </p:sp>
      <p:sp>
        <p:nvSpPr>
          <p:cNvPr id="5325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22" tIns="45711" rIns="91422" bIns="45711" numCol="1" anchor="t" anchorCtr="0" compatLnSpc="1">
            <a:prstTxWarp prst="textNoShape">
              <a:avLst/>
            </a:prstTxWarp>
          </a:bodyPr>
          <a:lstStyle>
            <a:lvl1pPr algn="r" defTabSz="913452">
              <a:defRPr sz="1200">
                <a:latin typeface="Arial" charset="0"/>
              </a:defRPr>
            </a:lvl1pPr>
          </a:lstStyle>
          <a:p>
            <a:pPr>
              <a:defRPr/>
            </a:pPr>
            <a:endParaRPr lang="ru-RU"/>
          </a:p>
        </p:txBody>
      </p:sp>
      <p:sp>
        <p:nvSpPr>
          <p:cNvPr id="573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22" tIns="45711" rIns="91422" bIns="45711"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325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22" tIns="45711" rIns="91422" bIns="45711" numCol="1" anchor="b" anchorCtr="0" compatLnSpc="1">
            <a:prstTxWarp prst="textNoShape">
              <a:avLst/>
            </a:prstTxWarp>
          </a:bodyPr>
          <a:lstStyle>
            <a:lvl1pPr defTabSz="913452">
              <a:defRPr sz="1200">
                <a:latin typeface="Arial" charset="0"/>
              </a:defRPr>
            </a:lvl1pPr>
          </a:lstStyle>
          <a:p>
            <a:pPr>
              <a:defRPr/>
            </a:pPr>
            <a:endParaRPr lang="ru-RU"/>
          </a:p>
        </p:txBody>
      </p:sp>
      <p:sp>
        <p:nvSpPr>
          <p:cNvPr id="5325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22" tIns="45711" rIns="91422" bIns="45711" numCol="1" anchor="b" anchorCtr="0" compatLnSpc="1">
            <a:prstTxWarp prst="textNoShape">
              <a:avLst/>
            </a:prstTxWarp>
          </a:bodyPr>
          <a:lstStyle>
            <a:lvl1pPr algn="r" defTabSz="913452">
              <a:defRPr sz="1200">
                <a:latin typeface="Arial" charset="0"/>
              </a:defRPr>
            </a:lvl1pPr>
          </a:lstStyle>
          <a:p>
            <a:pPr>
              <a:defRPr/>
            </a:pPr>
            <a:fld id="{24665011-851F-4E2E-B6F2-A1ED861A3D76}" type="slidenum">
              <a:rPr lang="ru-RU"/>
              <a:pPr>
                <a:defRPr/>
              </a:pPr>
              <a:t>‹Nº›</a:t>
            </a:fld>
            <a:endParaRPr lang="ru-RU"/>
          </a:p>
        </p:txBody>
      </p:sp>
    </p:spTree>
    <p:extLst>
      <p:ext uri="{BB962C8B-B14F-4D97-AF65-F5344CB8AC3E}">
        <p14:creationId xmlns:p14="http://schemas.microsoft.com/office/powerpoint/2010/main" val="3603086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12813"/>
            <a:fld id="{67CB370A-826C-41CF-A283-CA24BA29848B}" type="slidenum">
              <a:rPr lang="en-US" smtClean="0">
                <a:cs typeface="Arial" charset="0"/>
              </a:rPr>
              <a:pPr defTabSz="912813"/>
              <a:t>9</a:t>
            </a:fld>
            <a:endParaRPr lang="en-US" smtClean="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spcBef>
                <a:spcPct val="0"/>
              </a:spcBef>
            </a:pPr>
            <a:endParaRPr lang="ca-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952500"/>
            <a:fld id="{2947C5F1-9AC4-44B8-AF35-774BEBDF71AA}" type="slidenum">
              <a:rPr lang="en-US" smtClean="0"/>
              <a:pPr defTabSz="952500"/>
              <a:t>20</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52500"/>
            <a:fld id="{C8772675-9716-4186-B3EB-D2C760DBE8A6}" type="slidenum">
              <a:rPr lang="en-US" smtClean="0"/>
              <a:pPr defTabSz="952500"/>
              <a:t>21</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679450" y="4716463"/>
            <a:ext cx="5438775" cy="4465637"/>
          </a:xfrm>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52500"/>
            <a:fld id="{529163BB-2E55-4F92-8C04-A445D790F7E0}" type="slidenum">
              <a:rPr lang="en-US" smtClean="0"/>
              <a:pPr defTabSz="952500"/>
              <a:t>22</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52500"/>
            <a:fld id="{C5E33438-5848-418D-9B1A-B13365D7150F}" type="slidenum">
              <a:rPr lang="en-US" smtClean="0"/>
              <a:pPr defTabSz="952500"/>
              <a:t>23</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defTabSz="952500"/>
            <a:fld id="{B73DA0C4-183F-48E4-9CEC-2F2FE48B5F2D}" type="slidenum">
              <a:rPr lang="en-US" smtClean="0"/>
              <a:pPr defTabSz="952500"/>
              <a:t>24</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Adversarial classification is</a:t>
            </a:r>
            <a:r>
              <a:rPr lang="en-US" baseline="0" dirty="0" smtClean="0"/>
              <a:t> a game between C a classifier and A an adversary taking into account two kind of classes malicious and innocent. Both players wants to maximise their expected utility under very strict common knowledge assumptions. In this game, to find Nash equilibria is very complex as is mention in Adversarial Classification from Dalvi et al paper which they propose an utility sensitive Naïve Bayes myopic approach</a:t>
            </a:r>
          </a:p>
          <a:p>
            <a:endParaRPr lang="en-US" baseline="0" dirty="0" smtClean="0"/>
          </a:p>
          <a:p>
            <a:r>
              <a:rPr lang="en-US" baseline="0" dirty="0" smtClean="0"/>
              <a:t>Explain graph</a:t>
            </a:r>
          </a:p>
        </p:txBody>
      </p:sp>
      <p:sp>
        <p:nvSpPr>
          <p:cNvPr id="4" name="Slide Number Placeholder 3"/>
          <p:cNvSpPr>
            <a:spLocks noGrp="1"/>
          </p:cNvSpPr>
          <p:nvPr>
            <p:ph type="sldNum" sz="quarter" idx="10"/>
          </p:nvPr>
        </p:nvSpPr>
        <p:spPr/>
        <p:txBody>
          <a:bodyPr/>
          <a:lstStyle/>
          <a:p>
            <a:fld id="{D11634E4-E30B-BD4E-859B-A0FDD4D9581E}" type="slidenum">
              <a:rPr lang="en-US" smtClean="0"/>
              <a:t>30</a:t>
            </a:fld>
            <a:endParaRPr lang="en-US" dirty="0"/>
          </a:p>
        </p:txBody>
      </p:sp>
    </p:spTree>
    <p:extLst>
      <p:ext uri="{BB962C8B-B14F-4D97-AF65-F5344CB8AC3E}">
        <p14:creationId xmlns:p14="http://schemas.microsoft.com/office/powerpoint/2010/main" val="1809089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6"/>
          <p:cNvSpPr>
            <a:spLocks noGrp="1" noChangeArrowheads="1"/>
          </p:cNvSpPr>
          <p:nvPr>
            <p:ph type="sldNum" sz="quarter" idx="5"/>
          </p:nvPr>
        </p:nvSpPr>
        <p:spPr>
          <a:noFill/>
        </p:spPr>
        <p:txBody>
          <a:bodyPr/>
          <a:lstStyle/>
          <a:p>
            <a:pPr defTabSz="912813">
              <a:buFont typeface="Times New Roman" pitchFamily="18" charset="0"/>
              <a:buNone/>
            </a:pPr>
            <a:fld id="{F4DF6025-B76B-4C32-AACD-B3488E09F573}" type="slidenum">
              <a:rPr lang="es-ES" smtClean="0">
                <a:latin typeface="Times New Roman" pitchFamily="18" charset="0"/>
                <a:ea typeface="Arial Unicode MS" pitchFamily="34" charset="-128"/>
                <a:cs typeface="Arial Unicode MS" pitchFamily="34" charset="-128"/>
              </a:rPr>
              <a:pPr defTabSz="912813">
                <a:buFont typeface="Times New Roman" pitchFamily="18" charset="0"/>
                <a:buNone/>
              </a:pPr>
              <a:t>32</a:t>
            </a:fld>
            <a:endParaRPr lang="es-ES" smtClean="0">
              <a:latin typeface="Times New Roman" pitchFamily="18" charset="0"/>
              <a:ea typeface="Arial Unicode MS" pitchFamily="34" charset="-128"/>
              <a:cs typeface="Arial Unicode MS" pitchFamily="34" charset="-128"/>
            </a:endParaRPr>
          </a:p>
        </p:txBody>
      </p:sp>
      <p:sp>
        <p:nvSpPr>
          <p:cNvPr id="83971" name="Rectangle 1"/>
          <p:cNvSpPr>
            <a:spLocks noGrp="1" noRot="1" noChangeAspect="1" noChangeArrowheads="1" noTextEdit="1"/>
          </p:cNvSpPr>
          <p:nvPr>
            <p:ph type="sldImg"/>
          </p:nvPr>
        </p:nvSpPr>
        <p:spPr>
          <a:xfrm>
            <a:off x="1111250" y="812800"/>
            <a:ext cx="5346700" cy="4010025"/>
          </a:xfrm>
          <a:solidFill>
            <a:srgbClr val="FFFFFF"/>
          </a:solidFill>
          <a:ln/>
        </p:spPr>
      </p:sp>
      <p:sp>
        <p:nvSpPr>
          <p:cNvPr id="83972" name="Rectangle 2"/>
          <p:cNvSpPr>
            <a:spLocks noGrp="1" noChangeArrowheads="1"/>
          </p:cNvSpPr>
          <p:nvPr>
            <p:ph type="body" idx="1"/>
          </p:nvPr>
        </p:nvSpPr>
        <p:spPr>
          <a:xfrm>
            <a:off x="757238" y="5080000"/>
            <a:ext cx="6056312" cy="4813300"/>
          </a:xfrm>
          <a:noFill/>
          <a:ln/>
        </p:spPr>
        <p:txBody>
          <a:bodyPr wrap="none" anchor="ctr"/>
          <a:lstStyle/>
          <a:p>
            <a:endParaRPr lang="es-E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a:spLocks noGrp="1" noChangeArrowheads="1"/>
          </p:cNvSpPr>
          <p:nvPr>
            <p:ph type="sldNum" sz="quarter" idx="5"/>
          </p:nvPr>
        </p:nvSpPr>
        <p:spPr>
          <a:noFill/>
        </p:spPr>
        <p:txBody>
          <a:bodyPr/>
          <a:lstStyle/>
          <a:p>
            <a:pPr defTabSz="912813">
              <a:buFont typeface="Times New Roman" pitchFamily="18" charset="0"/>
              <a:buNone/>
            </a:pPr>
            <a:fld id="{813DA7A7-8463-4C3B-BB97-7490E051020F}" type="slidenum">
              <a:rPr lang="es-ES" smtClean="0">
                <a:latin typeface="Times New Roman" pitchFamily="18" charset="0"/>
                <a:ea typeface="Arial Unicode MS" pitchFamily="34" charset="-128"/>
                <a:cs typeface="Arial Unicode MS" pitchFamily="34" charset="-128"/>
              </a:rPr>
              <a:pPr defTabSz="912813">
                <a:buFont typeface="Times New Roman" pitchFamily="18" charset="0"/>
                <a:buNone/>
              </a:pPr>
              <a:t>33</a:t>
            </a:fld>
            <a:endParaRPr lang="es-ES" smtClean="0">
              <a:latin typeface="Times New Roman" pitchFamily="18" charset="0"/>
              <a:ea typeface="Arial Unicode MS" pitchFamily="34" charset="-128"/>
              <a:cs typeface="Arial Unicode MS" pitchFamily="34" charset="-128"/>
            </a:endParaRPr>
          </a:p>
        </p:txBody>
      </p:sp>
      <p:sp>
        <p:nvSpPr>
          <p:cNvPr id="82947" name="Rectangle 1"/>
          <p:cNvSpPr>
            <a:spLocks noGrp="1" noRot="1" noChangeAspect="1" noChangeArrowheads="1" noTextEdit="1"/>
          </p:cNvSpPr>
          <p:nvPr>
            <p:ph type="sldImg"/>
          </p:nvPr>
        </p:nvSpPr>
        <p:spPr>
          <a:xfrm>
            <a:off x="1111250" y="812800"/>
            <a:ext cx="5346700" cy="4010025"/>
          </a:xfrm>
          <a:solidFill>
            <a:srgbClr val="FFFFFF"/>
          </a:solidFill>
          <a:ln/>
        </p:spPr>
      </p:sp>
      <p:sp>
        <p:nvSpPr>
          <p:cNvPr id="82948" name="Rectangle 2"/>
          <p:cNvSpPr>
            <a:spLocks noGrp="1" noChangeArrowheads="1"/>
          </p:cNvSpPr>
          <p:nvPr>
            <p:ph type="body" idx="1"/>
          </p:nvPr>
        </p:nvSpPr>
        <p:spPr>
          <a:xfrm>
            <a:off x="757238" y="5080000"/>
            <a:ext cx="6056312" cy="4813300"/>
          </a:xfrm>
          <a:noFill/>
          <a:ln/>
        </p:spPr>
        <p:txBody>
          <a:bodyPr wrap="none" anchor="ctr"/>
          <a:lstStyle/>
          <a:p>
            <a:endParaRPr lang="es-E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txBox="1">
            <a:spLocks noGrp="1" noChangeArrowheads="1"/>
          </p:cNvSpPr>
          <p:nvPr/>
        </p:nvSpPr>
        <p:spPr bwMode="auto">
          <a:xfrm>
            <a:off x="4284663" y="10160000"/>
            <a:ext cx="3284537" cy="533400"/>
          </a:xfrm>
          <a:prstGeom prst="rect">
            <a:avLst/>
          </a:prstGeom>
          <a:noFill/>
          <a:ln w="9525">
            <a:noFill/>
            <a:round/>
            <a:headEnd/>
            <a:tailEnd/>
          </a:ln>
        </p:spPr>
        <p:txBody>
          <a:bodyPr lIns="0" tIns="0" rIns="0" bIns="0" anchor="b"/>
          <a:lstStyle/>
          <a:p>
            <a:pPr algn="r">
              <a:tabLst>
                <a:tab pos="723900" algn="l"/>
                <a:tab pos="1447800" algn="l"/>
                <a:tab pos="2171700" algn="l"/>
                <a:tab pos="2897188" algn="l"/>
              </a:tabLst>
            </a:pPr>
            <a:fld id="{77919D98-737A-45F4-9F55-66DE38D9A476}" type="slidenum">
              <a:rPr lang="es-ES" sz="1400">
                <a:solidFill>
                  <a:srgbClr val="000000"/>
                </a:solidFill>
                <a:latin typeface="Times New Roman" pitchFamily="18" charset="0"/>
                <a:ea typeface="Arial Unicode MS" pitchFamily="34" charset="-128"/>
                <a:cs typeface="Arial Unicode MS" pitchFamily="34" charset="-128"/>
              </a:rPr>
              <a:pPr algn="r">
                <a:tabLst>
                  <a:tab pos="723900" algn="l"/>
                  <a:tab pos="1447800" algn="l"/>
                  <a:tab pos="2171700" algn="l"/>
                  <a:tab pos="2897188" algn="l"/>
                </a:tabLst>
              </a:pPr>
              <a:t>34</a:t>
            </a:fld>
            <a:endParaRPr lang="es-ES" sz="1400">
              <a:solidFill>
                <a:srgbClr val="000000"/>
              </a:solidFill>
              <a:latin typeface="Times New Roman" pitchFamily="18" charset="0"/>
              <a:ea typeface="Arial Unicode MS" pitchFamily="34" charset="-128"/>
              <a:cs typeface="Arial Unicode MS" pitchFamily="34" charset="-128"/>
            </a:endParaRPr>
          </a:p>
        </p:txBody>
      </p:sp>
      <p:sp>
        <p:nvSpPr>
          <p:cNvPr id="84995" name="Rectangle 1"/>
          <p:cNvSpPr>
            <a:spLocks noGrp="1" noRot="1" noChangeAspect="1" noChangeArrowheads="1" noTextEdit="1"/>
          </p:cNvSpPr>
          <p:nvPr>
            <p:ph type="sldImg"/>
          </p:nvPr>
        </p:nvSpPr>
        <p:spPr>
          <a:xfrm>
            <a:off x="1111250" y="812800"/>
            <a:ext cx="5346700" cy="4010025"/>
          </a:xfrm>
          <a:solidFill>
            <a:srgbClr val="FFFFFF"/>
          </a:solidFill>
          <a:ln/>
        </p:spPr>
      </p:sp>
      <p:sp>
        <p:nvSpPr>
          <p:cNvPr id="84996" name="Rectangle 2"/>
          <p:cNvSpPr>
            <a:spLocks noGrp="1" noChangeArrowheads="1"/>
          </p:cNvSpPr>
          <p:nvPr>
            <p:ph type="body" idx="1"/>
          </p:nvPr>
        </p:nvSpPr>
        <p:spPr>
          <a:xfrm>
            <a:off x="757238" y="5080000"/>
            <a:ext cx="6056312" cy="4813300"/>
          </a:xfrm>
          <a:noFill/>
          <a:ln/>
        </p:spPr>
        <p:txBody>
          <a:bodyPr wrap="none" anchor="ctr"/>
          <a:lstStyle/>
          <a:p>
            <a:endParaRPr lang="es-E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6"/>
          <p:cNvSpPr txBox="1">
            <a:spLocks noGrp="1" noChangeArrowheads="1"/>
          </p:cNvSpPr>
          <p:nvPr/>
        </p:nvSpPr>
        <p:spPr bwMode="auto">
          <a:xfrm>
            <a:off x="4284663" y="10160000"/>
            <a:ext cx="3284537" cy="533400"/>
          </a:xfrm>
          <a:prstGeom prst="rect">
            <a:avLst/>
          </a:prstGeom>
          <a:noFill/>
          <a:ln w="9525">
            <a:noFill/>
            <a:round/>
            <a:headEnd/>
            <a:tailEnd/>
          </a:ln>
        </p:spPr>
        <p:txBody>
          <a:bodyPr lIns="0" tIns="0" rIns="0" bIns="0" anchor="b"/>
          <a:lstStyle/>
          <a:p>
            <a:pPr algn="r">
              <a:tabLst>
                <a:tab pos="723900" algn="l"/>
                <a:tab pos="1447800" algn="l"/>
                <a:tab pos="2171700" algn="l"/>
                <a:tab pos="2897188" algn="l"/>
              </a:tabLst>
            </a:pPr>
            <a:fld id="{4625EB0D-D577-4B2C-A36F-EBF01BA0C6B1}" type="slidenum">
              <a:rPr lang="es-ES" sz="1400">
                <a:solidFill>
                  <a:srgbClr val="000000"/>
                </a:solidFill>
                <a:latin typeface="Times New Roman" pitchFamily="18" charset="0"/>
                <a:ea typeface="Arial Unicode MS" pitchFamily="34" charset="-128"/>
                <a:cs typeface="Arial Unicode MS" pitchFamily="34" charset="-128"/>
              </a:rPr>
              <a:pPr algn="r">
                <a:tabLst>
                  <a:tab pos="723900" algn="l"/>
                  <a:tab pos="1447800" algn="l"/>
                  <a:tab pos="2171700" algn="l"/>
                  <a:tab pos="2897188" algn="l"/>
                </a:tabLst>
              </a:pPr>
              <a:t>35</a:t>
            </a:fld>
            <a:endParaRPr lang="es-ES" sz="1400">
              <a:solidFill>
                <a:srgbClr val="000000"/>
              </a:solidFill>
              <a:latin typeface="Times New Roman" pitchFamily="18" charset="0"/>
              <a:ea typeface="Arial Unicode MS" pitchFamily="34" charset="-128"/>
              <a:cs typeface="Arial Unicode MS" pitchFamily="34" charset="-128"/>
            </a:endParaRPr>
          </a:p>
        </p:txBody>
      </p:sp>
      <p:sp>
        <p:nvSpPr>
          <p:cNvPr id="86019" name="Rectangle 1"/>
          <p:cNvSpPr>
            <a:spLocks noGrp="1" noRot="1" noChangeAspect="1" noChangeArrowheads="1" noTextEdit="1"/>
          </p:cNvSpPr>
          <p:nvPr>
            <p:ph type="sldImg"/>
          </p:nvPr>
        </p:nvSpPr>
        <p:spPr>
          <a:xfrm>
            <a:off x="1111250" y="812800"/>
            <a:ext cx="5346700" cy="4010025"/>
          </a:xfrm>
          <a:solidFill>
            <a:srgbClr val="FFFFFF"/>
          </a:solidFill>
          <a:ln/>
        </p:spPr>
      </p:sp>
      <p:sp>
        <p:nvSpPr>
          <p:cNvPr id="86020" name="Rectangle 2"/>
          <p:cNvSpPr>
            <a:spLocks noGrp="1" noChangeArrowheads="1"/>
          </p:cNvSpPr>
          <p:nvPr>
            <p:ph type="body" idx="1"/>
          </p:nvPr>
        </p:nvSpPr>
        <p:spPr>
          <a:xfrm>
            <a:off x="757238" y="5080000"/>
            <a:ext cx="6056312" cy="4813300"/>
          </a:xfrm>
          <a:noFill/>
          <a:ln/>
        </p:spPr>
        <p:txBody>
          <a:bodyPr wrap="none" anchor="ctr"/>
          <a:lstStyle/>
          <a:p>
            <a:endParaRPr lang="es-E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12813"/>
            <a:fld id="{1656AD91-2BA4-4EA5-9689-532B2465C9D4}" type="slidenum">
              <a:rPr lang="en-US" smtClean="0"/>
              <a:pPr defTabSz="912813"/>
              <a:t>10</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12813"/>
            <a:fld id="{B6733FCF-ADEF-4FD6-86E3-DBF4795D07D0}" type="slidenum">
              <a:rPr lang="en-US" smtClean="0">
                <a:cs typeface="Arial" charset="0"/>
              </a:rPr>
              <a:pPr defTabSz="912813"/>
              <a:t>36</a:t>
            </a:fld>
            <a:endParaRPr lang="en-US" smtClean="0">
              <a:cs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a:spcBef>
                <a:spcPct val="0"/>
              </a:spcBef>
            </a:pPr>
            <a:endParaRPr lang="ca-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2813"/>
            <a:fld id="{BA4D0E34-CCD3-4C91-B0B6-824A58E1252E}" type="slidenum">
              <a:rPr lang="en-US" smtClean="0"/>
              <a:pPr defTabSz="912813"/>
              <a:t>11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12813"/>
            <a:fld id="{710CA5A8-7BF9-44B5-A304-11FF4E90C055}" type="slidenum">
              <a:rPr lang="en-US" smtClean="0"/>
              <a:pPr defTabSz="912813"/>
              <a:t>12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12813"/>
            <a:fld id="{5641B37F-F617-4481-AFEA-4373EFC11ADB}" type="slidenum">
              <a:rPr lang="en-US" smtClean="0"/>
              <a:pPr defTabSz="912813"/>
              <a:t>14</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12813"/>
            <a:fld id="{4DCBDB3A-61AF-443F-B0DC-1D426C8457DF}" type="slidenum">
              <a:rPr lang="en-US" smtClean="0"/>
              <a:pPr defTabSz="912813"/>
              <a:t>15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12813"/>
            <a:fld id="{A1D624A9-CBB8-4642-BB65-BB794578C50C}" type="slidenum">
              <a:rPr lang="en-US" smtClean="0"/>
              <a:pPr defTabSz="912813"/>
              <a:t>16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12813"/>
            <a:fld id="{CF1ACA39-BDDA-4D56-894A-677A90D27A55}" type="slidenum">
              <a:rPr lang="en-US" smtClean="0"/>
              <a:pPr defTabSz="912813"/>
              <a:t>17</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12813"/>
            <a:fld id="{9D307874-7911-46E0-8EA0-12D73563B752}" type="slidenum">
              <a:rPr lang="en-US" smtClean="0"/>
              <a:pPr defTabSz="912813"/>
              <a:t>18</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DRI. USST</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B205D51-110B-4E0E-B272-8C51B05D4477}"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DRI. USST</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441BD2E-C751-4342-A60D-D744FF0A5A2E}"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DRI. USST</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EC5925E-4487-471A-AF81-8540A86EE495}"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smtClean="0"/>
              <a:t>DRI. USST</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AAEDAE6-E666-4266-B2D9-60BC772840D3}"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DRI. USST</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A97CF87-6E4F-4670-8543-0E8965B4B060}"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DRI. USST</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4C291C4-893A-44AA-9E10-51320154DE5A}"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DRI. USST</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7133B3B-F39E-4CC1-8B8F-24B027DA9F06}"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smtClean="0"/>
              <a:t>DRI. USST</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D4912F9-BE4B-403B-80C7-B37D5B04BC86}"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r>
              <a:rPr lang="es-ES" smtClean="0"/>
              <a:t>DRI. USST</a:t>
            </a: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7484E942-B526-40A1-91F4-FD6C41D22D37}"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r>
              <a:rPr lang="es-ES" smtClean="0"/>
              <a:t>DRI. USST</a:t>
            </a: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53C7ECA-3342-4C1A-AA2B-96EBFECFD6C3}"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r>
              <a:rPr lang="es-ES" smtClean="0"/>
              <a:t>DRI. USST</a:t>
            </a: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D1AD41B-1167-4FDD-84F7-1950C692E20F}"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smtClean="0"/>
              <a:t>DRI. USST</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5B3DAEB-2EC8-4111-A236-3AC5B45BC6A7}"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smtClean="0"/>
              <a:t>DRI. USST</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E5D6637-1CDA-4B09-AC14-273E24C85905}"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73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s-ES"/>
          </a:p>
        </p:txBody>
      </p:sp>
      <p:sp>
        <p:nvSpPr>
          <p:cNvPr id="1173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s-ES" smtClean="0"/>
              <a:t>DRI. USST</a:t>
            </a:r>
            <a:endParaRPr lang="es-ES"/>
          </a:p>
        </p:txBody>
      </p:sp>
      <p:sp>
        <p:nvSpPr>
          <p:cNvPr id="1173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E7EE47B-4109-4AFB-81AF-72A9B326337E}"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wmf"/><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wmf"/><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wmf"/><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david.rios@icmat.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david.rios@icmat.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71600" y="2420888"/>
            <a:ext cx="7772400" cy="1470025"/>
          </a:xfrm>
        </p:spPr>
        <p:txBody>
          <a:bodyPr/>
          <a:lstStyle/>
          <a:p>
            <a:pPr eaLnBrk="1" hangingPunct="1"/>
            <a:r>
              <a:rPr lang="es-ES" sz="4000" dirty="0" smtClean="0"/>
              <a:t/>
            </a:r>
            <a:br>
              <a:rPr lang="es-ES" sz="4000" dirty="0" smtClean="0"/>
            </a:br>
            <a:r>
              <a:rPr lang="es-ES" sz="4000" dirty="0" err="1" smtClean="0"/>
              <a:t>From</a:t>
            </a:r>
            <a:r>
              <a:rPr lang="es-ES" sz="4000" dirty="0" smtClean="0"/>
              <a:t> </a:t>
            </a:r>
            <a:r>
              <a:rPr lang="es-ES" sz="4000" dirty="0" err="1" smtClean="0"/>
              <a:t>risk</a:t>
            </a:r>
            <a:r>
              <a:rPr lang="es-ES" sz="4000" dirty="0" smtClean="0"/>
              <a:t> </a:t>
            </a:r>
            <a:r>
              <a:rPr lang="es-ES" sz="4000" dirty="0" err="1" smtClean="0"/>
              <a:t>analysis</a:t>
            </a:r>
            <a:r>
              <a:rPr lang="es-ES" sz="4000" dirty="0" smtClean="0"/>
              <a:t> to </a:t>
            </a:r>
            <a:r>
              <a:rPr lang="es-ES" sz="4000" dirty="0" err="1" smtClean="0"/>
              <a:t>adversarial</a:t>
            </a:r>
            <a:r>
              <a:rPr lang="es-ES" sz="4000" dirty="0" smtClean="0"/>
              <a:t> </a:t>
            </a:r>
            <a:r>
              <a:rPr lang="es-ES" sz="4000" dirty="0" err="1" smtClean="0"/>
              <a:t>risk</a:t>
            </a:r>
            <a:r>
              <a:rPr lang="es-ES" sz="4000" dirty="0" smtClean="0"/>
              <a:t> </a:t>
            </a:r>
            <a:r>
              <a:rPr lang="es-ES" sz="4000" dirty="0" err="1" smtClean="0"/>
              <a:t>analysis</a:t>
            </a:r>
            <a:r>
              <a:rPr lang="es-ES" sz="4000" dirty="0" smtClean="0"/>
              <a:t> </a:t>
            </a:r>
            <a:br>
              <a:rPr lang="es-ES" sz="4000" dirty="0" smtClean="0"/>
            </a:br>
            <a:r>
              <a:rPr lang="es-ES" sz="4000" dirty="0" smtClean="0"/>
              <a:t/>
            </a:r>
            <a:br>
              <a:rPr lang="es-ES" sz="4000" dirty="0" smtClean="0"/>
            </a:br>
            <a:r>
              <a:rPr lang="es-ES" sz="4000" dirty="0" err="1" smtClean="0"/>
              <a:t>Part</a:t>
            </a:r>
            <a:r>
              <a:rPr lang="es-ES" sz="4000" dirty="0" smtClean="0"/>
              <a:t> VI. </a:t>
            </a:r>
            <a:r>
              <a:rPr lang="es-ES" sz="4000" dirty="0" err="1" smtClean="0"/>
              <a:t>A</a:t>
            </a:r>
            <a:r>
              <a:rPr lang="es-ES" altLang="es-ES" sz="4000" dirty="0" err="1" smtClean="0"/>
              <a:t>dversarial</a:t>
            </a:r>
            <a:r>
              <a:rPr lang="es-ES" altLang="es-ES" sz="4000" dirty="0" smtClean="0"/>
              <a:t> </a:t>
            </a:r>
            <a:r>
              <a:rPr lang="es-ES" altLang="es-ES" sz="4000" dirty="0" err="1"/>
              <a:t>risk</a:t>
            </a:r>
            <a:r>
              <a:rPr lang="es-ES" altLang="es-ES" sz="4000" dirty="0"/>
              <a:t> </a:t>
            </a:r>
            <a:r>
              <a:rPr lang="es-ES" altLang="es-ES" sz="4000" dirty="0" err="1" smtClean="0"/>
              <a:t>analysis</a:t>
            </a:r>
            <a:r>
              <a:rPr lang="es-ES" altLang="es-ES" sz="4000" dirty="0"/>
              <a:t/>
            </a:r>
            <a:br>
              <a:rPr lang="es-ES" altLang="es-ES" sz="4000" dirty="0"/>
            </a:br>
            <a:r>
              <a:rPr lang="es-ES" altLang="es-ES" sz="2400" dirty="0"/>
              <a:t/>
            </a:r>
            <a:br>
              <a:rPr lang="es-ES" altLang="es-ES" sz="2400" dirty="0"/>
            </a:br>
            <a:r>
              <a:rPr lang="es-ES" sz="4000" dirty="0" smtClean="0"/>
              <a:t/>
            </a:r>
            <a:br>
              <a:rPr lang="es-ES" sz="4000" dirty="0" smtClean="0"/>
            </a:br>
            <a:r>
              <a:rPr lang="es-ES" sz="4000" dirty="0" smtClean="0"/>
              <a:t> </a:t>
            </a:r>
            <a:r>
              <a:rPr lang="es-ES" sz="4000" dirty="0"/>
              <a:t/>
            </a:r>
            <a:br>
              <a:rPr lang="es-ES" sz="4000" dirty="0"/>
            </a:br>
            <a:endParaRPr lang="es-ES" sz="2400" dirty="0" smtClean="0"/>
          </a:p>
        </p:txBody>
      </p:sp>
      <p:sp>
        <p:nvSpPr>
          <p:cNvPr id="2" name="1 CuadroTexto"/>
          <p:cNvSpPr txBox="1"/>
          <p:nvPr/>
        </p:nvSpPr>
        <p:spPr>
          <a:xfrm>
            <a:off x="1403648" y="4437112"/>
            <a:ext cx="6336704" cy="1754326"/>
          </a:xfrm>
          <a:prstGeom prst="rect">
            <a:avLst/>
          </a:prstGeom>
          <a:noFill/>
        </p:spPr>
        <p:txBody>
          <a:bodyPr wrap="square" rtlCol="0">
            <a:spAutoFit/>
          </a:bodyPr>
          <a:lstStyle/>
          <a:p>
            <a:pPr algn="ctr"/>
            <a:r>
              <a:rPr lang="es-ES" dirty="0" smtClean="0"/>
              <a:t>David Ríos,</a:t>
            </a:r>
          </a:p>
          <a:p>
            <a:pPr algn="ctr"/>
            <a:r>
              <a:rPr lang="es-ES" dirty="0" smtClean="0"/>
              <a:t>AXA-ICMAT </a:t>
            </a:r>
            <a:r>
              <a:rPr lang="es-ES" dirty="0" err="1" smtClean="0"/>
              <a:t>Chair</a:t>
            </a:r>
            <a:r>
              <a:rPr lang="es-ES" dirty="0" smtClean="0"/>
              <a:t> @ICMAT-CSIC and R. </a:t>
            </a:r>
            <a:r>
              <a:rPr lang="es-ES" dirty="0" err="1" smtClean="0"/>
              <a:t>Academy</a:t>
            </a:r>
            <a:endParaRPr lang="es-ES" dirty="0" smtClean="0"/>
          </a:p>
          <a:p>
            <a:pPr algn="ctr"/>
            <a:endParaRPr lang="es-ES" dirty="0"/>
          </a:p>
          <a:p>
            <a:pPr algn="ctr"/>
            <a:endParaRPr lang="es-ES" dirty="0" smtClean="0"/>
          </a:p>
          <a:p>
            <a:pPr algn="ctr"/>
            <a:r>
              <a:rPr lang="es-ES" dirty="0"/>
              <a:t> </a:t>
            </a:r>
            <a:r>
              <a:rPr lang="es-ES" dirty="0" smtClean="0"/>
              <a:t>                                                               </a:t>
            </a:r>
            <a:endParaRPr lang="es-ES" dirty="0"/>
          </a:p>
          <a:p>
            <a:pPr algn="ctr"/>
            <a:endParaRPr lang="es-ES" dirty="0" smtClean="0"/>
          </a:p>
        </p:txBody>
      </p:sp>
      <p:sp>
        <p:nvSpPr>
          <p:cNvPr id="3" name="2 Marcador de pie de página"/>
          <p:cNvSpPr>
            <a:spLocks noGrp="1"/>
          </p:cNvSpPr>
          <p:nvPr>
            <p:ph type="ftr" sz="quarter" idx="11"/>
          </p:nvPr>
        </p:nvSpPr>
        <p:spPr/>
        <p:txBody>
          <a:bodyPr/>
          <a:lstStyle/>
          <a:p>
            <a:pPr>
              <a:defRPr/>
            </a:pPr>
            <a:r>
              <a:rPr lang="es-ES" smtClean="0"/>
              <a:t>DRI. USST</a:t>
            </a:r>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descr="Adv3"/>
          <p:cNvPicPr>
            <a:picLocks noChangeAspect="1" noChangeArrowheads="1"/>
          </p:cNvPicPr>
          <p:nvPr/>
        </p:nvPicPr>
        <p:blipFill>
          <a:blip r:embed="rId3" cstate="print"/>
          <a:srcRect/>
          <a:stretch>
            <a:fillRect/>
          </a:stretch>
        </p:blipFill>
        <p:spPr bwMode="auto">
          <a:xfrm>
            <a:off x="457200" y="1905000"/>
            <a:ext cx="4038600" cy="2089150"/>
          </a:xfrm>
          <a:prstGeom prst="rect">
            <a:avLst/>
          </a:prstGeom>
          <a:noFill/>
          <a:ln w="9525">
            <a:noFill/>
            <a:miter lim="800000"/>
            <a:headEnd/>
            <a:tailEnd/>
          </a:ln>
        </p:spPr>
      </p:pic>
      <p:pic>
        <p:nvPicPr>
          <p:cNvPr id="16388" name="Picture 5" descr="Adv4c"/>
          <p:cNvPicPr>
            <a:picLocks noChangeAspect="1" noChangeArrowheads="1"/>
          </p:cNvPicPr>
          <p:nvPr/>
        </p:nvPicPr>
        <p:blipFill>
          <a:blip r:embed="rId4" cstate="print"/>
          <a:srcRect/>
          <a:stretch>
            <a:fillRect/>
          </a:stretch>
        </p:blipFill>
        <p:spPr bwMode="auto">
          <a:xfrm>
            <a:off x="4724400" y="1371600"/>
            <a:ext cx="4038600" cy="3608388"/>
          </a:xfrm>
          <a:prstGeom prst="rect">
            <a:avLst/>
          </a:prstGeom>
          <a:noFill/>
          <a:ln w="9525">
            <a:noFill/>
            <a:miter lim="800000"/>
            <a:headEnd/>
            <a:tailEnd/>
          </a:ln>
        </p:spPr>
      </p:pic>
      <p:sp>
        <p:nvSpPr>
          <p:cNvPr id="16389" name="Rectangle 6"/>
          <p:cNvSpPr>
            <a:spLocks noChangeArrowheads="1"/>
          </p:cNvSpPr>
          <p:nvPr/>
        </p:nvSpPr>
        <p:spPr bwMode="auto">
          <a:xfrm>
            <a:off x="533400" y="152400"/>
            <a:ext cx="8229600" cy="1143000"/>
          </a:xfrm>
          <a:prstGeom prst="rect">
            <a:avLst/>
          </a:prstGeom>
          <a:noFill/>
          <a:ln w="9525">
            <a:noFill/>
            <a:miter lim="800000"/>
            <a:headEnd/>
            <a:tailEnd/>
          </a:ln>
        </p:spPr>
        <p:txBody>
          <a:bodyPr anchor="ctr"/>
          <a:lstStyle/>
          <a:p>
            <a:pPr algn="ctr"/>
            <a:r>
              <a:rPr lang="en-US" sz="3200" dirty="0" smtClean="0">
                <a:solidFill>
                  <a:schemeClr val="tx2"/>
                </a:solidFill>
              </a:rPr>
              <a:t>First </a:t>
            </a:r>
            <a:r>
              <a:rPr lang="en-US" sz="3200" dirty="0">
                <a:solidFill>
                  <a:schemeClr val="tx2"/>
                </a:solidFill>
              </a:rPr>
              <a:t>Defender, afterwards Attacker </a:t>
            </a:r>
          </a:p>
        </p:txBody>
      </p:sp>
      <p:pic>
        <p:nvPicPr>
          <p:cNvPr id="16392" name="Picture 9"/>
          <p:cNvPicPr>
            <a:picLocks noChangeAspect="1" noChangeArrowheads="1"/>
          </p:cNvPicPr>
          <p:nvPr/>
        </p:nvPicPr>
        <p:blipFill>
          <a:blip r:embed="rId5" cstate="print"/>
          <a:srcRect/>
          <a:stretch>
            <a:fillRect/>
          </a:stretch>
        </p:blipFill>
        <p:spPr bwMode="auto">
          <a:xfrm>
            <a:off x="2335213" y="6243638"/>
            <a:ext cx="1524000" cy="447675"/>
          </a:xfrm>
          <a:prstGeom prst="rect">
            <a:avLst/>
          </a:prstGeom>
          <a:noFill/>
          <a:ln w="9525">
            <a:noFill/>
            <a:miter lim="800000"/>
            <a:headEnd/>
            <a:tailEnd/>
          </a:ln>
        </p:spPr>
      </p:pic>
      <p:sp>
        <p:nvSpPr>
          <p:cNvPr id="16393" name="Text Box 10"/>
          <p:cNvSpPr txBox="1">
            <a:spLocks noChangeArrowheads="1"/>
          </p:cNvSpPr>
          <p:nvPr/>
        </p:nvSpPr>
        <p:spPr bwMode="auto">
          <a:xfrm>
            <a:off x="406541" y="6073914"/>
            <a:ext cx="2057400" cy="707886"/>
          </a:xfrm>
          <a:prstGeom prst="rect">
            <a:avLst/>
          </a:prstGeom>
          <a:noFill/>
          <a:ln w="9525">
            <a:noFill/>
            <a:miter lim="800000"/>
            <a:headEnd/>
            <a:tailEnd/>
          </a:ln>
        </p:spPr>
        <p:txBody>
          <a:bodyPr>
            <a:spAutoFit/>
          </a:bodyPr>
          <a:lstStyle/>
          <a:p>
            <a:pPr>
              <a:spcBef>
                <a:spcPct val="50000"/>
              </a:spcBef>
            </a:pPr>
            <a:r>
              <a:rPr lang="en-US" sz="2000" dirty="0"/>
              <a:t>Nash </a:t>
            </a:r>
            <a:r>
              <a:rPr lang="en-US" sz="2000" dirty="0" smtClean="0"/>
              <a:t>Solution, SPE: </a:t>
            </a:r>
            <a:endParaRPr lang="en-US" sz="2000" dirty="0"/>
          </a:p>
        </p:txBody>
      </p:sp>
      <p:sp>
        <p:nvSpPr>
          <p:cNvPr id="16394" name="Rectangle 11"/>
          <p:cNvSpPr>
            <a:spLocks noChangeArrowheads="1"/>
          </p:cNvSpPr>
          <p:nvPr/>
        </p:nvSpPr>
        <p:spPr bwMode="auto">
          <a:xfrm>
            <a:off x="4514850" y="6140450"/>
            <a:ext cx="2495550" cy="641350"/>
          </a:xfrm>
          <a:prstGeom prst="rect">
            <a:avLst/>
          </a:prstGeom>
          <a:noFill/>
          <a:ln w="9525">
            <a:noFill/>
            <a:miter lim="800000"/>
            <a:headEnd/>
            <a:tailEnd/>
          </a:ln>
        </p:spPr>
        <p:txBody>
          <a:bodyPr wrap="none">
            <a:spAutoFit/>
          </a:bodyPr>
          <a:lstStyle/>
          <a:p>
            <a:pPr algn="ctr"/>
            <a:r>
              <a:rPr lang="en-US">
                <a:solidFill>
                  <a:schemeClr val="accent2"/>
                </a:solidFill>
              </a:rPr>
              <a:t>Standard </a:t>
            </a:r>
            <a:br>
              <a:rPr lang="en-US">
                <a:solidFill>
                  <a:schemeClr val="accent2"/>
                </a:solidFill>
              </a:rPr>
            </a:br>
            <a:r>
              <a:rPr lang="en-US">
                <a:solidFill>
                  <a:schemeClr val="accent2"/>
                </a:solidFill>
              </a:rPr>
              <a:t>Game Theory Analysis</a:t>
            </a: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439840"/>
            <a:ext cx="3872929" cy="651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5332470"/>
            <a:ext cx="3098304" cy="493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76200"/>
            <a:ext cx="8229600" cy="1143000"/>
          </a:xfrm>
        </p:spPr>
        <p:txBody>
          <a:bodyPr/>
          <a:lstStyle/>
          <a:p>
            <a:r>
              <a:rPr lang="en-US" sz="3200" smtClean="0"/>
              <a:t>Supporting the Defender</a:t>
            </a:r>
          </a:p>
        </p:txBody>
      </p:sp>
      <p:sp>
        <p:nvSpPr>
          <p:cNvPr id="18436" name="Text Box 5"/>
          <p:cNvSpPr txBox="1">
            <a:spLocks noChangeArrowheads="1"/>
          </p:cNvSpPr>
          <p:nvPr/>
        </p:nvSpPr>
        <p:spPr bwMode="auto">
          <a:xfrm>
            <a:off x="762000" y="1143000"/>
            <a:ext cx="2362200" cy="366713"/>
          </a:xfrm>
          <a:prstGeom prst="rect">
            <a:avLst/>
          </a:prstGeom>
          <a:noFill/>
          <a:ln w="9525">
            <a:noFill/>
            <a:miter lim="800000"/>
            <a:headEnd/>
            <a:tailEnd/>
          </a:ln>
        </p:spPr>
        <p:txBody>
          <a:bodyPr>
            <a:spAutoFit/>
          </a:bodyPr>
          <a:lstStyle/>
          <a:p>
            <a:pPr>
              <a:spcBef>
                <a:spcPct val="50000"/>
              </a:spcBef>
            </a:pPr>
            <a:r>
              <a:rPr lang="en-US"/>
              <a:t>Defender problem</a:t>
            </a:r>
          </a:p>
        </p:txBody>
      </p:sp>
      <p:sp>
        <p:nvSpPr>
          <p:cNvPr id="18437" name="Text Box 6"/>
          <p:cNvSpPr txBox="1">
            <a:spLocks noChangeArrowheads="1"/>
          </p:cNvSpPr>
          <p:nvPr/>
        </p:nvSpPr>
        <p:spPr bwMode="auto">
          <a:xfrm>
            <a:off x="4419600" y="1143000"/>
            <a:ext cx="3962400" cy="366713"/>
          </a:xfrm>
          <a:prstGeom prst="rect">
            <a:avLst/>
          </a:prstGeom>
          <a:noFill/>
          <a:ln w="9525">
            <a:noFill/>
            <a:miter lim="800000"/>
            <a:headEnd/>
            <a:tailEnd/>
          </a:ln>
        </p:spPr>
        <p:txBody>
          <a:bodyPr>
            <a:spAutoFit/>
          </a:bodyPr>
          <a:lstStyle/>
          <a:p>
            <a:pPr algn="ctr">
              <a:spcBef>
                <a:spcPct val="50000"/>
              </a:spcBef>
            </a:pPr>
            <a:r>
              <a:rPr lang="en-US"/>
              <a:t>Defender’s solution</a:t>
            </a:r>
          </a:p>
        </p:txBody>
      </p:sp>
      <p:sp>
        <p:nvSpPr>
          <p:cNvPr id="18438" name="Line 7"/>
          <p:cNvSpPr>
            <a:spLocks noChangeShapeType="1"/>
          </p:cNvSpPr>
          <p:nvPr/>
        </p:nvSpPr>
        <p:spPr bwMode="auto">
          <a:xfrm>
            <a:off x="3352800" y="1219200"/>
            <a:ext cx="0" cy="5410200"/>
          </a:xfrm>
          <a:prstGeom prst="line">
            <a:avLst/>
          </a:prstGeom>
          <a:noFill/>
          <a:ln w="9525">
            <a:solidFill>
              <a:schemeClr val="tx1"/>
            </a:solidFill>
            <a:round/>
            <a:headEnd/>
            <a:tailEnd/>
          </a:ln>
        </p:spPr>
        <p:txBody>
          <a:bodyPr/>
          <a:lstStyle/>
          <a:p>
            <a:endParaRPr lang="es-ES"/>
          </a:p>
        </p:txBody>
      </p:sp>
      <p:sp>
        <p:nvSpPr>
          <p:cNvPr id="18439" name="Line 8"/>
          <p:cNvSpPr>
            <a:spLocks noChangeShapeType="1"/>
          </p:cNvSpPr>
          <p:nvPr/>
        </p:nvSpPr>
        <p:spPr bwMode="auto">
          <a:xfrm>
            <a:off x="533400" y="1524000"/>
            <a:ext cx="8153400" cy="0"/>
          </a:xfrm>
          <a:prstGeom prst="line">
            <a:avLst/>
          </a:prstGeom>
          <a:noFill/>
          <a:ln w="9525">
            <a:solidFill>
              <a:schemeClr val="tx1"/>
            </a:solidFill>
            <a:round/>
            <a:headEnd/>
            <a:tailEnd/>
          </a:ln>
        </p:spPr>
        <p:txBody>
          <a:bodyPr/>
          <a:lstStyle/>
          <a:p>
            <a:endParaRPr lang="es-ES"/>
          </a:p>
        </p:txBody>
      </p:sp>
      <p:sp>
        <p:nvSpPr>
          <p:cNvPr id="18440" name="Line 9"/>
          <p:cNvSpPr>
            <a:spLocks noChangeShapeType="1"/>
          </p:cNvSpPr>
          <p:nvPr/>
        </p:nvSpPr>
        <p:spPr bwMode="auto">
          <a:xfrm>
            <a:off x="8686800" y="1219200"/>
            <a:ext cx="0" cy="5410200"/>
          </a:xfrm>
          <a:prstGeom prst="line">
            <a:avLst/>
          </a:prstGeom>
          <a:noFill/>
          <a:ln w="9525">
            <a:solidFill>
              <a:schemeClr val="tx1"/>
            </a:solidFill>
            <a:round/>
            <a:headEnd/>
            <a:tailEnd/>
          </a:ln>
        </p:spPr>
        <p:txBody>
          <a:bodyPr/>
          <a:lstStyle/>
          <a:p>
            <a:endParaRPr lang="es-ES"/>
          </a:p>
        </p:txBody>
      </p:sp>
      <p:sp>
        <p:nvSpPr>
          <p:cNvPr id="18441" name="Line 10"/>
          <p:cNvSpPr>
            <a:spLocks noChangeShapeType="1"/>
          </p:cNvSpPr>
          <p:nvPr/>
        </p:nvSpPr>
        <p:spPr bwMode="auto">
          <a:xfrm>
            <a:off x="533400" y="1219200"/>
            <a:ext cx="0" cy="5410200"/>
          </a:xfrm>
          <a:prstGeom prst="line">
            <a:avLst/>
          </a:prstGeom>
          <a:noFill/>
          <a:ln w="9525">
            <a:solidFill>
              <a:schemeClr val="tx1"/>
            </a:solidFill>
            <a:round/>
            <a:headEnd/>
            <a:tailEnd/>
          </a:ln>
        </p:spPr>
        <p:txBody>
          <a:bodyPr/>
          <a:lstStyle/>
          <a:p>
            <a:endParaRPr lang="es-ES"/>
          </a:p>
        </p:txBody>
      </p:sp>
      <p:sp>
        <p:nvSpPr>
          <p:cNvPr id="18442" name="Line 11"/>
          <p:cNvSpPr>
            <a:spLocks noChangeShapeType="1"/>
          </p:cNvSpPr>
          <p:nvPr/>
        </p:nvSpPr>
        <p:spPr bwMode="auto">
          <a:xfrm>
            <a:off x="533400" y="6629400"/>
            <a:ext cx="8153400" cy="0"/>
          </a:xfrm>
          <a:prstGeom prst="line">
            <a:avLst/>
          </a:prstGeom>
          <a:noFill/>
          <a:ln w="9525">
            <a:solidFill>
              <a:schemeClr val="tx1"/>
            </a:solidFill>
            <a:round/>
            <a:headEnd/>
            <a:tailEnd/>
          </a:ln>
        </p:spPr>
        <p:txBody>
          <a:bodyPr/>
          <a:lstStyle/>
          <a:p>
            <a:endParaRPr lang="es-ES"/>
          </a:p>
        </p:txBody>
      </p:sp>
      <p:pic>
        <p:nvPicPr>
          <p:cNvPr id="18443" name="Picture 12"/>
          <p:cNvPicPr>
            <a:picLocks noChangeAspect="1" noChangeArrowheads="1"/>
          </p:cNvPicPr>
          <p:nvPr/>
        </p:nvPicPr>
        <p:blipFill>
          <a:blip r:embed="rId3" cstate="print"/>
          <a:srcRect/>
          <a:stretch>
            <a:fillRect/>
          </a:stretch>
        </p:blipFill>
        <p:spPr bwMode="auto">
          <a:xfrm>
            <a:off x="609600" y="1828800"/>
            <a:ext cx="2649538" cy="4287838"/>
          </a:xfrm>
          <a:prstGeom prst="rect">
            <a:avLst/>
          </a:prstGeom>
          <a:noFill/>
          <a:ln w="9525">
            <a:noFill/>
            <a:miter lim="800000"/>
            <a:headEnd/>
            <a:tailEnd/>
          </a:ln>
        </p:spPr>
      </p:pic>
      <p:pic>
        <p:nvPicPr>
          <p:cNvPr id="18444" name="Picture 14"/>
          <p:cNvPicPr>
            <a:picLocks noChangeAspect="1" noChangeArrowheads="1"/>
          </p:cNvPicPr>
          <p:nvPr/>
        </p:nvPicPr>
        <p:blipFill>
          <a:blip r:embed="rId4" cstate="print"/>
          <a:srcRect/>
          <a:stretch>
            <a:fillRect/>
          </a:stretch>
        </p:blipFill>
        <p:spPr bwMode="auto">
          <a:xfrm>
            <a:off x="3505200" y="2819400"/>
            <a:ext cx="4953000" cy="366713"/>
          </a:xfrm>
          <a:prstGeom prst="rect">
            <a:avLst/>
          </a:prstGeom>
          <a:noFill/>
          <a:ln w="9525">
            <a:noFill/>
            <a:miter lim="800000"/>
            <a:headEnd/>
            <a:tailEnd/>
          </a:ln>
        </p:spPr>
      </p:pic>
      <p:pic>
        <p:nvPicPr>
          <p:cNvPr id="18445" name="Picture 15"/>
          <p:cNvPicPr>
            <a:picLocks noChangeAspect="1" noChangeArrowheads="1"/>
          </p:cNvPicPr>
          <p:nvPr/>
        </p:nvPicPr>
        <p:blipFill>
          <a:blip r:embed="rId5" cstate="print"/>
          <a:srcRect/>
          <a:stretch>
            <a:fillRect/>
          </a:stretch>
        </p:blipFill>
        <p:spPr bwMode="auto">
          <a:xfrm>
            <a:off x="3495675" y="1905000"/>
            <a:ext cx="5191125" cy="587375"/>
          </a:xfrm>
          <a:prstGeom prst="rect">
            <a:avLst/>
          </a:prstGeom>
          <a:noFill/>
          <a:ln w="9525">
            <a:noFill/>
            <a:miter lim="800000"/>
            <a:headEnd/>
            <a:tailEnd/>
          </a:ln>
        </p:spPr>
      </p:pic>
      <p:pic>
        <p:nvPicPr>
          <p:cNvPr id="18446" name="Picture 16"/>
          <p:cNvPicPr>
            <a:picLocks noChangeAspect="1" noChangeArrowheads="1"/>
          </p:cNvPicPr>
          <p:nvPr/>
        </p:nvPicPr>
        <p:blipFill>
          <a:blip r:embed="rId6" cstate="print"/>
          <a:srcRect/>
          <a:stretch>
            <a:fillRect/>
          </a:stretch>
        </p:blipFill>
        <p:spPr bwMode="auto">
          <a:xfrm>
            <a:off x="3505200" y="3505200"/>
            <a:ext cx="1905000" cy="457200"/>
          </a:xfrm>
          <a:prstGeom prst="rect">
            <a:avLst/>
          </a:prstGeom>
          <a:noFill/>
          <a:ln w="9525">
            <a:noFill/>
            <a:miter lim="800000"/>
            <a:headEnd/>
            <a:tailEnd/>
          </a:ln>
        </p:spPr>
      </p:pic>
      <p:sp>
        <p:nvSpPr>
          <p:cNvPr id="18447" name="Text Box 17"/>
          <p:cNvSpPr txBox="1">
            <a:spLocks noChangeArrowheads="1"/>
          </p:cNvSpPr>
          <p:nvPr/>
        </p:nvSpPr>
        <p:spPr bwMode="auto">
          <a:xfrm>
            <a:off x="3581400" y="4343400"/>
            <a:ext cx="1752600" cy="366713"/>
          </a:xfrm>
          <a:prstGeom prst="rect">
            <a:avLst/>
          </a:prstGeom>
          <a:noFill/>
          <a:ln w="9525">
            <a:noFill/>
            <a:miter lim="800000"/>
            <a:headEnd/>
            <a:tailEnd/>
          </a:ln>
        </p:spPr>
        <p:txBody>
          <a:bodyPr>
            <a:spAutoFit/>
          </a:bodyPr>
          <a:lstStyle/>
          <a:p>
            <a:pPr>
              <a:spcBef>
                <a:spcPct val="50000"/>
              </a:spcBef>
            </a:pPr>
            <a:r>
              <a:rPr lang="en-US"/>
              <a:t>Modeling input:</a:t>
            </a:r>
          </a:p>
        </p:txBody>
      </p:sp>
      <p:pic>
        <p:nvPicPr>
          <p:cNvPr id="18448" name="Picture 19"/>
          <p:cNvPicPr>
            <a:picLocks noChangeAspect="1" noChangeArrowheads="1"/>
          </p:cNvPicPr>
          <p:nvPr/>
        </p:nvPicPr>
        <p:blipFill>
          <a:blip r:embed="rId7" cstate="print"/>
          <a:srcRect/>
          <a:stretch>
            <a:fillRect/>
          </a:stretch>
        </p:blipFill>
        <p:spPr bwMode="auto">
          <a:xfrm>
            <a:off x="5334000" y="4267200"/>
            <a:ext cx="2514600" cy="633413"/>
          </a:xfrm>
          <a:prstGeom prst="rect">
            <a:avLst/>
          </a:prstGeom>
          <a:noFill/>
          <a:ln w="9525">
            <a:noFill/>
            <a:miter lim="800000"/>
            <a:headEnd/>
            <a:tailEnd/>
          </a:ln>
        </p:spPr>
      </p:pic>
      <p:pic>
        <p:nvPicPr>
          <p:cNvPr id="18449" name="Picture 20"/>
          <p:cNvPicPr>
            <a:picLocks noChangeAspect="1" noChangeArrowheads="1"/>
          </p:cNvPicPr>
          <p:nvPr/>
        </p:nvPicPr>
        <p:blipFill>
          <a:blip r:embed="rId8" cstate="print"/>
          <a:srcRect/>
          <a:stretch>
            <a:fillRect/>
          </a:stretch>
        </p:blipFill>
        <p:spPr bwMode="auto">
          <a:xfrm>
            <a:off x="1828800" y="4746625"/>
            <a:ext cx="533400" cy="282575"/>
          </a:xfrm>
          <a:prstGeom prst="rect">
            <a:avLst/>
          </a:prstGeom>
          <a:noFill/>
          <a:ln w="9525">
            <a:noFill/>
            <a:miter lim="800000"/>
            <a:headEnd/>
            <a:tailEnd/>
          </a:ln>
        </p:spPr>
      </p:pic>
      <p:pic>
        <p:nvPicPr>
          <p:cNvPr id="18450" name="Picture 21"/>
          <p:cNvPicPr>
            <a:picLocks noChangeAspect="1" noChangeArrowheads="1"/>
          </p:cNvPicPr>
          <p:nvPr/>
        </p:nvPicPr>
        <p:blipFill>
          <a:blip r:embed="rId9" cstate="print"/>
          <a:srcRect/>
          <a:stretch>
            <a:fillRect/>
          </a:stretch>
        </p:blipFill>
        <p:spPr bwMode="auto">
          <a:xfrm>
            <a:off x="2743200" y="5410200"/>
            <a:ext cx="400050" cy="342900"/>
          </a:xfrm>
          <a:prstGeom prst="rect">
            <a:avLst/>
          </a:prstGeom>
          <a:noFill/>
          <a:ln w="9525">
            <a:noFill/>
            <a:miter lim="800000"/>
            <a:headEnd/>
            <a:tailEnd/>
          </a:ln>
        </p:spPr>
      </p:pic>
      <p:sp>
        <p:nvSpPr>
          <p:cNvPr id="18451" name="Oval 22"/>
          <p:cNvSpPr>
            <a:spLocks noChangeArrowheads="1"/>
          </p:cNvSpPr>
          <p:nvPr/>
        </p:nvSpPr>
        <p:spPr bwMode="auto">
          <a:xfrm>
            <a:off x="6705600" y="4114800"/>
            <a:ext cx="1219200" cy="914400"/>
          </a:xfrm>
          <a:prstGeom prst="ellipse">
            <a:avLst/>
          </a:prstGeom>
          <a:noFill/>
          <a:ln w="9525">
            <a:solidFill>
              <a:srgbClr val="FF0000"/>
            </a:solidFill>
            <a:round/>
            <a:headEnd/>
            <a:tailEnd/>
          </a:ln>
        </p:spPr>
        <p:txBody>
          <a:bodyPr wrap="none" anchor="ctr"/>
          <a:lstStyle/>
          <a:p>
            <a:endParaRPr lang="es-ES"/>
          </a:p>
        </p:txBody>
      </p:sp>
      <p:sp>
        <p:nvSpPr>
          <p:cNvPr id="18452" name="Text Box 23"/>
          <p:cNvSpPr txBox="1">
            <a:spLocks noChangeArrowheads="1"/>
          </p:cNvSpPr>
          <p:nvPr/>
        </p:nvSpPr>
        <p:spPr bwMode="auto">
          <a:xfrm>
            <a:off x="8001000" y="4433888"/>
            <a:ext cx="533400" cy="366712"/>
          </a:xfrm>
          <a:prstGeom prst="rect">
            <a:avLst/>
          </a:prstGeom>
          <a:noFill/>
          <a:ln w="9525">
            <a:noFill/>
            <a:miter lim="800000"/>
            <a:headEnd/>
            <a:tailEnd/>
          </a:ln>
        </p:spPr>
        <p:txBody>
          <a:bodyPr>
            <a:spAutoFit/>
          </a:bodyPr>
          <a:lstStyle/>
          <a:p>
            <a:pPr>
              <a:spcBef>
                <a:spcPct val="50000"/>
              </a:spcBef>
            </a:pPr>
            <a:r>
              <a:rPr lang="en-US">
                <a:solidFill>
                  <a:srgbClr val="FF6600"/>
                </a:solidFill>
              </a:rPr>
              <a:t>??</a:t>
            </a:r>
          </a:p>
        </p:txBody>
      </p:sp>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57200" y="76200"/>
            <a:ext cx="8229600" cy="1143000"/>
          </a:xfrm>
        </p:spPr>
        <p:txBody>
          <a:bodyPr/>
          <a:lstStyle/>
          <a:p>
            <a:r>
              <a:rPr lang="en-US" sz="3200" dirty="0" smtClean="0"/>
              <a:t>Supporting the Defender:</a:t>
            </a:r>
            <a:br>
              <a:rPr lang="en-US" sz="3200" dirty="0" smtClean="0"/>
            </a:br>
            <a:r>
              <a:rPr lang="en-US" sz="3200" dirty="0" smtClean="0"/>
              <a:t>The assessment problem </a:t>
            </a:r>
          </a:p>
        </p:txBody>
      </p:sp>
      <p:sp>
        <p:nvSpPr>
          <p:cNvPr id="19460" name="Text Box 3"/>
          <p:cNvSpPr txBox="1">
            <a:spLocks noChangeArrowheads="1"/>
          </p:cNvSpPr>
          <p:nvPr/>
        </p:nvSpPr>
        <p:spPr bwMode="auto">
          <a:xfrm>
            <a:off x="762000" y="1263650"/>
            <a:ext cx="2362200" cy="641350"/>
          </a:xfrm>
          <a:prstGeom prst="rect">
            <a:avLst/>
          </a:prstGeom>
          <a:noFill/>
          <a:ln w="9525">
            <a:noFill/>
            <a:miter lim="800000"/>
            <a:headEnd/>
            <a:tailEnd/>
          </a:ln>
        </p:spPr>
        <p:txBody>
          <a:bodyPr>
            <a:spAutoFit/>
          </a:bodyPr>
          <a:lstStyle/>
          <a:p>
            <a:pPr algn="ctr">
              <a:spcBef>
                <a:spcPct val="50000"/>
              </a:spcBef>
            </a:pPr>
            <a:r>
              <a:rPr lang="en-US"/>
              <a:t>Defender’s view of Attacker problem</a:t>
            </a:r>
          </a:p>
        </p:txBody>
      </p:sp>
      <p:sp>
        <p:nvSpPr>
          <p:cNvPr id="19461" name="Line 5"/>
          <p:cNvSpPr>
            <a:spLocks noChangeShapeType="1"/>
          </p:cNvSpPr>
          <p:nvPr/>
        </p:nvSpPr>
        <p:spPr bwMode="auto">
          <a:xfrm>
            <a:off x="3276600" y="1295400"/>
            <a:ext cx="0" cy="5410200"/>
          </a:xfrm>
          <a:prstGeom prst="line">
            <a:avLst/>
          </a:prstGeom>
          <a:noFill/>
          <a:ln w="9525">
            <a:solidFill>
              <a:schemeClr val="tx1"/>
            </a:solidFill>
            <a:round/>
            <a:headEnd/>
            <a:tailEnd/>
          </a:ln>
        </p:spPr>
        <p:txBody>
          <a:bodyPr/>
          <a:lstStyle/>
          <a:p>
            <a:endParaRPr lang="es-ES"/>
          </a:p>
        </p:txBody>
      </p:sp>
      <p:sp>
        <p:nvSpPr>
          <p:cNvPr id="19462" name="Line 7"/>
          <p:cNvSpPr>
            <a:spLocks noChangeShapeType="1"/>
          </p:cNvSpPr>
          <p:nvPr/>
        </p:nvSpPr>
        <p:spPr bwMode="auto">
          <a:xfrm>
            <a:off x="8686800" y="1295400"/>
            <a:ext cx="0" cy="5410200"/>
          </a:xfrm>
          <a:prstGeom prst="line">
            <a:avLst/>
          </a:prstGeom>
          <a:noFill/>
          <a:ln w="9525">
            <a:solidFill>
              <a:schemeClr val="tx1"/>
            </a:solidFill>
            <a:round/>
            <a:headEnd/>
            <a:tailEnd/>
          </a:ln>
        </p:spPr>
        <p:txBody>
          <a:bodyPr/>
          <a:lstStyle/>
          <a:p>
            <a:endParaRPr lang="es-ES"/>
          </a:p>
        </p:txBody>
      </p:sp>
      <p:sp>
        <p:nvSpPr>
          <p:cNvPr id="19463" name="Line 9"/>
          <p:cNvSpPr>
            <a:spLocks noChangeShapeType="1"/>
          </p:cNvSpPr>
          <p:nvPr/>
        </p:nvSpPr>
        <p:spPr bwMode="auto">
          <a:xfrm>
            <a:off x="457200" y="6705600"/>
            <a:ext cx="8229600" cy="0"/>
          </a:xfrm>
          <a:prstGeom prst="line">
            <a:avLst/>
          </a:prstGeom>
          <a:noFill/>
          <a:ln w="9525">
            <a:solidFill>
              <a:schemeClr val="tx1"/>
            </a:solidFill>
            <a:round/>
            <a:headEnd/>
            <a:tailEnd/>
          </a:ln>
        </p:spPr>
        <p:txBody>
          <a:bodyPr/>
          <a:lstStyle/>
          <a:p>
            <a:endParaRPr lang="es-ES"/>
          </a:p>
        </p:txBody>
      </p:sp>
      <p:grpSp>
        <p:nvGrpSpPr>
          <p:cNvPr id="19464" name="Group 28"/>
          <p:cNvGrpSpPr>
            <a:grpSpLocks/>
          </p:cNvGrpSpPr>
          <p:nvPr/>
        </p:nvGrpSpPr>
        <p:grpSpPr bwMode="auto">
          <a:xfrm>
            <a:off x="381000" y="2081213"/>
            <a:ext cx="2840038" cy="4090987"/>
            <a:chOff x="240" y="1311"/>
            <a:chExt cx="1789" cy="2577"/>
          </a:xfrm>
        </p:grpSpPr>
        <p:pic>
          <p:nvPicPr>
            <p:cNvPr id="19481" name="Picture 20"/>
            <p:cNvPicPr>
              <a:picLocks noChangeAspect="1" noChangeArrowheads="1"/>
            </p:cNvPicPr>
            <p:nvPr/>
          </p:nvPicPr>
          <p:blipFill>
            <a:blip r:embed="rId3" cstate="print"/>
            <a:srcRect/>
            <a:stretch>
              <a:fillRect/>
            </a:stretch>
          </p:blipFill>
          <p:spPr bwMode="auto">
            <a:xfrm>
              <a:off x="240" y="1311"/>
              <a:ext cx="1789" cy="2577"/>
            </a:xfrm>
            <a:prstGeom prst="rect">
              <a:avLst/>
            </a:prstGeom>
            <a:noFill/>
            <a:ln w="9525">
              <a:noFill/>
              <a:miter lim="800000"/>
              <a:headEnd/>
              <a:tailEnd/>
            </a:ln>
          </p:spPr>
        </p:pic>
        <p:pic>
          <p:nvPicPr>
            <p:cNvPr id="19482" name="Picture 21"/>
            <p:cNvPicPr>
              <a:picLocks noChangeAspect="1" noChangeArrowheads="1"/>
            </p:cNvPicPr>
            <p:nvPr/>
          </p:nvPicPr>
          <p:blipFill>
            <a:blip r:embed="rId4" cstate="print"/>
            <a:srcRect/>
            <a:stretch>
              <a:fillRect/>
            </a:stretch>
          </p:blipFill>
          <p:spPr bwMode="auto">
            <a:xfrm>
              <a:off x="1056" y="3120"/>
              <a:ext cx="288" cy="153"/>
            </a:xfrm>
            <a:prstGeom prst="rect">
              <a:avLst/>
            </a:prstGeom>
            <a:noFill/>
            <a:ln w="9525">
              <a:noFill/>
              <a:miter lim="800000"/>
              <a:headEnd/>
              <a:tailEnd/>
            </a:ln>
          </p:spPr>
        </p:pic>
      </p:grpSp>
      <p:sp>
        <p:nvSpPr>
          <p:cNvPr id="19465" name="Line 23"/>
          <p:cNvSpPr>
            <a:spLocks noChangeShapeType="1"/>
          </p:cNvSpPr>
          <p:nvPr/>
        </p:nvSpPr>
        <p:spPr bwMode="auto">
          <a:xfrm>
            <a:off x="457200" y="1295400"/>
            <a:ext cx="0" cy="5410200"/>
          </a:xfrm>
          <a:prstGeom prst="line">
            <a:avLst/>
          </a:prstGeom>
          <a:noFill/>
          <a:ln w="9525">
            <a:solidFill>
              <a:schemeClr val="tx1"/>
            </a:solidFill>
            <a:round/>
            <a:headEnd/>
            <a:tailEnd/>
          </a:ln>
        </p:spPr>
        <p:txBody>
          <a:bodyPr/>
          <a:lstStyle/>
          <a:p>
            <a:endParaRPr lang="es-ES"/>
          </a:p>
        </p:txBody>
      </p:sp>
      <p:grpSp>
        <p:nvGrpSpPr>
          <p:cNvPr id="19466" name="Group 26"/>
          <p:cNvGrpSpPr>
            <a:grpSpLocks/>
          </p:cNvGrpSpPr>
          <p:nvPr/>
        </p:nvGrpSpPr>
        <p:grpSpPr bwMode="auto">
          <a:xfrm>
            <a:off x="4572000" y="1209675"/>
            <a:ext cx="2362200" cy="390525"/>
            <a:chOff x="2160" y="1152"/>
            <a:chExt cx="1488" cy="246"/>
          </a:xfrm>
        </p:grpSpPr>
        <p:pic>
          <p:nvPicPr>
            <p:cNvPr id="19479" name="Picture 24"/>
            <p:cNvPicPr>
              <a:picLocks noChangeAspect="1" noChangeArrowheads="1"/>
            </p:cNvPicPr>
            <p:nvPr/>
          </p:nvPicPr>
          <p:blipFill>
            <a:blip r:embed="rId5" cstate="print"/>
            <a:srcRect/>
            <a:stretch>
              <a:fillRect/>
            </a:stretch>
          </p:blipFill>
          <p:spPr bwMode="auto">
            <a:xfrm>
              <a:off x="2976" y="1152"/>
              <a:ext cx="672" cy="246"/>
            </a:xfrm>
            <a:prstGeom prst="rect">
              <a:avLst/>
            </a:prstGeom>
            <a:noFill/>
            <a:ln w="9525">
              <a:noFill/>
              <a:miter lim="800000"/>
              <a:headEnd/>
              <a:tailEnd/>
            </a:ln>
          </p:spPr>
        </p:pic>
        <p:sp>
          <p:nvSpPr>
            <p:cNvPr id="19480" name="Text Box 25"/>
            <p:cNvSpPr txBox="1">
              <a:spLocks noChangeArrowheads="1"/>
            </p:cNvSpPr>
            <p:nvPr/>
          </p:nvSpPr>
          <p:spPr bwMode="auto">
            <a:xfrm>
              <a:off x="2160" y="1152"/>
              <a:ext cx="960" cy="231"/>
            </a:xfrm>
            <a:prstGeom prst="rect">
              <a:avLst/>
            </a:prstGeom>
            <a:noFill/>
            <a:ln w="9525">
              <a:noFill/>
              <a:miter lim="800000"/>
              <a:headEnd/>
              <a:tailEnd/>
            </a:ln>
          </p:spPr>
          <p:txBody>
            <a:bodyPr>
              <a:spAutoFit/>
            </a:bodyPr>
            <a:lstStyle/>
            <a:p>
              <a:pPr>
                <a:spcBef>
                  <a:spcPct val="50000"/>
                </a:spcBef>
              </a:pPr>
              <a:r>
                <a:rPr lang="en-US"/>
                <a:t>Elicitation of </a:t>
              </a:r>
            </a:p>
          </p:txBody>
        </p:sp>
      </p:grpSp>
      <p:sp>
        <p:nvSpPr>
          <p:cNvPr id="19467" name="Line 27"/>
          <p:cNvSpPr>
            <a:spLocks noChangeShapeType="1"/>
          </p:cNvSpPr>
          <p:nvPr/>
        </p:nvSpPr>
        <p:spPr bwMode="auto">
          <a:xfrm>
            <a:off x="457200" y="1600200"/>
            <a:ext cx="8229600" cy="0"/>
          </a:xfrm>
          <a:prstGeom prst="line">
            <a:avLst/>
          </a:prstGeom>
          <a:noFill/>
          <a:ln w="9525">
            <a:solidFill>
              <a:schemeClr val="tx1"/>
            </a:solidFill>
            <a:round/>
            <a:headEnd/>
            <a:tailEnd/>
          </a:ln>
        </p:spPr>
        <p:txBody>
          <a:bodyPr/>
          <a:lstStyle/>
          <a:p>
            <a:endParaRPr lang="es-ES"/>
          </a:p>
        </p:txBody>
      </p:sp>
      <p:sp>
        <p:nvSpPr>
          <p:cNvPr id="19468" name="Text Box 30"/>
          <p:cNvSpPr txBox="1">
            <a:spLocks noChangeArrowheads="1"/>
          </p:cNvSpPr>
          <p:nvPr/>
        </p:nvSpPr>
        <p:spPr bwMode="auto">
          <a:xfrm>
            <a:off x="3429000" y="1828800"/>
            <a:ext cx="2895600" cy="338554"/>
          </a:xfrm>
          <a:prstGeom prst="rect">
            <a:avLst/>
          </a:prstGeom>
          <a:noFill/>
          <a:ln w="9525">
            <a:noFill/>
            <a:miter lim="800000"/>
            <a:headEnd/>
            <a:tailEnd/>
          </a:ln>
        </p:spPr>
        <p:txBody>
          <a:bodyPr>
            <a:spAutoFit/>
          </a:bodyPr>
          <a:lstStyle/>
          <a:p>
            <a:pPr>
              <a:spcBef>
                <a:spcPct val="50000"/>
              </a:spcBef>
            </a:pPr>
            <a:r>
              <a:rPr lang="en-US" sz="1600" dirty="0" smtClean="0"/>
              <a:t>Assume A </a:t>
            </a:r>
            <a:r>
              <a:rPr lang="en-US" sz="1600" dirty="0"/>
              <a:t>is a EU maximizer</a:t>
            </a:r>
          </a:p>
        </p:txBody>
      </p:sp>
      <p:sp>
        <p:nvSpPr>
          <p:cNvPr id="19469" name="Text Box 31"/>
          <p:cNvSpPr txBox="1">
            <a:spLocks noChangeArrowheads="1"/>
          </p:cNvSpPr>
          <p:nvPr/>
        </p:nvSpPr>
        <p:spPr bwMode="auto">
          <a:xfrm>
            <a:off x="3429000" y="2300288"/>
            <a:ext cx="3200400" cy="366712"/>
          </a:xfrm>
          <a:prstGeom prst="rect">
            <a:avLst/>
          </a:prstGeom>
          <a:noFill/>
          <a:ln w="9525">
            <a:noFill/>
            <a:miter lim="800000"/>
            <a:headEnd/>
            <a:tailEnd/>
          </a:ln>
        </p:spPr>
        <p:txBody>
          <a:bodyPr>
            <a:spAutoFit/>
          </a:bodyPr>
          <a:lstStyle/>
          <a:p>
            <a:pPr>
              <a:spcBef>
                <a:spcPct val="50000"/>
              </a:spcBef>
            </a:pPr>
            <a:r>
              <a:rPr lang="en-US"/>
              <a:t>D’s beliefs about</a:t>
            </a:r>
          </a:p>
        </p:txBody>
      </p:sp>
      <p:pic>
        <p:nvPicPr>
          <p:cNvPr id="19470" name="Picture 32"/>
          <p:cNvPicPr>
            <a:picLocks noChangeAspect="1" noChangeArrowheads="1"/>
          </p:cNvPicPr>
          <p:nvPr/>
        </p:nvPicPr>
        <p:blipFill>
          <a:blip r:embed="rId6" cstate="print"/>
          <a:srcRect/>
          <a:stretch>
            <a:fillRect/>
          </a:stretch>
        </p:blipFill>
        <p:spPr bwMode="auto">
          <a:xfrm>
            <a:off x="5334000" y="2319338"/>
            <a:ext cx="1524000" cy="339725"/>
          </a:xfrm>
          <a:prstGeom prst="rect">
            <a:avLst/>
          </a:prstGeom>
          <a:noFill/>
          <a:ln w="9525">
            <a:noFill/>
            <a:miter lim="800000"/>
            <a:headEnd/>
            <a:tailEnd/>
          </a:ln>
        </p:spPr>
      </p:pic>
      <p:pic>
        <p:nvPicPr>
          <p:cNvPr id="19471" name="Picture 35"/>
          <p:cNvPicPr>
            <a:picLocks noChangeAspect="1" noChangeArrowheads="1"/>
          </p:cNvPicPr>
          <p:nvPr/>
        </p:nvPicPr>
        <p:blipFill>
          <a:blip r:embed="rId7" cstate="print"/>
          <a:srcRect/>
          <a:stretch>
            <a:fillRect/>
          </a:stretch>
        </p:blipFill>
        <p:spPr bwMode="auto">
          <a:xfrm>
            <a:off x="3505200" y="4038600"/>
            <a:ext cx="3733800" cy="614363"/>
          </a:xfrm>
          <a:prstGeom prst="rect">
            <a:avLst/>
          </a:prstGeom>
          <a:noFill/>
          <a:ln w="9525">
            <a:noFill/>
            <a:miter lim="800000"/>
            <a:headEnd/>
            <a:tailEnd/>
          </a:ln>
        </p:spPr>
      </p:pic>
      <p:sp>
        <p:nvSpPr>
          <p:cNvPr id="19472" name="Text Box 37"/>
          <p:cNvSpPr txBox="1">
            <a:spLocks noChangeArrowheads="1"/>
          </p:cNvSpPr>
          <p:nvPr/>
        </p:nvSpPr>
        <p:spPr bwMode="auto">
          <a:xfrm>
            <a:off x="3429000" y="4876800"/>
            <a:ext cx="1905000" cy="366713"/>
          </a:xfrm>
          <a:prstGeom prst="rect">
            <a:avLst/>
          </a:prstGeom>
          <a:noFill/>
          <a:ln w="9525">
            <a:noFill/>
            <a:miter lim="800000"/>
            <a:headEnd/>
            <a:tailEnd/>
          </a:ln>
        </p:spPr>
        <p:txBody>
          <a:bodyPr>
            <a:spAutoFit/>
          </a:bodyPr>
          <a:lstStyle/>
          <a:p>
            <a:pPr>
              <a:spcBef>
                <a:spcPct val="50000"/>
              </a:spcBef>
            </a:pPr>
            <a:r>
              <a:rPr lang="en-US" u="sng"/>
              <a:t>MC simulation</a:t>
            </a:r>
          </a:p>
        </p:txBody>
      </p:sp>
      <p:pic>
        <p:nvPicPr>
          <p:cNvPr id="19473" name="Picture 39"/>
          <p:cNvPicPr>
            <a:picLocks noChangeAspect="1" noChangeArrowheads="1"/>
          </p:cNvPicPr>
          <p:nvPr/>
        </p:nvPicPr>
        <p:blipFill>
          <a:blip r:embed="rId8" cstate="print"/>
          <a:srcRect/>
          <a:stretch>
            <a:fillRect/>
          </a:stretch>
        </p:blipFill>
        <p:spPr bwMode="auto">
          <a:xfrm>
            <a:off x="3505200" y="2749550"/>
            <a:ext cx="5029200" cy="679450"/>
          </a:xfrm>
          <a:prstGeom prst="rect">
            <a:avLst/>
          </a:prstGeom>
          <a:noFill/>
          <a:ln w="9525">
            <a:noFill/>
            <a:miter lim="800000"/>
            <a:headEnd/>
            <a:tailEnd/>
          </a:ln>
        </p:spPr>
      </p:pic>
      <p:pic>
        <p:nvPicPr>
          <p:cNvPr id="19474" name="Picture 40"/>
          <p:cNvPicPr>
            <a:picLocks noChangeAspect="1" noChangeArrowheads="1"/>
          </p:cNvPicPr>
          <p:nvPr/>
        </p:nvPicPr>
        <p:blipFill>
          <a:blip r:embed="rId9" cstate="print"/>
          <a:srcRect/>
          <a:stretch>
            <a:fillRect/>
          </a:stretch>
        </p:blipFill>
        <p:spPr bwMode="auto">
          <a:xfrm>
            <a:off x="3429000" y="3505200"/>
            <a:ext cx="1219200" cy="541338"/>
          </a:xfrm>
          <a:prstGeom prst="rect">
            <a:avLst/>
          </a:prstGeom>
          <a:noFill/>
          <a:ln w="9525">
            <a:noFill/>
            <a:miter lim="800000"/>
            <a:headEnd/>
            <a:tailEnd/>
          </a:ln>
        </p:spPr>
      </p:pic>
      <p:pic>
        <p:nvPicPr>
          <p:cNvPr id="19475" name="Picture 41"/>
          <p:cNvPicPr>
            <a:picLocks noChangeAspect="1" noChangeArrowheads="1"/>
          </p:cNvPicPr>
          <p:nvPr/>
        </p:nvPicPr>
        <p:blipFill>
          <a:blip r:embed="rId10" cstate="print"/>
          <a:srcRect/>
          <a:stretch>
            <a:fillRect/>
          </a:stretch>
        </p:blipFill>
        <p:spPr bwMode="auto">
          <a:xfrm>
            <a:off x="3429000" y="5281613"/>
            <a:ext cx="4648200" cy="661987"/>
          </a:xfrm>
          <a:prstGeom prst="rect">
            <a:avLst/>
          </a:prstGeom>
          <a:noFill/>
          <a:ln w="9525">
            <a:noFill/>
            <a:miter lim="800000"/>
            <a:headEnd/>
            <a:tailEnd/>
          </a:ln>
        </p:spPr>
      </p:pic>
      <p:pic>
        <p:nvPicPr>
          <p:cNvPr id="19476" name="Picture 42"/>
          <p:cNvPicPr>
            <a:picLocks noChangeAspect="1" noChangeArrowheads="1"/>
          </p:cNvPicPr>
          <p:nvPr/>
        </p:nvPicPr>
        <p:blipFill>
          <a:blip r:embed="rId11" cstate="print"/>
          <a:srcRect/>
          <a:stretch>
            <a:fillRect/>
          </a:stretch>
        </p:blipFill>
        <p:spPr bwMode="auto">
          <a:xfrm>
            <a:off x="5105400" y="5981700"/>
            <a:ext cx="1066800" cy="419100"/>
          </a:xfrm>
          <a:prstGeom prst="rect">
            <a:avLst/>
          </a:prstGeom>
          <a:noFill/>
          <a:ln w="9525">
            <a:noFill/>
            <a:miter lim="800000"/>
            <a:headEnd/>
            <a:tailEnd/>
          </a:ln>
        </p:spPr>
      </p:pic>
      <p:sp>
        <p:nvSpPr>
          <p:cNvPr id="19477" name="Text Box 43"/>
          <p:cNvSpPr txBox="1">
            <a:spLocks noChangeArrowheads="1"/>
          </p:cNvSpPr>
          <p:nvPr/>
        </p:nvSpPr>
        <p:spPr bwMode="auto">
          <a:xfrm>
            <a:off x="4267200" y="6034088"/>
            <a:ext cx="838200" cy="366712"/>
          </a:xfrm>
          <a:prstGeom prst="rect">
            <a:avLst/>
          </a:prstGeom>
          <a:noFill/>
          <a:ln w="9525">
            <a:noFill/>
            <a:miter lim="800000"/>
            <a:headEnd/>
            <a:tailEnd/>
          </a:ln>
        </p:spPr>
        <p:txBody>
          <a:bodyPr>
            <a:spAutoFit/>
          </a:bodyPr>
          <a:lstStyle/>
          <a:p>
            <a:pPr>
              <a:spcBef>
                <a:spcPct val="50000"/>
              </a:spcBef>
            </a:pPr>
            <a:r>
              <a:rPr lang="en-US"/>
              <a:t>where</a:t>
            </a:r>
          </a:p>
        </p:txBody>
      </p:sp>
      <p:pic>
        <p:nvPicPr>
          <p:cNvPr id="19478" name="Picture 45"/>
          <p:cNvPicPr>
            <a:picLocks noChangeAspect="1" noChangeArrowheads="1"/>
          </p:cNvPicPr>
          <p:nvPr/>
        </p:nvPicPr>
        <p:blipFill>
          <a:blip r:embed="rId12" cstate="print"/>
          <a:srcRect/>
          <a:stretch>
            <a:fillRect/>
          </a:stretch>
        </p:blipFill>
        <p:spPr bwMode="auto">
          <a:xfrm>
            <a:off x="6172200" y="6113463"/>
            <a:ext cx="1447800" cy="287337"/>
          </a:xfrm>
          <a:prstGeom prst="rect">
            <a:avLst/>
          </a:prstGeom>
          <a:noFill/>
          <a:ln w="9525">
            <a:noFill/>
            <a:miter lim="800000"/>
            <a:headEnd/>
            <a:tailEnd/>
          </a:ln>
        </p:spPr>
      </p:pic>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Sequential</a:t>
            </a:r>
            <a:r>
              <a:rPr lang="es-ES" dirty="0" smtClean="0"/>
              <a:t> D-A</a:t>
            </a:r>
            <a:endParaRPr lang="es-ES" dirty="0"/>
          </a:p>
        </p:txBody>
      </p:sp>
      <p:sp>
        <p:nvSpPr>
          <p:cNvPr id="3" name="2 Marcador de contenido"/>
          <p:cNvSpPr>
            <a:spLocks noGrp="1"/>
          </p:cNvSpPr>
          <p:nvPr>
            <p:ph idx="1"/>
          </p:nvPr>
        </p:nvSpPr>
        <p:spPr/>
        <p:txBody>
          <a:bodyPr/>
          <a:lstStyle/>
          <a:p>
            <a:endParaRPr lang="es-E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8237537" cy="4010025"/>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pie de página"/>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349949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115888"/>
            <a:ext cx="8229600" cy="1143000"/>
          </a:xfrm>
        </p:spPr>
        <p:txBody>
          <a:bodyPr/>
          <a:lstStyle/>
          <a:p>
            <a:r>
              <a:rPr lang="en-US" sz="3600" dirty="0" smtClean="0"/>
              <a:t>Simultaneous games</a:t>
            </a:r>
          </a:p>
        </p:txBody>
      </p:sp>
      <p:sp>
        <p:nvSpPr>
          <p:cNvPr id="21508" name="Rectangle 3"/>
          <p:cNvSpPr>
            <a:spLocks noGrp="1" noChangeArrowheads="1"/>
          </p:cNvSpPr>
          <p:nvPr>
            <p:ph type="body" idx="1"/>
          </p:nvPr>
        </p:nvSpPr>
        <p:spPr>
          <a:xfrm>
            <a:off x="323850" y="1341438"/>
            <a:ext cx="8496300" cy="4784725"/>
          </a:xfrm>
        </p:spPr>
        <p:txBody>
          <a:bodyPr/>
          <a:lstStyle/>
          <a:p>
            <a:r>
              <a:rPr lang="en-US" sz="2400" smtClean="0"/>
              <a:t>Decisions are made without knowing each other’s decisions</a:t>
            </a:r>
          </a:p>
        </p:txBody>
      </p:sp>
      <p:pic>
        <p:nvPicPr>
          <p:cNvPr id="21509" name="Picture 4" descr="S_TAdv1"/>
          <p:cNvPicPr>
            <a:picLocks noChangeAspect="1" noChangeArrowheads="1"/>
          </p:cNvPicPr>
          <p:nvPr/>
        </p:nvPicPr>
        <p:blipFill>
          <a:blip r:embed="rId3" cstate="print"/>
          <a:srcRect/>
          <a:stretch>
            <a:fillRect/>
          </a:stretch>
        </p:blipFill>
        <p:spPr bwMode="auto">
          <a:xfrm>
            <a:off x="263525" y="2724150"/>
            <a:ext cx="4164013" cy="2632075"/>
          </a:xfrm>
          <a:prstGeom prst="rect">
            <a:avLst/>
          </a:prstGeom>
          <a:noFill/>
          <a:ln w="9525">
            <a:noFill/>
            <a:miter lim="800000"/>
            <a:headEnd/>
            <a:tailEnd/>
          </a:ln>
        </p:spPr>
      </p:pic>
      <p:pic>
        <p:nvPicPr>
          <p:cNvPr id="21510" name="Picture 5" descr="TAdv2_Attacker_Defender"/>
          <p:cNvPicPr>
            <a:picLocks noChangeAspect="1" noChangeArrowheads="1"/>
          </p:cNvPicPr>
          <p:nvPr/>
        </p:nvPicPr>
        <p:blipFill>
          <a:blip r:embed="rId4" cstate="print"/>
          <a:srcRect/>
          <a:stretch>
            <a:fillRect/>
          </a:stretch>
        </p:blipFill>
        <p:spPr bwMode="auto">
          <a:xfrm>
            <a:off x="4908550" y="1917700"/>
            <a:ext cx="4200525" cy="4330700"/>
          </a:xfrm>
          <a:prstGeom prst="rect">
            <a:avLst/>
          </a:prstGeom>
          <a:noFill/>
          <a:ln w="9525">
            <a:noFill/>
            <a:miter lim="800000"/>
            <a:headEnd/>
            <a:tailEnd/>
          </a:ln>
        </p:spPr>
      </p:pic>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57200" y="115888"/>
            <a:ext cx="8229600" cy="850900"/>
          </a:xfrm>
        </p:spPr>
        <p:txBody>
          <a:bodyPr/>
          <a:lstStyle/>
          <a:p>
            <a:r>
              <a:rPr lang="en-US" sz="4000" smtClean="0"/>
              <a:t>Supporting the Defender</a:t>
            </a:r>
          </a:p>
        </p:txBody>
      </p:sp>
      <p:pic>
        <p:nvPicPr>
          <p:cNvPr id="24580" name="Picture 5" descr="Simultaneous_ID_D"/>
          <p:cNvPicPr>
            <a:picLocks noChangeAspect="1" noChangeArrowheads="1"/>
          </p:cNvPicPr>
          <p:nvPr/>
        </p:nvPicPr>
        <p:blipFill>
          <a:blip r:embed="rId3" cstate="print"/>
          <a:srcRect/>
          <a:stretch>
            <a:fillRect/>
          </a:stretch>
        </p:blipFill>
        <p:spPr bwMode="auto">
          <a:xfrm>
            <a:off x="684213" y="1989138"/>
            <a:ext cx="3513137" cy="2047875"/>
          </a:xfrm>
          <a:prstGeom prst="rect">
            <a:avLst/>
          </a:prstGeom>
          <a:noFill/>
          <a:ln w="9525">
            <a:noFill/>
            <a:miter lim="800000"/>
            <a:headEnd/>
            <a:tailEnd/>
          </a:ln>
        </p:spPr>
      </p:pic>
      <p:pic>
        <p:nvPicPr>
          <p:cNvPr id="24581" name="Picture 6" descr="Simultaneous_DT_D"/>
          <p:cNvPicPr>
            <a:picLocks noChangeAspect="1" noChangeArrowheads="1"/>
          </p:cNvPicPr>
          <p:nvPr/>
        </p:nvPicPr>
        <p:blipFill>
          <a:blip r:embed="rId4" cstate="print"/>
          <a:srcRect/>
          <a:stretch>
            <a:fillRect/>
          </a:stretch>
        </p:blipFill>
        <p:spPr bwMode="auto">
          <a:xfrm>
            <a:off x="4664075" y="836613"/>
            <a:ext cx="4371975" cy="4113212"/>
          </a:xfrm>
          <a:prstGeom prst="rect">
            <a:avLst/>
          </a:prstGeom>
          <a:noFill/>
          <a:ln w="9525">
            <a:noFill/>
            <a:miter lim="800000"/>
            <a:headEnd/>
            <a:tailEnd/>
          </a:ln>
        </p:spPr>
      </p:pic>
      <p:sp>
        <p:nvSpPr>
          <p:cNvPr id="24582" name="Rectangle 8"/>
          <p:cNvSpPr>
            <a:spLocks noGrp="1" noChangeArrowheads="1"/>
          </p:cNvSpPr>
          <p:nvPr>
            <p:ph type="body" idx="1"/>
          </p:nvPr>
        </p:nvSpPr>
        <p:spPr>
          <a:xfrm>
            <a:off x="395288" y="1125538"/>
            <a:ext cx="8424862" cy="4525962"/>
          </a:xfrm>
        </p:spPr>
        <p:txBody>
          <a:bodyPr/>
          <a:lstStyle/>
          <a:p>
            <a:r>
              <a:rPr lang="en-US" sz="2800" smtClean="0"/>
              <a:t>Defender’s decision analysis</a:t>
            </a:r>
          </a:p>
        </p:txBody>
      </p:sp>
      <p:pic>
        <p:nvPicPr>
          <p:cNvPr id="24583" name="Picture 10"/>
          <p:cNvPicPr>
            <a:picLocks noChangeAspect="1" noChangeArrowheads="1"/>
          </p:cNvPicPr>
          <p:nvPr/>
        </p:nvPicPr>
        <p:blipFill>
          <a:blip r:embed="rId5" cstate="print"/>
          <a:srcRect/>
          <a:stretch>
            <a:fillRect/>
          </a:stretch>
        </p:blipFill>
        <p:spPr bwMode="auto">
          <a:xfrm>
            <a:off x="808038" y="5022850"/>
            <a:ext cx="8228012" cy="1143000"/>
          </a:xfrm>
          <a:prstGeom prst="rect">
            <a:avLst/>
          </a:prstGeom>
          <a:noFill/>
          <a:ln w="9525">
            <a:noFill/>
            <a:miter lim="800000"/>
            <a:headEnd/>
            <a:tailEnd/>
          </a:ln>
        </p:spPr>
      </p:pic>
      <p:sp>
        <p:nvSpPr>
          <p:cNvPr id="24584" name="Oval 11"/>
          <p:cNvSpPr>
            <a:spLocks noChangeArrowheads="1"/>
          </p:cNvSpPr>
          <p:nvPr/>
        </p:nvSpPr>
        <p:spPr bwMode="auto">
          <a:xfrm>
            <a:off x="7559675" y="5084763"/>
            <a:ext cx="1476375" cy="914400"/>
          </a:xfrm>
          <a:prstGeom prst="ellipse">
            <a:avLst/>
          </a:prstGeom>
          <a:noFill/>
          <a:ln w="9525">
            <a:solidFill>
              <a:srgbClr val="FF0000"/>
            </a:solidFill>
            <a:round/>
            <a:headEnd/>
            <a:tailEnd/>
          </a:ln>
        </p:spPr>
        <p:txBody>
          <a:bodyPr wrap="none" anchor="ctr"/>
          <a:lstStyle/>
          <a:p>
            <a:endParaRPr lang="es-ES"/>
          </a:p>
        </p:txBody>
      </p:sp>
      <p:sp>
        <p:nvSpPr>
          <p:cNvPr id="24585" name="Text Box 12"/>
          <p:cNvSpPr txBox="1">
            <a:spLocks noChangeArrowheads="1"/>
          </p:cNvSpPr>
          <p:nvPr/>
        </p:nvSpPr>
        <p:spPr bwMode="auto">
          <a:xfrm>
            <a:off x="7524750" y="6092825"/>
            <a:ext cx="1512888" cy="646331"/>
          </a:xfrm>
          <a:prstGeom prst="rect">
            <a:avLst/>
          </a:prstGeom>
          <a:noFill/>
          <a:ln w="9525">
            <a:noFill/>
            <a:miter lim="800000"/>
            <a:headEnd/>
            <a:tailEnd/>
          </a:ln>
        </p:spPr>
        <p:txBody>
          <a:bodyPr>
            <a:spAutoFit/>
          </a:bodyPr>
          <a:lstStyle/>
          <a:p>
            <a:pPr algn="ctr">
              <a:spcBef>
                <a:spcPct val="50000"/>
              </a:spcBef>
            </a:pPr>
            <a:r>
              <a:rPr lang="en-US" dirty="0">
                <a:solidFill>
                  <a:srgbClr val="FF6600"/>
                </a:solidFill>
              </a:rPr>
              <a:t>How to </a:t>
            </a:r>
            <a:br>
              <a:rPr lang="en-US" dirty="0">
                <a:solidFill>
                  <a:srgbClr val="FF6600"/>
                </a:solidFill>
              </a:rPr>
            </a:br>
            <a:r>
              <a:rPr lang="en-US" dirty="0" smtClean="0">
                <a:solidFill>
                  <a:srgbClr val="FF6600"/>
                </a:solidFill>
              </a:rPr>
              <a:t>assess </a:t>
            </a:r>
            <a:r>
              <a:rPr lang="en-US" dirty="0">
                <a:solidFill>
                  <a:srgbClr val="FF6600"/>
                </a:solidFill>
              </a:rPr>
              <a:t>it ??</a:t>
            </a:r>
          </a:p>
        </p:txBody>
      </p:sp>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457200" y="115888"/>
            <a:ext cx="7067550" cy="936625"/>
          </a:xfrm>
        </p:spPr>
        <p:txBody>
          <a:bodyPr/>
          <a:lstStyle/>
          <a:p>
            <a:r>
              <a:rPr lang="en-US" sz="2800" smtClean="0"/>
              <a:t>Assessing</a:t>
            </a:r>
            <a:r>
              <a:rPr lang="en-US" sz="4000" smtClean="0"/>
              <a:t> </a:t>
            </a:r>
          </a:p>
        </p:txBody>
      </p:sp>
      <p:sp>
        <p:nvSpPr>
          <p:cNvPr id="25604" name="Rectangle 3"/>
          <p:cNvSpPr>
            <a:spLocks noGrp="1" noChangeArrowheads="1"/>
          </p:cNvSpPr>
          <p:nvPr>
            <p:ph type="body" idx="1"/>
          </p:nvPr>
        </p:nvSpPr>
        <p:spPr>
          <a:xfrm>
            <a:off x="457200" y="981075"/>
            <a:ext cx="8229600" cy="5073650"/>
          </a:xfrm>
        </p:spPr>
        <p:txBody>
          <a:bodyPr/>
          <a:lstStyle/>
          <a:p>
            <a:r>
              <a:rPr lang="en-US" sz="2400" smtClean="0"/>
              <a:t>Attacker's decision analysis as seen by the Defender</a:t>
            </a:r>
          </a:p>
        </p:txBody>
      </p:sp>
      <p:pic>
        <p:nvPicPr>
          <p:cNvPr id="25605" name="Picture 4"/>
          <p:cNvPicPr>
            <a:picLocks noChangeAspect="1" noChangeArrowheads="1"/>
          </p:cNvPicPr>
          <p:nvPr/>
        </p:nvPicPr>
        <p:blipFill>
          <a:blip r:embed="rId3" cstate="print"/>
          <a:srcRect/>
          <a:stretch>
            <a:fillRect/>
          </a:stretch>
        </p:blipFill>
        <p:spPr bwMode="auto">
          <a:xfrm>
            <a:off x="4932363" y="404813"/>
            <a:ext cx="1400175" cy="542925"/>
          </a:xfrm>
          <a:prstGeom prst="rect">
            <a:avLst/>
          </a:prstGeom>
          <a:noFill/>
          <a:ln w="9525">
            <a:noFill/>
            <a:miter lim="800000"/>
            <a:headEnd/>
            <a:tailEnd/>
          </a:ln>
        </p:spPr>
      </p:pic>
      <p:pic>
        <p:nvPicPr>
          <p:cNvPr id="25606" name="Picture 5" descr="Simultaneous_DT_A"/>
          <p:cNvPicPr>
            <a:picLocks noChangeAspect="1" noChangeArrowheads="1"/>
          </p:cNvPicPr>
          <p:nvPr/>
        </p:nvPicPr>
        <p:blipFill>
          <a:blip r:embed="rId4" cstate="print"/>
          <a:srcRect/>
          <a:stretch>
            <a:fillRect/>
          </a:stretch>
        </p:blipFill>
        <p:spPr bwMode="auto">
          <a:xfrm>
            <a:off x="4787900" y="1412875"/>
            <a:ext cx="3282950" cy="3070225"/>
          </a:xfrm>
          <a:prstGeom prst="rect">
            <a:avLst/>
          </a:prstGeom>
          <a:noFill/>
          <a:ln w="9525">
            <a:noFill/>
            <a:miter lim="800000"/>
            <a:headEnd/>
            <a:tailEnd/>
          </a:ln>
        </p:spPr>
      </p:pic>
      <p:pic>
        <p:nvPicPr>
          <p:cNvPr id="25607" name="Picture 6" descr="Simultaneous_ID_A"/>
          <p:cNvPicPr>
            <a:picLocks noChangeAspect="1" noChangeArrowheads="1"/>
          </p:cNvPicPr>
          <p:nvPr/>
        </p:nvPicPr>
        <p:blipFill>
          <a:blip r:embed="rId5" cstate="print"/>
          <a:srcRect/>
          <a:stretch>
            <a:fillRect/>
          </a:stretch>
        </p:blipFill>
        <p:spPr bwMode="auto">
          <a:xfrm>
            <a:off x="931863" y="2155825"/>
            <a:ext cx="2919412" cy="1704975"/>
          </a:xfrm>
          <a:prstGeom prst="rect">
            <a:avLst/>
          </a:prstGeom>
          <a:noFill/>
          <a:ln w="9525">
            <a:noFill/>
            <a:miter lim="800000"/>
            <a:headEnd/>
            <a:tailEnd/>
          </a:ln>
        </p:spPr>
      </p:pic>
      <p:pic>
        <p:nvPicPr>
          <p:cNvPr id="25608" name="Picture 8"/>
          <p:cNvPicPr>
            <a:picLocks noChangeAspect="1" noChangeArrowheads="1"/>
          </p:cNvPicPr>
          <p:nvPr/>
        </p:nvPicPr>
        <p:blipFill>
          <a:blip r:embed="rId6" cstate="print"/>
          <a:srcRect/>
          <a:stretch>
            <a:fillRect/>
          </a:stretch>
        </p:blipFill>
        <p:spPr bwMode="auto">
          <a:xfrm>
            <a:off x="2267744" y="5301208"/>
            <a:ext cx="3030537" cy="396875"/>
          </a:xfrm>
          <a:prstGeom prst="rect">
            <a:avLst/>
          </a:prstGeom>
          <a:noFill/>
          <a:ln w="9525">
            <a:noFill/>
            <a:miter lim="800000"/>
            <a:headEnd/>
            <a:tailEnd/>
          </a:ln>
        </p:spPr>
      </p:pic>
      <p:pic>
        <p:nvPicPr>
          <p:cNvPr id="25609" name="Picture 9"/>
          <p:cNvPicPr>
            <a:picLocks noChangeAspect="1" noChangeArrowheads="1"/>
          </p:cNvPicPr>
          <p:nvPr/>
        </p:nvPicPr>
        <p:blipFill>
          <a:blip r:embed="rId7" cstate="print"/>
          <a:srcRect/>
          <a:stretch>
            <a:fillRect/>
          </a:stretch>
        </p:blipFill>
        <p:spPr bwMode="auto">
          <a:xfrm>
            <a:off x="395536" y="4293096"/>
            <a:ext cx="7331075" cy="976312"/>
          </a:xfrm>
          <a:prstGeom prst="rect">
            <a:avLst/>
          </a:prstGeom>
          <a:noFill/>
          <a:ln w="9525">
            <a:noFill/>
            <a:miter lim="800000"/>
            <a:headEnd/>
            <a:tailEnd/>
          </a:ln>
        </p:spPr>
      </p:pic>
      <p:pic>
        <p:nvPicPr>
          <p:cNvPr id="10" name="Picture 9"/>
          <p:cNvPicPr>
            <a:picLocks noChangeAspect="1" noChangeArrowheads="1"/>
          </p:cNvPicPr>
          <p:nvPr/>
        </p:nvPicPr>
        <p:blipFill>
          <a:blip r:embed="rId8" cstate="print"/>
          <a:srcRect/>
          <a:stretch>
            <a:fillRect/>
          </a:stretch>
        </p:blipFill>
        <p:spPr bwMode="auto">
          <a:xfrm>
            <a:off x="755576" y="5733256"/>
            <a:ext cx="7754938" cy="965200"/>
          </a:xfrm>
          <a:prstGeom prst="rect">
            <a:avLst/>
          </a:prstGeom>
          <a:noFill/>
          <a:ln w="9525">
            <a:noFill/>
            <a:miter lim="800000"/>
            <a:headEnd/>
            <a:tailEnd/>
          </a:ln>
        </p:spPr>
      </p:pic>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57200" y="152400"/>
            <a:ext cx="8229600" cy="1143000"/>
          </a:xfrm>
        </p:spPr>
        <p:txBody>
          <a:bodyPr/>
          <a:lstStyle/>
          <a:p>
            <a:r>
              <a:rPr lang="en-US" sz="4000" smtClean="0"/>
              <a:t>The assessment problem</a:t>
            </a:r>
          </a:p>
        </p:txBody>
      </p:sp>
      <p:sp>
        <p:nvSpPr>
          <p:cNvPr id="27652" name="Rectangle 3"/>
          <p:cNvSpPr>
            <a:spLocks noGrp="1" noChangeArrowheads="1"/>
          </p:cNvSpPr>
          <p:nvPr>
            <p:ph type="body" idx="1"/>
          </p:nvPr>
        </p:nvSpPr>
        <p:spPr>
          <a:xfrm>
            <a:off x="457200" y="1295400"/>
            <a:ext cx="8291513" cy="4941888"/>
          </a:xfrm>
        </p:spPr>
        <p:txBody>
          <a:bodyPr/>
          <a:lstStyle/>
          <a:p>
            <a:pPr>
              <a:lnSpc>
                <a:spcPct val="90000"/>
              </a:lnSpc>
            </a:pPr>
            <a:r>
              <a:rPr lang="en-US" sz="2400" smtClean="0"/>
              <a:t>To predict Attacker’s decision</a:t>
            </a:r>
          </a:p>
          <a:p>
            <a:pPr>
              <a:lnSpc>
                <a:spcPct val="90000"/>
              </a:lnSpc>
              <a:buFontTx/>
              <a:buNone/>
            </a:pPr>
            <a:r>
              <a:rPr lang="en-US" sz="2400" smtClean="0"/>
              <a:t>	The Defender needs to solve Attacker’s decision problem</a:t>
            </a:r>
          </a:p>
          <a:p>
            <a:pPr>
              <a:lnSpc>
                <a:spcPct val="90000"/>
              </a:lnSpc>
              <a:buFontTx/>
              <a:buNone/>
            </a:pPr>
            <a:r>
              <a:rPr lang="en-US" sz="2400" smtClean="0"/>
              <a:t>	She needs to assess </a:t>
            </a:r>
          </a:p>
          <a:p>
            <a:pPr>
              <a:lnSpc>
                <a:spcPct val="90000"/>
              </a:lnSpc>
            </a:pPr>
            <a:endParaRPr lang="en-US" sz="2400" smtClean="0"/>
          </a:p>
          <a:p>
            <a:pPr>
              <a:lnSpc>
                <a:spcPct val="90000"/>
              </a:lnSpc>
            </a:pPr>
            <a:r>
              <a:rPr lang="en-US" sz="2400" smtClean="0"/>
              <a:t>Her beliefs about   	       are modeled through a probability distribution</a:t>
            </a:r>
          </a:p>
          <a:p>
            <a:pPr>
              <a:lnSpc>
                <a:spcPct val="90000"/>
              </a:lnSpc>
            </a:pPr>
            <a:endParaRPr lang="en-US" sz="2400" smtClean="0"/>
          </a:p>
          <a:p>
            <a:pPr>
              <a:lnSpc>
                <a:spcPct val="90000"/>
              </a:lnSpc>
            </a:pPr>
            <a:r>
              <a:rPr lang="en-US" sz="2400" smtClean="0"/>
              <a:t>The assessment of 	          requires deeper analysis</a:t>
            </a:r>
          </a:p>
          <a:p>
            <a:pPr lvl="1">
              <a:lnSpc>
                <a:spcPct val="90000"/>
              </a:lnSpc>
            </a:pPr>
            <a:r>
              <a:rPr lang="en-US" sz="2000" smtClean="0"/>
              <a:t>D’s analysis of A’s analysis of D’s problem</a:t>
            </a:r>
          </a:p>
          <a:p>
            <a:pPr>
              <a:lnSpc>
                <a:spcPct val="90000"/>
              </a:lnSpc>
            </a:pPr>
            <a:endParaRPr lang="en-US" sz="2400" smtClean="0"/>
          </a:p>
          <a:p>
            <a:pPr>
              <a:lnSpc>
                <a:spcPct val="90000"/>
              </a:lnSpc>
            </a:pPr>
            <a:r>
              <a:rPr lang="en-US" sz="2400" smtClean="0"/>
              <a:t>It leads to an infinite regress	</a:t>
            </a:r>
            <a:br>
              <a:rPr lang="en-US" sz="2400" smtClean="0"/>
            </a:br>
            <a:r>
              <a:rPr lang="en-US" sz="2400" smtClean="0"/>
              <a:t>thinking-about-what-the-other-is-thinking-about… </a:t>
            </a:r>
            <a:endParaRPr lang="en-US" sz="2800" smtClean="0"/>
          </a:p>
        </p:txBody>
      </p:sp>
      <p:pic>
        <p:nvPicPr>
          <p:cNvPr id="27653" name="Picture 7"/>
          <p:cNvPicPr>
            <a:picLocks noChangeAspect="1" noChangeArrowheads="1"/>
          </p:cNvPicPr>
          <p:nvPr/>
        </p:nvPicPr>
        <p:blipFill>
          <a:blip r:embed="rId3" cstate="print"/>
          <a:srcRect/>
          <a:stretch>
            <a:fillRect/>
          </a:stretch>
        </p:blipFill>
        <p:spPr bwMode="auto">
          <a:xfrm>
            <a:off x="3779838" y="2098675"/>
            <a:ext cx="1495425" cy="466725"/>
          </a:xfrm>
          <a:prstGeom prst="rect">
            <a:avLst/>
          </a:prstGeom>
          <a:noFill/>
          <a:ln w="9525">
            <a:noFill/>
            <a:miter lim="800000"/>
            <a:headEnd/>
            <a:tailEnd/>
          </a:ln>
        </p:spPr>
      </p:pic>
      <p:pic>
        <p:nvPicPr>
          <p:cNvPr id="27654" name="Picture 9"/>
          <p:cNvPicPr>
            <a:picLocks noChangeAspect="1" noChangeArrowheads="1"/>
          </p:cNvPicPr>
          <p:nvPr/>
        </p:nvPicPr>
        <p:blipFill>
          <a:blip r:embed="rId4" cstate="print"/>
          <a:srcRect/>
          <a:stretch>
            <a:fillRect/>
          </a:stretch>
        </p:blipFill>
        <p:spPr bwMode="auto">
          <a:xfrm>
            <a:off x="3946525" y="3284538"/>
            <a:ext cx="1562100" cy="409575"/>
          </a:xfrm>
          <a:prstGeom prst="rect">
            <a:avLst/>
          </a:prstGeom>
          <a:noFill/>
          <a:ln w="9525">
            <a:noFill/>
            <a:miter lim="800000"/>
            <a:headEnd/>
            <a:tailEnd/>
          </a:ln>
        </p:spPr>
      </p:pic>
      <p:pic>
        <p:nvPicPr>
          <p:cNvPr id="27655" name="Picture 10"/>
          <p:cNvPicPr>
            <a:picLocks noChangeAspect="1" noChangeArrowheads="1"/>
          </p:cNvPicPr>
          <p:nvPr/>
        </p:nvPicPr>
        <p:blipFill>
          <a:blip r:embed="rId5" cstate="print"/>
          <a:srcRect/>
          <a:stretch>
            <a:fillRect/>
          </a:stretch>
        </p:blipFill>
        <p:spPr bwMode="auto">
          <a:xfrm>
            <a:off x="3563938" y="3933825"/>
            <a:ext cx="1371600" cy="508000"/>
          </a:xfrm>
          <a:prstGeom prst="rect">
            <a:avLst/>
          </a:prstGeom>
          <a:noFill/>
          <a:ln w="9525">
            <a:noFill/>
            <a:miter lim="800000"/>
            <a:headEnd/>
            <a:tailEnd/>
          </a:ln>
        </p:spPr>
      </p:pic>
      <p:pic>
        <p:nvPicPr>
          <p:cNvPr id="27656" name="Picture 11"/>
          <p:cNvPicPr>
            <a:picLocks noChangeAspect="1" noChangeArrowheads="1"/>
          </p:cNvPicPr>
          <p:nvPr/>
        </p:nvPicPr>
        <p:blipFill>
          <a:blip r:embed="rId6" cstate="print"/>
          <a:srcRect/>
          <a:stretch>
            <a:fillRect/>
          </a:stretch>
        </p:blipFill>
        <p:spPr bwMode="auto">
          <a:xfrm>
            <a:off x="3276600" y="2997200"/>
            <a:ext cx="1447800" cy="304800"/>
          </a:xfrm>
          <a:prstGeom prst="rect">
            <a:avLst/>
          </a:prstGeom>
          <a:noFill/>
          <a:ln w="9525">
            <a:noFill/>
            <a:miter lim="800000"/>
            <a:headEnd/>
            <a:tailEnd/>
          </a:ln>
        </p:spPr>
      </p:pic>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57200" y="115888"/>
            <a:ext cx="8507413" cy="936625"/>
          </a:xfrm>
        </p:spPr>
        <p:txBody>
          <a:bodyPr/>
          <a:lstStyle/>
          <a:p>
            <a:r>
              <a:rPr lang="en-US" sz="2800" smtClean="0"/>
              <a:t>Hierarchy of nested models</a:t>
            </a:r>
            <a:endParaRPr lang="en-US" sz="4000" smtClean="0"/>
          </a:p>
        </p:txBody>
      </p:sp>
      <p:pic>
        <p:nvPicPr>
          <p:cNvPr id="28676" name="Picture 12"/>
          <p:cNvPicPr>
            <a:picLocks noChangeAspect="1" noChangeArrowheads="1"/>
          </p:cNvPicPr>
          <p:nvPr/>
        </p:nvPicPr>
        <p:blipFill>
          <a:blip r:embed="rId3" cstate="print"/>
          <a:srcRect/>
          <a:stretch>
            <a:fillRect/>
          </a:stretch>
        </p:blipFill>
        <p:spPr bwMode="auto">
          <a:xfrm>
            <a:off x="684213" y="908050"/>
            <a:ext cx="8123237" cy="4832350"/>
          </a:xfrm>
          <a:prstGeom prst="rect">
            <a:avLst/>
          </a:prstGeom>
          <a:noFill/>
          <a:ln w="9525">
            <a:noFill/>
            <a:miter lim="800000"/>
            <a:headEnd/>
            <a:tailEnd/>
          </a:ln>
        </p:spPr>
      </p:pic>
      <p:sp>
        <p:nvSpPr>
          <p:cNvPr id="28677" name="Text Box 13"/>
          <p:cNvSpPr txBox="1">
            <a:spLocks noChangeArrowheads="1"/>
          </p:cNvSpPr>
          <p:nvPr/>
        </p:nvSpPr>
        <p:spPr bwMode="auto">
          <a:xfrm>
            <a:off x="0" y="5949950"/>
            <a:ext cx="9144000" cy="641350"/>
          </a:xfrm>
          <a:prstGeom prst="rect">
            <a:avLst/>
          </a:prstGeom>
          <a:noFill/>
          <a:ln w="9525">
            <a:noFill/>
            <a:miter lim="800000"/>
            <a:headEnd/>
            <a:tailEnd/>
          </a:ln>
        </p:spPr>
        <p:txBody>
          <a:bodyPr>
            <a:spAutoFit/>
          </a:bodyPr>
          <a:lstStyle/>
          <a:p>
            <a:pPr algn="ctr">
              <a:spcBef>
                <a:spcPct val="50000"/>
              </a:spcBef>
            </a:pPr>
            <a:r>
              <a:rPr lang="en-US" dirty="0">
                <a:solidFill>
                  <a:srgbClr val="CC3300"/>
                </a:solidFill>
              </a:rPr>
              <a:t>Stop when the Defender has no more information about utilities and probabilities </a:t>
            </a:r>
            <a:br>
              <a:rPr lang="en-US" dirty="0">
                <a:solidFill>
                  <a:srgbClr val="CC3300"/>
                </a:solidFill>
              </a:rPr>
            </a:br>
            <a:r>
              <a:rPr lang="en-US" dirty="0">
                <a:solidFill>
                  <a:srgbClr val="CC3300"/>
                </a:solidFill>
              </a:rPr>
              <a:t>at some level of the recursive </a:t>
            </a:r>
            <a:r>
              <a:rPr lang="en-US" dirty="0" smtClean="0">
                <a:solidFill>
                  <a:srgbClr val="CC3300"/>
                </a:solidFill>
              </a:rPr>
              <a:t>analysis. Level-k  thinking </a:t>
            </a:r>
            <a:endParaRPr lang="en-US" dirty="0">
              <a:solidFill>
                <a:srgbClr val="CC3300"/>
              </a:solidFill>
            </a:endParaRPr>
          </a:p>
        </p:txBody>
      </p:sp>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p:txBody>
          <a:bodyPr/>
          <a:lstStyle/>
          <a:p>
            <a:r>
              <a:rPr lang="es-ES" dirty="0" err="1" smtClean="0"/>
              <a:t>Opponent</a:t>
            </a:r>
            <a:r>
              <a:rPr lang="es-ES" dirty="0" smtClean="0"/>
              <a:t> </a:t>
            </a:r>
            <a:r>
              <a:rPr lang="es-ES" dirty="0" err="1" smtClean="0"/>
              <a:t>modeling</a:t>
            </a:r>
            <a:endParaRPr lang="es-ES" dirty="0" smtClean="0"/>
          </a:p>
        </p:txBody>
      </p:sp>
      <p:sp>
        <p:nvSpPr>
          <p:cNvPr id="29699" name="2 Marcador de contenido"/>
          <p:cNvSpPr>
            <a:spLocks noGrp="1"/>
          </p:cNvSpPr>
          <p:nvPr>
            <p:ph idx="1"/>
          </p:nvPr>
        </p:nvSpPr>
        <p:spPr/>
        <p:txBody>
          <a:bodyPr/>
          <a:lstStyle/>
          <a:p>
            <a:r>
              <a:rPr lang="es-ES" dirty="0" smtClean="0"/>
              <a:t>Non </a:t>
            </a:r>
            <a:r>
              <a:rPr lang="es-ES" dirty="0" err="1" smtClean="0"/>
              <a:t>strategic</a:t>
            </a:r>
            <a:r>
              <a:rPr lang="es-ES" dirty="0" smtClean="0"/>
              <a:t> </a:t>
            </a:r>
          </a:p>
          <a:p>
            <a:r>
              <a:rPr lang="es-ES" dirty="0" err="1" smtClean="0"/>
              <a:t>Nasheq</a:t>
            </a:r>
            <a:r>
              <a:rPr lang="es-ES" dirty="0" smtClean="0"/>
              <a:t> </a:t>
            </a:r>
          </a:p>
          <a:p>
            <a:r>
              <a:rPr lang="es-ES" dirty="0" err="1" smtClean="0"/>
              <a:t>Level</a:t>
            </a:r>
            <a:r>
              <a:rPr lang="es-ES" dirty="0" smtClean="0"/>
              <a:t>-k </a:t>
            </a:r>
          </a:p>
          <a:p>
            <a:r>
              <a:rPr lang="es-ES" dirty="0" err="1" smtClean="0"/>
              <a:t>Mirroreq</a:t>
            </a:r>
            <a:r>
              <a:rPr lang="es-ES" dirty="0" smtClean="0"/>
              <a:t> </a:t>
            </a:r>
          </a:p>
          <a:p>
            <a:r>
              <a:rPr lang="es-ES" dirty="0" err="1" smtClean="0"/>
              <a:t>Prospectmax</a:t>
            </a:r>
            <a:r>
              <a:rPr lang="es-ES" dirty="0" smtClean="0"/>
              <a:t> </a:t>
            </a:r>
          </a:p>
          <a:p>
            <a:endParaRPr lang="es-ES" dirty="0" smtClean="0"/>
          </a:p>
          <a:p>
            <a:r>
              <a:rPr lang="es-ES" dirty="0" err="1" smtClean="0"/>
              <a:t>Reconcile</a:t>
            </a:r>
            <a:r>
              <a:rPr lang="es-ES" dirty="0" smtClean="0"/>
              <a:t> </a:t>
            </a:r>
            <a:r>
              <a:rPr lang="es-ES" dirty="0" err="1" smtClean="0"/>
              <a:t>them</a:t>
            </a:r>
            <a:r>
              <a:rPr lang="es-ES" dirty="0" smtClean="0"/>
              <a:t> </a:t>
            </a:r>
            <a:r>
              <a:rPr lang="es-ES" dirty="0" err="1" smtClean="0"/>
              <a:t>through</a:t>
            </a:r>
            <a:r>
              <a:rPr lang="es-ES" dirty="0" smtClean="0"/>
              <a:t> a mixture</a:t>
            </a:r>
          </a:p>
          <a:p>
            <a:endParaRPr lang="es-ES" dirty="0"/>
          </a:p>
          <a:p>
            <a:pPr marL="0" indent="0">
              <a:buNone/>
            </a:pPr>
            <a:r>
              <a:rPr lang="es-ES" dirty="0" smtClean="0"/>
              <a:t>DRI, Banks, </a:t>
            </a:r>
            <a:r>
              <a:rPr lang="es-ES" dirty="0" err="1" smtClean="0"/>
              <a:t>Rios</a:t>
            </a:r>
            <a:r>
              <a:rPr lang="es-ES" dirty="0" smtClean="0"/>
              <a:t> (2015) RA</a:t>
            </a:r>
          </a:p>
        </p:txBody>
      </p:sp>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p:cNvSpPr>
            <a:spLocks noGrp="1"/>
          </p:cNvSpPr>
          <p:nvPr>
            <p:ph type="title"/>
          </p:nvPr>
        </p:nvSpPr>
        <p:spPr/>
        <p:txBody>
          <a:bodyPr/>
          <a:lstStyle/>
          <a:p>
            <a:r>
              <a:rPr lang="es-ES" altLang="es-ES" smtClean="0"/>
              <a:t>So far </a:t>
            </a:r>
          </a:p>
        </p:txBody>
      </p:sp>
      <p:sp>
        <p:nvSpPr>
          <p:cNvPr id="6147" name="Marcador de contenido 2"/>
          <p:cNvSpPr>
            <a:spLocks noGrp="1"/>
          </p:cNvSpPr>
          <p:nvPr>
            <p:ph idx="1"/>
          </p:nvPr>
        </p:nvSpPr>
        <p:spPr>
          <a:xfrm>
            <a:off x="468313" y="1274763"/>
            <a:ext cx="8229600" cy="4525962"/>
          </a:xfrm>
        </p:spPr>
        <p:txBody>
          <a:bodyPr/>
          <a:lstStyle/>
          <a:p>
            <a:pPr marL="0" indent="0">
              <a:buFontTx/>
              <a:buNone/>
            </a:pPr>
            <a:r>
              <a:rPr lang="es-ES" altLang="es-ES" sz="2400" dirty="0" smtClean="0"/>
              <a:t>Conceptual </a:t>
            </a:r>
            <a:r>
              <a:rPr lang="es-ES" altLang="es-ES" sz="2400" dirty="0" err="1" smtClean="0"/>
              <a:t>framework</a:t>
            </a:r>
            <a:r>
              <a:rPr lang="es-ES" altLang="es-ES" sz="2400" dirty="0" smtClean="0"/>
              <a:t> in RA</a:t>
            </a:r>
          </a:p>
          <a:p>
            <a:pPr marL="0" indent="0">
              <a:buFontTx/>
              <a:buNone/>
            </a:pPr>
            <a:r>
              <a:rPr lang="es-ES" altLang="es-ES" sz="2400" dirty="0" err="1" smtClean="0"/>
              <a:t>IDs</a:t>
            </a:r>
            <a:r>
              <a:rPr lang="es-ES" altLang="es-ES" sz="2400" dirty="0" smtClean="0"/>
              <a:t> as </a:t>
            </a:r>
            <a:r>
              <a:rPr lang="es-ES" altLang="es-ES" sz="2400" dirty="0" err="1" smtClean="0"/>
              <a:t>problem</a:t>
            </a:r>
            <a:r>
              <a:rPr lang="es-ES" altLang="es-ES" sz="2400" dirty="0" smtClean="0"/>
              <a:t> </a:t>
            </a:r>
            <a:r>
              <a:rPr lang="es-ES" altLang="es-ES" sz="2400" dirty="0" err="1" smtClean="0"/>
              <a:t>structuring</a:t>
            </a:r>
            <a:r>
              <a:rPr lang="es-ES" altLang="es-ES" sz="2400" dirty="0" smtClean="0"/>
              <a:t> </a:t>
            </a:r>
            <a:r>
              <a:rPr lang="es-ES" altLang="es-ES" sz="2400" dirty="0" err="1" smtClean="0"/>
              <a:t>tool</a:t>
            </a:r>
            <a:endParaRPr lang="es-ES" altLang="es-ES" sz="2400" dirty="0" smtClean="0"/>
          </a:p>
          <a:p>
            <a:pPr marL="0" indent="0">
              <a:buFontTx/>
              <a:buNone/>
            </a:pPr>
            <a:r>
              <a:rPr lang="es-ES" altLang="es-ES" sz="2400" dirty="0" err="1" smtClean="0"/>
              <a:t>Probabilities</a:t>
            </a:r>
            <a:r>
              <a:rPr lang="es-ES" altLang="es-ES" sz="2400" dirty="0" smtClean="0"/>
              <a:t> </a:t>
            </a:r>
            <a:r>
              <a:rPr lang="es-ES" altLang="es-ES" sz="2400" dirty="0" err="1" smtClean="0"/>
              <a:t>for</a:t>
            </a:r>
            <a:r>
              <a:rPr lang="es-ES" altLang="es-ES" sz="2400" dirty="0" smtClean="0"/>
              <a:t> </a:t>
            </a:r>
            <a:r>
              <a:rPr lang="es-ES" altLang="es-ES" sz="2400" dirty="0" err="1" smtClean="0"/>
              <a:t>modeling</a:t>
            </a:r>
            <a:r>
              <a:rPr lang="es-ES" altLang="es-ES" sz="2400" dirty="0" smtClean="0"/>
              <a:t> </a:t>
            </a:r>
            <a:r>
              <a:rPr lang="es-ES" altLang="es-ES" sz="2400" dirty="0" err="1" smtClean="0"/>
              <a:t>uncertainty</a:t>
            </a:r>
            <a:endParaRPr lang="es-ES" altLang="es-ES" sz="2400" dirty="0" smtClean="0"/>
          </a:p>
          <a:p>
            <a:pPr marL="0" indent="0">
              <a:buFontTx/>
              <a:buNone/>
            </a:pPr>
            <a:r>
              <a:rPr lang="es-ES" altLang="es-ES" sz="2400" dirty="0" err="1" smtClean="0"/>
              <a:t>Utilities</a:t>
            </a:r>
            <a:r>
              <a:rPr lang="es-ES" altLang="es-ES" sz="2400" dirty="0" smtClean="0"/>
              <a:t> </a:t>
            </a:r>
            <a:r>
              <a:rPr lang="es-ES" altLang="es-ES" sz="2400" dirty="0" err="1" smtClean="0"/>
              <a:t>for</a:t>
            </a:r>
            <a:r>
              <a:rPr lang="es-ES" altLang="es-ES" sz="2400" dirty="0" smtClean="0"/>
              <a:t> </a:t>
            </a:r>
            <a:r>
              <a:rPr lang="es-ES" altLang="es-ES" sz="2400" dirty="0" err="1" smtClean="0"/>
              <a:t>modeling</a:t>
            </a:r>
            <a:r>
              <a:rPr lang="es-ES" altLang="es-ES" sz="2400" dirty="0" smtClean="0"/>
              <a:t> </a:t>
            </a:r>
            <a:r>
              <a:rPr lang="es-ES" altLang="es-ES" sz="2400" dirty="0" err="1" smtClean="0"/>
              <a:t>preferences</a:t>
            </a:r>
            <a:endParaRPr lang="es-ES" altLang="es-ES" sz="2400" dirty="0" smtClean="0"/>
          </a:p>
          <a:p>
            <a:pPr marL="0" indent="0">
              <a:buFontTx/>
              <a:buNone/>
            </a:pPr>
            <a:r>
              <a:rPr lang="es-ES" altLang="es-ES" sz="2400" dirty="0" err="1" smtClean="0"/>
              <a:t>Expected</a:t>
            </a:r>
            <a:r>
              <a:rPr lang="es-ES" altLang="es-ES" sz="2400" dirty="0" smtClean="0"/>
              <a:t> </a:t>
            </a:r>
            <a:r>
              <a:rPr lang="es-ES" altLang="es-ES" sz="2400" dirty="0" err="1" smtClean="0"/>
              <a:t>utilities</a:t>
            </a:r>
            <a:r>
              <a:rPr lang="es-ES" altLang="es-ES" sz="2400" dirty="0" smtClean="0"/>
              <a:t> </a:t>
            </a:r>
            <a:r>
              <a:rPr lang="es-ES" altLang="es-ES" sz="2400" dirty="0" err="1" smtClean="0"/>
              <a:t>for</a:t>
            </a:r>
            <a:r>
              <a:rPr lang="es-ES" altLang="es-ES" sz="2400" dirty="0" smtClean="0"/>
              <a:t> </a:t>
            </a:r>
            <a:r>
              <a:rPr lang="es-ES" altLang="es-ES" sz="2400" dirty="0" err="1" smtClean="0"/>
              <a:t>optimal</a:t>
            </a:r>
            <a:r>
              <a:rPr lang="es-ES" altLang="es-ES" sz="2400" dirty="0" smtClean="0"/>
              <a:t> </a:t>
            </a:r>
            <a:r>
              <a:rPr lang="es-ES" altLang="es-ES" sz="2400" dirty="0" err="1" smtClean="0"/>
              <a:t>alternatives</a:t>
            </a:r>
            <a:r>
              <a:rPr lang="es-ES" altLang="es-ES" sz="2400" dirty="0" smtClean="0"/>
              <a:t> </a:t>
            </a:r>
          </a:p>
          <a:p>
            <a:pPr marL="0" indent="0">
              <a:buFontTx/>
              <a:buNone/>
            </a:pPr>
            <a:r>
              <a:rPr lang="es-ES" altLang="es-ES" sz="2400" dirty="0" err="1" smtClean="0"/>
              <a:t>Computational</a:t>
            </a:r>
            <a:r>
              <a:rPr lang="es-ES" altLang="es-ES" sz="2400" dirty="0" smtClean="0"/>
              <a:t> </a:t>
            </a:r>
            <a:r>
              <a:rPr lang="es-ES" altLang="es-ES" sz="2400" dirty="0" err="1" smtClean="0"/>
              <a:t>framework</a:t>
            </a:r>
            <a:r>
              <a:rPr lang="es-ES" altLang="es-ES" sz="2400" dirty="0" smtClean="0"/>
              <a:t> </a:t>
            </a:r>
            <a:r>
              <a:rPr lang="es-ES" altLang="es-ES" sz="2400" dirty="0" err="1" smtClean="0"/>
              <a:t>for</a:t>
            </a:r>
            <a:r>
              <a:rPr lang="es-ES" altLang="es-ES" sz="2400" dirty="0" smtClean="0"/>
              <a:t> </a:t>
            </a:r>
            <a:r>
              <a:rPr lang="es-ES" altLang="es-ES" sz="2400" dirty="0" err="1" smtClean="0"/>
              <a:t>risk</a:t>
            </a:r>
            <a:r>
              <a:rPr lang="es-ES" altLang="es-ES" sz="2400" dirty="0" smtClean="0"/>
              <a:t> </a:t>
            </a:r>
            <a:r>
              <a:rPr lang="es-ES" altLang="es-ES" sz="2400" dirty="0" err="1" smtClean="0"/>
              <a:t>analysis</a:t>
            </a:r>
            <a:endParaRPr lang="es-ES" altLang="es-ES" sz="2400" dirty="0" smtClean="0"/>
          </a:p>
          <a:p>
            <a:pPr marL="0" indent="0">
              <a:buNone/>
            </a:pPr>
            <a:r>
              <a:rPr lang="es-ES" altLang="es-ES" sz="2400" dirty="0"/>
              <a:t>Basic </a:t>
            </a:r>
            <a:r>
              <a:rPr lang="es-ES" altLang="es-ES" sz="2400" dirty="0" err="1"/>
              <a:t>concepts</a:t>
            </a:r>
            <a:r>
              <a:rPr lang="es-ES" altLang="es-ES" sz="2400" dirty="0"/>
              <a:t> </a:t>
            </a:r>
            <a:r>
              <a:rPr lang="es-ES" altLang="es-ES" sz="2400" dirty="0" err="1"/>
              <a:t>for</a:t>
            </a:r>
            <a:r>
              <a:rPr lang="es-ES" altLang="es-ES" sz="2400" dirty="0"/>
              <a:t> </a:t>
            </a:r>
            <a:r>
              <a:rPr lang="es-ES" altLang="es-ES" sz="2400" dirty="0" err="1"/>
              <a:t>game</a:t>
            </a:r>
            <a:r>
              <a:rPr lang="es-ES" altLang="es-ES" sz="2400" dirty="0"/>
              <a:t> </a:t>
            </a:r>
            <a:r>
              <a:rPr lang="es-ES" altLang="es-ES" sz="2400" dirty="0" err="1"/>
              <a:t>theory</a:t>
            </a:r>
            <a:r>
              <a:rPr lang="es-ES" altLang="es-ES" sz="2400" dirty="0"/>
              <a:t> (</a:t>
            </a:r>
            <a:r>
              <a:rPr lang="es-ES" altLang="es-ES" sz="2400" dirty="0" err="1"/>
              <a:t>towards</a:t>
            </a:r>
            <a:r>
              <a:rPr lang="es-ES" altLang="es-ES" sz="2400" dirty="0"/>
              <a:t> RA)</a:t>
            </a:r>
          </a:p>
          <a:p>
            <a:pPr marL="0" indent="0" algn="ctr">
              <a:buFontTx/>
              <a:buNone/>
            </a:pPr>
            <a:r>
              <a:rPr lang="es-ES" altLang="es-ES" sz="4000" dirty="0" err="1" smtClean="0"/>
              <a:t>This</a:t>
            </a:r>
            <a:r>
              <a:rPr lang="es-ES" altLang="es-ES" sz="4000" dirty="0" smtClean="0"/>
              <a:t> </a:t>
            </a:r>
            <a:r>
              <a:rPr lang="es-ES" altLang="es-ES" sz="4000" dirty="0" err="1" smtClean="0"/>
              <a:t>deck</a:t>
            </a:r>
            <a:endParaRPr lang="es-ES" altLang="es-ES" sz="4000" dirty="0" smtClean="0"/>
          </a:p>
          <a:p>
            <a:pPr marL="0" indent="0" algn="ctr">
              <a:buFontTx/>
              <a:buNone/>
            </a:pPr>
            <a:r>
              <a:rPr lang="es-ES" altLang="es-ES" sz="2400" dirty="0" err="1" smtClean="0"/>
              <a:t>An</a:t>
            </a:r>
            <a:r>
              <a:rPr lang="es-ES" altLang="es-ES" sz="2400" dirty="0" smtClean="0"/>
              <a:t> </a:t>
            </a:r>
            <a:r>
              <a:rPr lang="es-ES" altLang="es-ES" sz="2400" dirty="0" err="1" smtClean="0"/>
              <a:t>introduction</a:t>
            </a:r>
            <a:r>
              <a:rPr lang="es-ES" altLang="es-ES" sz="2400" dirty="0" smtClean="0"/>
              <a:t> to </a:t>
            </a:r>
            <a:r>
              <a:rPr lang="es-ES" altLang="es-ES" sz="2400" dirty="0" err="1" smtClean="0"/>
              <a:t>Adversarial</a:t>
            </a:r>
            <a:r>
              <a:rPr lang="es-ES" altLang="es-ES" sz="2400" dirty="0" smtClean="0"/>
              <a:t> </a:t>
            </a:r>
            <a:r>
              <a:rPr lang="es-ES" altLang="es-ES" sz="2400" dirty="0" err="1" smtClean="0"/>
              <a:t>Risk</a:t>
            </a:r>
            <a:r>
              <a:rPr lang="es-ES" altLang="es-ES" sz="2400" dirty="0" smtClean="0"/>
              <a:t> </a:t>
            </a:r>
            <a:r>
              <a:rPr lang="es-ES" altLang="es-ES" sz="2400" dirty="0" err="1" smtClean="0"/>
              <a:t>Analysis</a:t>
            </a:r>
            <a:endParaRPr lang="es-ES" altLang="es-ES" sz="2400" dirty="0" smtClean="0"/>
          </a:p>
          <a:p>
            <a:pPr marL="0" indent="0">
              <a:buFontTx/>
              <a:buNone/>
            </a:pPr>
            <a:endParaRPr lang="es-ES" altLang="es-ES" dirty="0" smtClean="0"/>
          </a:p>
          <a:p>
            <a:pPr marL="0" indent="0">
              <a:buFontTx/>
              <a:buNone/>
            </a:pPr>
            <a:endParaRPr lang="es-ES" altLang="es-ES" dirty="0" smtClean="0"/>
          </a:p>
          <a:p>
            <a:pPr marL="0" indent="0">
              <a:buFontTx/>
              <a:buNone/>
            </a:pPr>
            <a:endParaRPr lang="es-ES" altLang="es-ES" dirty="0" smtClean="0"/>
          </a:p>
          <a:p>
            <a:pPr marL="0" indent="0">
              <a:buFontTx/>
              <a:buNone/>
            </a:pPr>
            <a:endParaRPr lang="es-ES" altLang="es-ES" dirty="0" smtClean="0"/>
          </a:p>
        </p:txBody>
      </p:sp>
      <p:sp>
        <p:nvSpPr>
          <p:cNvPr id="6148" name="Marcador de pie de página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400" smtClean="0">
                <a:solidFill>
                  <a:srgbClr val="000000"/>
                </a:solidFill>
              </a:rPr>
              <a:t>DRI.  USST</a:t>
            </a:r>
          </a:p>
        </p:txBody>
      </p:sp>
      <p:sp>
        <p:nvSpPr>
          <p:cNvPr id="6149" name="Marcador de número de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3C96392-A125-4101-8AF9-EB24804C9BCE}" type="slidenum">
              <a:rPr lang="es-ES" altLang="es-ES" sz="1400" smtClean="0">
                <a:solidFill>
                  <a:srgbClr val="000000"/>
                </a:solidFill>
              </a:rPr>
              <a:pPr>
                <a:spcBef>
                  <a:spcPct val="0"/>
                </a:spcBef>
                <a:buFontTx/>
                <a:buNone/>
              </a:pPr>
              <a:t>2</a:t>
            </a:fld>
            <a:endParaRPr lang="es-ES" altLang="es-ES" sz="1400" smtClean="0">
              <a:solidFill>
                <a:srgbClr val="000000"/>
              </a:solidFill>
            </a:endParaRPr>
          </a:p>
        </p:txBody>
      </p:sp>
    </p:spTree>
    <p:extLst>
      <p:ext uri="{BB962C8B-B14F-4D97-AF65-F5344CB8AC3E}">
        <p14:creationId xmlns:p14="http://schemas.microsoft.com/office/powerpoint/2010/main" val="1450605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457200" y="187325"/>
            <a:ext cx="8229600" cy="1081088"/>
          </a:xfrm>
        </p:spPr>
        <p:txBody>
          <a:bodyPr/>
          <a:lstStyle/>
          <a:p>
            <a:pPr eaLnBrk="1" hangingPunct="1"/>
            <a:r>
              <a:rPr lang="en-US" sz="3600" smtClean="0"/>
              <a:t>Piracy in Somalia</a:t>
            </a:r>
          </a:p>
        </p:txBody>
      </p:sp>
      <p:sp>
        <p:nvSpPr>
          <p:cNvPr id="36868" name="Rectangle 3"/>
          <p:cNvSpPr>
            <a:spLocks noGrp="1" noChangeArrowheads="1"/>
          </p:cNvSpPr>
          <p:nvPr>
            <p:ph type="body" idx="4294967295"/>
          </p:nvPr>
        </p:nvSpPr>
        <p:spPr>
          <a:xfrm>
            <a:off x="0" y="1600200"/>
            <a:ext cx="8229600" cy="4525963"/>
          </a:xfrm>
        </p:spPr>
        <p:txBody>
          <a:bodyPr/>
          <a:lstStyle/>
          <a:p>
            <a:pPr eaLnBrk="1" hangingPunct="1"/>
            <a:endParaRPr lang="en-US" smtClean="0"/>
          </a:p>
          <a:p>
            <a:pPr eaLnBrk="1" hangingPunct="1"/>
            <a:endParaRPr lang="en-US" smtClean="0"/>
          </a:p>
        </p:txBody>
      </p:sp>
      <p:pic>
        <p:nvPicPr>
          <p:cNvPr id="36869" name="Picture 5"/>
          <p:cNvPicPr>
            <a:picLocks noChangeAspect="1" noChangeArrowheads="1"/>
          </p:cNvPicPr>
          <p:nvPr/>
        </p:nvPicPr>
        <p:blipFill>
          <a:blip r:embed="rId3" cstate="print"/>
          <a:srcRect/>
          <a:stretch>
            <a:fillRect/>
          </a:stretch>
        </p:blipFill>
        <p:spPr bwMode="auto">
          <a:xfrm>
            <a:off x="138113" y="1784350"/>
            <a:ext cx="4149725" cy="4827588"/>
          </a:xfrm>
          <a:prstGeom prst="rect">
            <a:avLst/>
          </a:prstGeom>
          <a:noFill/>
          <a:ln w="9525">
            <a:noFill/>
            <a:miter lim="800000"/>
            <a:headEnd/>
            <a:tailEnd/>
          </a:ln>
        </p:spPr>
      </p:pic>
      <p:pic>
        <p:nvPicPr>
          <p:cNvPr id="36870" name="Picture 6"/>
          <p:cNvPicPr>
            <a:picLocks noChangeAspect="1" noChangeArrowheads="1"/>
          </p:cNvPicPr>
          <p:nvPr/>
        </p:nvPicPr>
        <p:blipFill>
          <a:blip r:embed="rId4" cstate="print"/>
          <a:srcRect/>
          <a:stretch>
            <a:fillRect/>
          </a:stretch>
        </p:blipFill>
        <p:spPr bwMode="auto">
          <a:xfrm>
            <a:off x="4427538" y="1484313"/>
            <a:ext cx="4648200" cy="4191000"/>
          </a:xfrm>
          <a:prstGeom prst="rect">
            <a:avLst/>
          </a:prstGeom>
          <a:noFill/>
          <a:ln w="9525">
            <a:noFill/>
            <a:miter lim="800000"/>
            <a:headEnd/>
            <a:tailEnd/>
          </a:ln>
        </p:spPr>
      </p:pic>
      <p:sp>
        <p:nvSpPr>
          <p:cNvPr id="36871" name="Rectangle 8"/>
          <p:cNvSpPr>
            <a:spLocks noChangeArrowheads="1"/>
          </p:cNvSpPr>
          <p:nvPr/>
        </p:nvSpPr>
        <p:spPr bwMode="auto">
          <a:xfrm>
            <a:off x="4356100" y="5665788"/>
            <a:ext cx="4716463" cy="946150"/>
          </a:xfrm>
          <a:prstGeom prst="rect">
            <a:avLst/>
          </a:prstGeom>
          <a:noFill/>
          <a:ln w="9525">
            <a:noFill/>
            <a:miter lim="800000"/>
            <a:headEnd/>
            <a:tailEnd/>
          </a:ln>
        </p:spPr>
        <p:txBody>
          <a:bodyPr>
            <a:spAutoFit/>
          </a:bodyPr>
          <a:lstStyle/>
          <a:p>
            <a:pPr algn="ctr"/>
            <a:r>
              <a:rPr lang="en-US"/>
              <a:t>Piracy and armed robbery </a:t>
            </a:r>
            <a:r>
              <a:rPr lang="en-US" sz="2000"/>
              <a:t>incidents</a:t>
            </a:r>
            <a:r>
              <a:rPr lang="en-US"/>
              <a:t> reported to the IMB Piracy Reporting Centre 2011</a:t>
            </a:r>
          </a:p>
        </p:txBody>
      </p:sp>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399706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457200" y="274638"/>
            <a:ext cx="8229600" cy="850900"/>
          </a:xfrm>
        </p:spPr>
        <p:txBody>
          <a:bodyPr/>
          <a:lstStyle/>
          <a:p>
            <a:pPr eaLnBrk="1" hangingPunct="1"/>
            <a:r>
              <a:rPr lang="en-US" sz="3600" smtClean="0"/>
              <a:t>The Defend–Attack–Defend model</a:t>
            </a:r>
          </a:p>
        </p:txBody>
      </p:sp>
      <p:sp>
        <p:nvSpPr>
          <p:cNvPr id="37892" name="Rectangle 3"/>
          <p:cNvSpPr>
            <a:spLocks noGrp="1" noChangeArrowheads="1"/>
          </p:cNvSpPr>
          <p:nvPr>
            <p:ph type="body" idx="1"/>
          </p:nvPr>
        </p:nvSpPr>
        <p:spPr>
          <a:xfrm>
            <a:off x="457200" y="1412875"/>
            <a:ext cx="8382000" cy="4824413"/>
          </a:xfrm>
        </p:spPr>
        <p:txBody>
          <a:bodyPr/>
          <a:lstStyle/>
          <a:p>
            <a:pPr eaLnBrk="1" hangingPunct="1"/>
            <a:r>
              <a:rPr lang="en-US" sz="2400" smtClean="0"/>
              <a:t>Two intelligent players</a:t>
            </a:r>
          </a:p>
          <a:p>
            <a:pPr lvl="1" eaLnBrk="1" hangingPunct="1"/>
            <a:r>
              <a:rPr lang="en-US" sz="2000" smtClean="0"/>
              <a:t>Defender and Attacker</a:t>
            </a:r>
          </a:p>
          <a:p>
            <a:pPr lvl="1" eaLnBrk="1" hangingPunct="1"/>
            <a:endParaRPr lang="en-US" sz="2000" smtClean="0"/>
          </a:p>
          <a:p>
            <a:pPr eaLnBrk="1" hangingPunct="1"/>
            <a:r>
              <a:rPr lang="en-US" sz="2400" smtClean="0"/>
              <a:t>Sequential moves</a:t>
            </a:r>
          </a:p>
          <a:p>
            <a:pPr lvl="1" eaLnBrk="1" hangingPunct="1"/>
            <a:r>
              <a:rPr lang="en-US" sz="2000" smtClean="0"/>
              <a:t>First, Defender moves</a:t>
            </a:r>
          </a:p>
          <a:p>
            <a:pPr lvl="1" eaLnBrk="1" hangingPunct="1"/>
            <a:r>
              <a:rPr lang="en-US" sz="2000" smtClean="0"/>
              <a:t>Afterwards, Attacker knowing Defender’s move</a:t>
            </a:r>
          </a:p>
          <a:p>
            <a:pPr lvl="1" eaLnBrk="1" hangingPunct="1"/>
            <a:r>
              <a:rPr lang="en-US" sz="2000" smtClean="0"/>
              <a:t>Afterwards, Defender again responding to attack</a:t>
            </a:r>
          </a:p>
          <a:p>
            <a:pPr eaLnBrk="1" hangingPunct="1"/>
            <a:endParaRPr lang="en-US" sz="2400" smtClean="0"/>
          </a:p>
          <a:p>
            <a:pPr eaLnBrk="1" hangingPunct="1"/>
            <a:endParaRPr lang="en-US" sz="2400" smtClean="0"/>
          </a:p>
          <a:p>
            <a:pPr eaLnBrk="1" hangingPunct="1"/>
            <a:endParaRPr lang="en-US" sz="2400" smtClean="0"/>
          </a:p>
        </p:txBody>
      </p:sp>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2327602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457200" y="188913"/>
            <a:ext cx="8229600" cy="922337"/>
          </a:xfrm>
        </p:spPr>
        <p:txBody>
          <a:bodyPr/>
          <a:lstStyle/>
          <a:p>
            <a:pPr eaLnBrk="1" hangingPunct="1"/>
            <a:r>
              <a:rPr lang="en-US" smtClean="0"/>
              <a:t>The Somali Pirates Case: Problem formulation</a:t>
            </a:r>
          </a:p>
        </p:txBody>
      </p:sp>
      <p:sp>
        <p:nvSpPr>
          <p:cNvPr id="38916" name="Rectangle 3"/>
          <p:cNvSpPr>
            <a:spLocks noGrp="1" noChangeArrowheads="1"/>
          </p:cNvSpPr>
          <p:nvPr>
            <p:ph type="body" idx="1"/>
          </p:nvPr>
        </p:nvSpPr>
        <p:spPr>
          <a:xfrm>
            <a:off x="500063" y="1428750"/>
            <a:ext cx="8229600" cy="4857750"/>
          </a:xfrm>
        </p:spPr>
        <p:txBody>
          <a:bodyPr/>
          <a:lstStyle/>
          <a:p>
            <a:pPr eaLnBrk="1" hangingPunct="1"/>
            <a:r>
              <a:rPr lang="en-US" sz="2000" smtClean="0"/>
              <a:t>Two players</a:t>
            </a:r>
          </a:p>
          <a:p>
            <a:pPr lvl="1" eaLnBrk="1" hangingPunct="1"/>
            <a:r>
              <a:rPr lang="en-US" sz="1800" smtClean="0"/>
              <a:t>Defender: Ship owner</a:t>
            </a:r>
          </a:p>
          <a:p>
            <a:pPr lvl="1" eaLnBrk="1" hangingPunct="1"/>
            <a:r>
              <a:rPr lang="en-US" sz="1800" smtClean="0"/>
              <a:t>Attacker: Pirates</a:t>
            </a:r>
          </a:p>
          <a:p>
            <a:pPr eaLnBrk="1" hangingPunct="1"/>
            <a:r>
              <a:rPr lang="en-US" sz="2000" smtClean="0"/>
              <a:t>Defender first move</a:t>
            </a:r>
          </a:p>
          <a:p>
            <a:pPr lvl="1" eaLnBrk="1" hangingPunct="1"/>
            <a:r>
              <a:rPr lang="en-US" sz="1800" smtClean="0"/>
              <a:t>Do nothing</a:t>
            </a:r>
          </a:p>
          <a:p>
            <a:pPr lvl="1" eaLnBrk="1" hangingPunct="1"/>
            <a:r>
              <a:rPr lang="en-US" sz="1800" smtClean="0"/>
              <a:t>Private protection with an armed person</a:t>
            </a:r>
          </a:p>
          <a:p>
            <a:pPr lvl="1" eaLnBrk="1" hangingPunct="1"/>
            <a:r>
              <a:rPr lang="en-US" sz="1800" smtClean="0"/>
              <a:t>Private protection with a team of two armed persons</a:t>
            </a:r>
          </a:p>
          <a:p>
            <a:pPr lvl="1" eaLnBrk="1" hangingPunct="1"/>
            <a:r>
              <a:rPr lang="en-US" sz="1800" smtClean="0"/>
              <a:t>Go through the Cape of Good Hope avoiding the Somali coast</a:t>
            </a:r>
          </a:p>
          <a:p>
            <a:pPr eaLnBrk="1" hangingPunct="1"/>
            <a:r>
              <a:rPr lang="en-US" sz="2000" smtClean="0"/>
              <a:t>Attacker’s move</a:t>
            </a:r>
          </a:p>
          <a:p>
            <a:pPr lvl="1" eaLnBrk="1" hangingPunct="1"/>
            <a:r>
              <a:rPr lang="en-US" sz="1800" smtClean="0"/>
              <a:t>Attack or not to attack the Defender’s ship</a:t>
            </a:r>
          </a:p>
          <a:p>
            <a:pPr eaLnBrk="1" hangingPunct="1"/>
            <a:r>
              <a:rPr lang="en-US" sz="2000" smtClean="0"/>
              <a:t>Defender response to an eventual kidnapping</a:t>
            </a:r>
          </a:p>
          <a:p>
            <a:pPr lvl="1" eaLnBrk="1" hangingPunct="1"/>
            <a:r>
              <a:rPr lang="en-US" sz="1800" smtClean="0"/>
              <a:t>Do nothing</a:t>
            </a:r>
          </a:p>
          <a:p>
            <a:pPr lvl="1" eaLnBrk="1" hangingPunct="1"/>
            <a:r>
              <a:rPr lang="en-US" sz="1800" smtClean="0"/>
              <a:t>Pay the ransom</a:t>
            </a:r>
          </a:p>
          <a:p>
            <a:pPr lvl="1" eaLnBrk="1" hangingPunct="1"/>
            <a:r>
              <a:rPr lang="en-US" sz="1800" smtClean="0"/>
              <a:t>Ask the Navy for support to release the boat and crew</a:t>
            </a:r>
          </a:p>
        </p:txBody>
      </p:sp>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1748911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228"/>
          <p:cNvPicPr preferRelativeResize="0">
            <a:picLocks noChangeAspect="1" noChangeArrowheads="1"/>
          </p:cNvPicPr>
          <p:nvPr/>
        </p:nvPicPr>
        <p:blipFill>
          <a:blip r:embed="rId3" cstate="print"/>
          <a:srcRect/>
          <a:stretch>
            <a:fillRect/>
          </a:stretch>
        </p:blipFill>
        <p:spPr bwMode="auto">
          <a:xfrm>
            <a:off x="6372225" y="711200"/>
            <a:ext cx="371475" cy="293688"/>
          </a:xfrm>
          <a:prstGeom prst="rect">
            <a:avLst/>
          </a:prstGeom>
          <a:noFill/>
          <a:ln w="19050">
            <a:noFill/>
            <a:miter lim="800000"/>
            <a:headEnd/>
            <a:tailEnd/>
          </a:ln>
        </p:spPr>
      </p:pic>
      <p:sp>
        <p:nvSpPr>
          <p:cNvPr id="39940" name="Line 229"/>
          <p:cNvSpPr>
            <a:spLocks noChangeShapeType="1"/>
          </p:cNvSpPr>
          <p:nvPr/>
        </p:nvSpPr>
        <p:spPr bwMode="auto">
          <a:xfrm flipH="1" flipV="1">
            <a:off x="5360988" y="1233488"/>
            <a:ext cx="152400" cy="366712"/>
          </a:xfrm>
          <a:prstGeom prst="line">
            <a:avLst/>
          </a:prstGeom>
          <a:noFill/>
          <a:ln w="19050">
            <a:solidFill>
              <a:schemeClr val="tx1"/>
            </a:solidFill>
            <a:round/>
            <a:headEnd/>
            <a:tailEnd/>
          </a:ln>
        </p:spPr>
        <p:txBody>
          <a:bodyPr/>
          <a:lstStyle/>
          <a:p>
            <a:endParaRPr lang="es-ES"/>
          </a:p>
        </p:txBody>
      </p:sp>
      <p:sp>
        <p:nvSpPr>
          <p:cNvPr id="39941" name="Line 230"/>
          <p:cNvSpPr>
            <a:spLocks noChangeShapeType="1"/>
          </p:cNvSpPr>
          <p:nvPr/>
        </p:nvSpPr>
        <p:spPr bwMode="auto">
          <a:xfrm flipV="1">
            <a:off x="5360988" y="852488"/>
            <a:ext cx="152400" cy="381000"/>
          </a:xfrm>
          <a:prstGeom prst="line">
            <a:avLst/>
          </a:prstGeom>
          <a:noFill/>
          <a:ln w="19050">
            <a:solidFill>
              <a:schemeClr val="tx1"/>
            </a:solidFill>
            <a:round/>
            <a:headEnd/>
            <a:tailEnd/>
          </a:ln>
        </p:spPr>
        <p:txBody>
          <a:bodyPr/>
          <a:lstStyle/>
          <a:p>
            <a:endParaRPr lang="es-ES"/>
          </a:p>
        </p:txBody>
      </p:sp>
      <p:sp>
        <p:nvSpPr>
          <p:cNvPr id="39942" name="Text Box 231"/>
          <p:cNvSpPr txBox="1">
            <a:spLocks noChangeArrowheads="1"/>
          </p:cNvSpPr>
          <p:nvPr/>
        </p:nvSpPr>
        <p:spPr bwMode="auto">
          <a:xfrm>
            <a:off x="4949825" y="1028700"/>
            <a:ext cx="334963" cy="396875"/>
          </a:xfrm>
          <a:prstGeom prst="rect">
            <a:avLst/>
          </a:prstGeom>
          <a:noFill/>
          <a:ln w="19050">
            <a:noFill/>
            <a:miter lim="800000"/>
            <a:headEnd/>
            <a:tailEnd/>
          </a:ln>
        </p:spPr>
        <p:txBody>
          <a:bodyPr>
            <a:spAutoFit/>
          </a:bodyPr>
          <a:lstStyle/>
          <a:p>
            <a:pPr>
              <a:spcBef>
                <a:spcPct val="50000"/>
              </a:spcBef>
            </a:pPr>
            <a:r>
              <a:rPr lang="en-US" sz="2000">
                <a:cs typeface="Arial" charset="0"/>
              </a:rPr>
              <a:t>S</a:t>
            </a:r>
          </a:p>
        </p:txBody>
      </p:sp>
      <p:sp>
        <p:nvSpPr>
          <p:cNvPr id="39943" name="Text Box 232"/>
          <p:cNvSpPr txBox="1">
            <a:spLocks noChangeArrowheads="1"/>
          </p:cNvSpPr>
          <p:nvPr/>
        </p:nvSpPr>
        <p:spPr bwMode="auto">
          <a:xfrm>
            <a:off x="5513388" y="547688"/>
            <a:ext cx="762000" cy="366712"/>
          </a:xfrm>
          <a:prstGeom prst="rect">
            <a:avLst/>
          </a:prstGeom>
          <a:noFill/>
          <a:ln w="19050">
            <a:noFill/>
            <a:miter lim="800000"/>
            <a:headEnd/>
            <a:tailEnd/>
          </a:ln>
        </p:spPr>
        <p:txBody>
          <a:bodyPr>
            <a:spAutoFit/>
          </a:bodyPr>
          <a:lstStyle/>
          <a:p>
            <a:pPr>
              <a:spcBef>
                <a:spcPct val="50000"/>
              </a:spcBef>
            </a:pPr>
            <a:r>
              <a:rPr lang="en-US">
                <a:cs typeface="Arial" charset="0"/>
              </a:rPr>
              <a:t>S = 1</a:t>
            </a:r>
          </a:p>
        </p:txBody>
      </p:sp>
      <p:sp>
        <p:nvSpPr>
          <p:cNvPr id="39944" name="Text Box 233"/>
          <p:cNvSpPr txBox="1">
            <a:spLocks noChangeArrowheads="1"/>
          </p:cNvSpPr>
          <p:nvPr/>
        </p:nvSpPr>
        <p:spPr bwMode="auto">
          <a:xfrm>
            <a:off x="5578475" y="1309688"/>
            <a:ext cx="762000" cy="366712"/>
          </a:xfrm>
          <a:prstGeom prst="rect">
            <a:avLst/>
          </a:prstGeom>
          <a:noFill/>
          <a:ln w="19050">
            <a:noFill/>
            <a:miter lim="800000"/>
            <a:headEnd/>
            <a:tailEnd/>
          </a:ln>
        </p:spPr>
        <p:txBody>
          <a:bodyPr>
            <a:spAutoFit/>
          </a:bodyPr>
          <a:lstStyle/>
          <a:p>
            <a:pPr>
              <a:spcBef>
                <a:spcPct val="50000"/>
              </a:spcBef>
            </a:pPr>
            <a:r>
              <a:rPr lang="en-US">
                <a:cs typeface="Arial" charset="0"/>
              </a:rPr>
              <a:t>S = 0</a:t>
            </a:r>
          </a:p>
        </p:txBody>
      </p:sp>
      <p:sp>
        <p:nvSpPr>
          <p:cNvPr id="39945" name="Line 234"/>
          <p:cNvSpPr>
            <a:spLocks noChangeShapeType="1"/>
          </p:cNvSpPr>
          <p:nvPr/>
        </p:nvSpPr>
        <p:spPr bwMode="auto">
          <a:xfrm>
            <a:off x="5524500" y="852488"/>
            <a:ext cx="762000" cy="0"/>
          </a:xfrm>
          <a:prstGeom prst="line">
            <a:avLst/>
          </a:prstGeom>
          <a:noFill/>
          <a:ln w="19050">
            <a:solidFill>
              <a:schemeClr val="tx1"/>
            </a:solidFill>
            <a:round/>
            <a:headEnd/>
            <a:tailEnd/>
          </a:ln>
        </p:spPr>
        <p:txBody>
          <a:bodyPr/>
          <a:lstStyle/>
          <a:p>
            <a:endParaRPr lang="es-ES"/>
          </a:p>
        </p:txBody>
      </p:sp>
      <p:sp>
        <p:nvSpPr>
          <p:cNvPr id="39946" name="Oval 235"/>
          <p:cNvSpPr>
            <a:spLocks noChangeArrowheads="1"/>
          </p:cNvSpPr>
          <p:nvPr/>
        </p:nvSpPr>
        <p:spPr bwMode="auto">
          <a:xfrm>
            <a:off x="4903788" y="1004888"/>
            <a:ext cx="457200" cy="431800"/>
          </a:xfrm>
          <a:prstGeom prst="ellipse">
            <a:avLst/>
          </a:prstGeom>
          <a:noFill/>
          <a:ln w="19050">
            <a:solidFill>
              <a:schemeClr val="tx1"/>
            </a:solidFill>
            <a:round/>
            <a:headEnd/>
            <a:tailEnd/>
          </a:ln>
        </p:spPr>
        <p:txBody>
          <a:bodyPr wrap="none" anchor="ctr"/>
          <a:lstStyle/>
          <a:p>
            <a:endParaRPr lang="es-ES"/>
          </a:p>
        </p:txBody>
      </p:sp>
      <p:sp>
        <p:nvSpPr>
          <p:cNvPr id="39947" name="Line 236"/>
          <p:cNvSpPr>
            <a:spLocks noChangeShapeType="1"/>
          </p:cNvSpPr>
          <p:nvPr/>
        </p:nvSpPr>
        <p:spPr bwMode="auto">
          <a:xfrm flipH="1" flipV="1">
            <a:off x="636588" y="3702050"/>
            <a:ext cx="685800" cy="2133600"/>
          </a:xfrm>
          <a:prstGeom prst="line">
            <a:avLst/>
          </a:prstGeom>
          <a:noFill/>
          <a:ln w="19050">
            <a:solidFill>
              <a:schemeClr val="tx1"/>
            </a:solidFill>
            <a:round/>
            <a:headEnd/>
            <a:tailEnd/>
          </a:ln>
        </p:spPr>
        <p:txBody>
          <a:bodyPr/>
          <a:lstStyle/>
          <a:p>
            <a:endParaRPr lang="es-ES"/>
          </a:p>
        </p:txBody>
      </p:sp>
      <p:sp>
        <p:nvSpPr>
          <p:cNvPr id="39948" name="Line 237"/>
          <p:cNvSpPr>
            <a:spLocks noChangeShapeType="1"/>
          </p:cNvSpPr>
          <p:nvPr/>
        </p:nvSpPr>
        <p:spPr bwMode="auto">
          <a:xfrm flipV="1">
            <a:off x="636588" y="1568450"/>
            <a:ext cx="685800" cy="2133600"/>
          </a:xfrm>
          <a:prstGeom prst="line">
            <a:avLst/>
          </a:prstGeom>
          <a:noFill/>
          <a:ln w="19050">
            <a:solidFill>
              <a:schemeClr val="tx1"/>
            </a:solidFill>
            <a:round/>
            <a:headEnd/>
            <a:tailEnd/>
          </a:ln>
        </p:spPr>
        <p:txBody>
          <a:bodyPr/>
          <a:lstStyle/>
          <a:p>
            <a:endParaRPr lang="es-ES"/>
          </a:p>
        </p:txBody>
      </p:sp>
      <p:sp>
        <p:nvSpPr>
          <p:cNvPr id="39949" name="Line 238"/>
          <p:cNvSpPr>
            <a:spLocks noChangeShapeType="1"/>
          </p:cNvSpPr>
          <p:nvPr/>
        </p:nvSpPr>
        <p:spPr bwMode="auto">
          <a:xfrm flipH="1" flipV="1">
            <a:off x="636588" y="3702050"/>
            <a:ext cx="609600" cy="2971800"/>
          </a:xfrm>
          <a:prstGeom prst="line">
            <a:avLst/>
          </a:prstGeom>
          <a:noFill/>
          <a:ln w="19050">
            <a:solidFill>
              <a:schemeClr val="tx1"/>
            </a:solidFill>
            <a:round/>
            <a:headEnd/>
            <a:tailEnd/>
          </a:ln>
        </p:spPr>
        <p:txBody>
          <a:bodyPr/>
          <a:lstStyle/>
          <a:p>
            <a:endParaRPr lang="es-ES"/>
          </a:p>
        </p:txBody>
      </p:sp>
      <p:grpSp>
        <p:nvGrpSpPr>
          <p:cNvPr id="39950" name="Group 239"/>
          <p:cNvGrpSpPr>
            <a:grpSpLocks/>
          </p:cNvGrpSpPr>
          <p:nvPr/>
        </p:nvGrpSpPr>
        <p:grpSpPr bwMode="auto">
          <a:xfrm>
            <a:off x="179388" y="3473450"/>
            <a:ext cx="457200" cy="457200"/>
            <a:chOff x="432" y="3072"/>
            <a:chExt cx="288" cy="288"/>
          </a:xfrm>
        </p:grpSpPr>
        <p:sp>
          <p:nvSpPr>
            <p:cNvPr id="40049" name="Rectangle 240"/>
            <p:cNvSpPr>
              <a:spLocks noChangeArrowheads="1"/>
            </p:cNvSpPr>
            <p:nvPr/>
          </p:nvSpPr>
          <p:spPr bwMode="auto">
            <a:xfrm>
              <a:off x="432" y="3072"/>
              <a:ext cx="288" cy="288"/>
            </a:xfrm>
            <a:prstGeom prst="rect">
              <a:avLst/>
            </a:prstGeom>
            <a:noFill/>
            <a:ln w="19050">
              <a:solidFill>
                <a:schemeClr val="tx1"/>
              </a:solidFill>
              <a:miter lim="800000"/>
              <a:headEnd/>
              <a:tailEnd/>
            </a:ln>
          </p:spPr>
          <p:txBody>
            <a:bodyPr wrap="none" anchor="ctr"/>
            <a:lstStyle/>
            <a:p>
              <a:endParaRPr lang="es-ES"/>
            </a:p>
          </p:txBody>
        </p:sp>
        <p:pic>
          <p:nvPicPr>
            <p:cNvPr id="40050" name="Picture 241"/>
            <p:cNvPicPr preferRelativeResize="0">
              <a:picLocks noChangeAspect="1" noChangeArrowheads="1"/>
            </p:cNvPicPr>
            <p:nvPr/>
          </p:nvPicPr>
          <p:blipFill>
            <a:blip r:embed="rId4" cstate="print"/>
            <a:srcRect/>
            <a:stretch>
              <a:fillRect/>
            </a:stretch>
          </p:blipFill>
          <p:spPr bwMode="auto">
            <a:xfrm>
              <a:off x="480" y="3120"/>
              <a:ext cx="210" cy="210"/>
            </a:xfrm>
            <a:prstGeom prst="rect">
              <a:avLst/>
            </a:prstGeom>
            <a:noFill/>
            <a:ln w="19050">
              <a:noFill/>
              <a:miter lim="800000"/>
              <a:headEnd/>
              <a:tailEnd/>
            </a:ln>
          </p:spPr>
        </p:pic>
      </p:grpSp>
      <p:sp>
        <p:nvSpPr>
          <p:cNvPr id="39951" name="Line 242"/>
          <p:cNvSpPr>
            <a:spLocks noChangeShapeType="1"/>
          </p:cNvSpPr>
          <p:nvPr/>
        </p:nvSpPr>
        <p:spPr bwMode="auto">
          <a:xfrm flipV="1">
            <a:off x="3379788" y="1219200"/>
            <a:ext cx="152400" cy="381000"/>
          </a:xfrm>
          <a:prstGeom prst="line">
            <a:avLst/>
          </a:prstGeom>
          <a:noFill/>
          <a:ln w="19050">
            <a:solidFill>
              <a:schemeClr val="tx1"/>
            </a:solidFill>
            <a:round/>
            <a:headEnd/>
            <a:tailEnd/>
          </a:ln>
        </p:spPr>
        <p:txBody>
          <a:bodyPr/>
          <a:lstStyle/>
          <a:p>
            <a:endParaRPr lang="es-ES"/>
          </a:p>
        </p:txBody>
      </p:sp>
      <p:sp>
        <p:nvSpPr>
          <p:cNvPr id="39952" name="Line 243"/>
          <p:cNvSpPr>
            <a:spLocks noChangeShapeType="1"/>
          </p:cNvSpPr>
          <p:nvPr/>
        </p:nvSpPr>
        <p:spPr bwMode="auto">
          <a:xfrm flipH="1" flipV="1">
            <a:off x="3379788" y="1600200"/>
            <a:ext cx="152400" cy="381000"/>
          </a:xfrm>
          <a:prstGeom prst="line">
            <a:avLst/>
          </a:prstGeom>
          <a:noFill/>
          <a:ln w="19050">
            <a:solidFill>
              <a:schemeClr val="tx1"/>
            </a:solidFill>
            <a:round/>
            <a:headEnd/>
            <a:tailEnd/>
          </a:ln>
        </p:spPr>
        <p:txBody>
          <a:bodyPr/>
          <a:lstStyle/>
          <a:p>
            <a:endParaRPr lang="es-ES"/>
          </a:p>
        </p:txBody>
      </p:sp>
      <p:sp>
        <p:nvSpPr>
          <p:cNvPr id="39953" name="Rectangle 244"/>
          <p:cNvSpPr>
            <a:spLocks noChangeArrowheads="1"/>
          </p:cNvSpPr>
          <p:nvPr/>
        </p:nvSpPr>
        <p:spPr bwMode="auto">
          <a:xfrm>
            <a:off x="2998788" y="1371600"/>
            <a:ext cx="381000" cy="417513"/>
          </a:xfrm>
          <a:prstGeom prst="rect">
            <a:avLst/>
          </a:prstGeom>
          <a:noFill/>
          <a:ln w="19050">
            <a:solidFill>
              <a:schemeClr val="tx1"/>
            </a:solidFill>
            <a:miter lim="800000"/>
            <a:headEnd/>
            <a:tailEnd/>
          </a:ln>
        </p:spPr>
        <p:txBody>
          <a:bodyPr wrap="none" anchor="ctr"/>
          <a:lstStyle/>
          <a:p>
            <a:endParaRPr lang="es-ES"/>
          </a:p>
        </p:txBody>
      </p:sp>
      <p:sp>
        <p:nvSpPr>
          <p:cNvPr id="39954" name="Text Box 245"/>
          <p:cNvSpPr txBox="1">
            <a:spLocks noChangeArrowheads="1"/>
          </p:cNvSpPr>
          <p:nvPr/>
        </p:nvSpPr>
        <p:spPr bwMode="auto">
          <a:xfrm>
            <a:off x="2998788" y="1371600"/>
            <a:ext cx="381000" cy="396875"/>
          </a:xfrm>
          <a:prstGeom prst="rect">
            <a:avLst/>
          </a:prstGeom>
          <a:noFill/>
          <a:ln w="19050">
            <a:noFill/>
            <a:miter lim="800000"/>
            <a:headEnd/>
            <a:tailEnd/>
          </a:ln>
        </p:spPr>
        <p:txBody>
          <a:bodyPr>
            <a:spAutoFit/>
          </a:bodyPr>
          <a:lstStyle/>
          <a:p>
            <a:pPr>
              <a:spcBef>
                <a:spcPct val="50000"/>
              </a:spcBef>
            </a:pPr>
            <a:r>
              <a:rPr lang="en-US" sz="2000">
                <a:cs typeface="Arial" charset="0"/>
              </a:rPr>
              <a:t>A</a:t>
            </a:r>
          </a:p>
        </p:txBody>
      </p:sp>
      <p:sp>
        <p:nvSpPr>
          <p:cNvPr id="39955" name="Rectangle 246"/>
          <p:cNvSpPr>
            <a:spLocks noChangeArrowheads="1"/>
          </p:cNvSpPr>
          <p:nvPr/>
        </p:nvSpPr>
        <p:spPr bwMode="auto">
          <a:xfrm>
            <a:off x="6286500" y="623888"/>
            <a:ext cx="457200" cy="457200"/>
          </a:xfrm>
          <a:prstGeom prst="rect">
            <a:avLst/>
          </a:prstGeom>
          <a:noFill/>
          <a:ln w="19050">
            <a:solidFill>
              <a:schemeClr val="tx1"/>
            </a:solidFill>
            <a:miter lim="800000"/>
            <a:headEnd/>
            <a:tailEnd/>
          </a:ln>
        </p:spPr>
        <p:txBody>
          <a:bodyPr wrap="none" anchor="ctr"/>
          <a:lstStyle/>
          <a:p>
            <a:endParaRPr lang="es-ES"/>
          </a:p>
        </p:txBody>
      </p:sp>
      <p:sp>
        <p:nvSpPr>
          <p:cNvPr id="39956" name="Line 247"/>
          <p:cNvSpPr>
            <a:spLocks noChangeShapeType="1"/>
          </p:cNvSpPr>
          <p:nvPr/>
        </p:nvSpPr>
        <p:spPr bwMode="auto">
          <a:xfrm flipH="1" flipV="1">
            <a:off x="6743700" y="852488"/>
            <a:ext cx="217488" cy="457200"/>
          </a:xfrm>
          <a:prstGeom prst="line">
            <a:avLst/>
          </a:prstGeom>
          <a:noFill/>
          <a:ln w="19050">
            <a:solidFill>
              <a:schemeClr val="tx1"/>
            </a:solidFill>
            <a:round/>
            <a:headEnd/>
            <a:tailEnd/>
          </a:ln>
        </p:spPr>
        <p:txBody>
          <a:bodyPr/>
          <a:lstStyle/>
          <a:p>
            <a:endParaRPr lang="es-ES"/>
          </a:p>
        </p:txBody>
      </p:sp>
      <p:sp>
        <p:nvSpPr>
          <p:cNvPr id="39957" name="Line 248"/>
          <p:cNvSpPr>
            <a:spLocks noChangeShapeType="1"/>
          </p:cNvSpPr>
          <p:nvPr/>
        </p:nvSpPr>
        <p:spPr bwMode="auto">
          <a:xfrm flipV="1">
            <a:off x="6743700" y="395288"/>
            <a:ext cx="217488" cy="457200"/>
          </a:xfrm>
          <a:prstGeom prst="line">
            <a:avLst/>
          </a:prstGeom>
          <a:noFill/>
          <a:ln w="19050">
            <a:solidFill>
              <a:schemeClr val="tx1"/>
            </a:solidFill>
            <a:round/>
            <a:headEnd/>
            <a:tailEnd/>
          </a:ln>
        </p:spPr>
        <p:txBody>
          <a:bodyPr/>
          <a:lstStyle/>
          <a:p>
            <a:endParaRPr lang="es-ES"/>
          </a:p>
        </p:txBody>
      </p:sp>
      <p:sp>
        <p:nvSpPr>
          <p:cNvPr id="39958" name="Text Box 249"/>
          <p:cNvSpPr txBox="1">
            <a:spLocks noChangeArrowheads="1"/>
          </p:cNvSpPr>
          <p:nvPr/>
        </p:nvSpPr>
        <p:spPr bwMode="auto">
          <a:xfrm>
            <a:off x="3989388" y="882650"/>
            <a:ext cx="9906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(attack)</a:t>
            </a:r>
          </a:p>
        </p:txBody>
      </p:sp>
      <p:pic>
        <p:nvPicPr>
          <p:cNvPr id="39959" name="Picture 250"/>
          <p:cNvPicPr preferRelativeResize="0">
            <a:picLocks noChangeAspect="1" noChangeArrowheads="1"/>
          </p:cNvPicPr>
          <p:nvPr/>
        </p:nvPicPr>
        <p:blipFill>
          <a:blip r:embed="rId5" cstate="print"/>
          <a:srcRect/>
          <a:stretch>
            <a:fillRect/>
          </a:stretch>
        </p:blipFill>
        <p:spPr bwMode="auto">
          <a:xfrm>
            <a:off x="3741738" y="904875"/>
            <a:ext cx="247650" cy="314325"/>
          </a:xfrm>
          <a:prstGeom prst="rect">
            <a:avLst/>
          </a:prstGeom>
          <a:noFill/>
          <a:ln w="19050">
            <a:noFill/>
            <a:miter lim="800000"/>
            <a:headEnd/>
            <a:tailEnd/>
          </a:ln>
        </p:spPr>
      </p:pic>
      <p:sp>
        <p:nvSpPr>
          <p:cNvPr id="39960" name="Line 251"/>
          <p:cNvSpPr>
            <a:spLocks noChangeShapeType="1"/>
          </p:cNvSpPr>
          <p:nvPr/>
        </p:nvSpPr>
        <p:spPr bwMode="auto">
          <a:xfrm flipV="1">
            <a:off x="3532188" y="1219200"/>
            <a:ext cx="1371600" cy="0"/>
          </a:xfrm>
          <a:prstGeom prst="line">
            <a:avLst/>
          </a:prstGeom>
          <a:noFill/>
          <a:ln w="19050">
            <a:solidFill>
              <a:schemeClr val="tx1"/>
            </a:solidFill>
            <a:round/>
            <a:headEnd/>
            <a:tailEnd/>
          </a:ln>
        </p:spPr>
        <p:txBody>
          <a:bodyPr/>
          <a:lstStyle/>
          <a:p>
            <a:endParaRPr lang="es-ES"/>
          </a:p>
        </p:txBody>
      </p:sp>
      <p:sp>
        <p:nvSpPr>
          <p:cNvPr id="39961" name="Text Box 252"/>
          <p:cNvSpPr txBox="1">
            <a:spLocks noChangeArrowheads="1"/>
          </p:cNvSpPr>
          <p:nvPr/>
        </p:nvSpPr>
        <p:spPr bwMode="auto">
          <a:xfrm>
            <a:off x="3989388" y="1644650"/>
            <a:ext cx="14478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(no attack)</a:t>
            </a:r>
          </a:p>
        </p:txBody>
      </p:sp>
      <p:pic>
        <p:nvPicPr>
          <p:cNvPr id="39962" name="Picture 253"/>
          <p:cNvPicPr preferRelativeResize="0">
            <a:picLocks noChangeAspect="1" noChangeArrowheads="1"/>
          </p:cNvPicPr>
          <p:nvPr/>
        </p:nvPicPr>
        <p:blipFill>
          <a:blip r:embed="rId6" cstate="print"/>
          <a:srcRect/>
          <a:stretch>
            <a:fillRect/>
          </a:stretch>
        </p:blipFill>
        <p:spPr bwMode="auto">
          <a:xfrm>
            <a:off x="7037388" y="57150"/>
            <a:ext cx="247650" cy="323850"/>
          </a:xfrm>
          <a:prstGeom prst="rect">
            <a:avLst/>
          </a:prstGeom>
          <a:noFill/>
          <a:ln w="19050">
            <a:noFill/>
            <a:miter lim="800000"/>
            <a:headEnd/>
            <a:tailEnd/>
          </a:ln>
        </p:spPr>
      </p:pic>
      <p:pic>
        <p:nvPicPr>
          <p:cNvPr id="39963" name="Picture 254"/>
          <p:cNvPicPr preferRelativeResize="0">
            <a:picLocks noChangeAspect="1" noChangeArrowheads="1"/>
          </p:cNvPicPr>
          <p:nvPr/>
        </p:nvPicPr>
        <p:blipFill>
          <a:blip r:embed="rId7" cstate="print"/>
          <a:srcRect/>
          <a:stretch>
            <a:fillRect/>
          </a:stretch>
        </p:blipFill>
        <p:spPr bwMode="auto">
          <a:xfrm>
            <a:off x="7037388" y="514350"/>
            <a:ext cx="276225" cy="323850"/>
          </a:xfrm>
          <a:prstGeom prst="rect">
            <a:avLst/>
          </a:prstGeom>
          <a:noFill/>
          <a:ln w="19050">
            <a:noFill/>
            <a:miter lim="800000"/>
            <a:headEnd/>
            <a:tailEnd/>
          </a:ln>
        </p:spPr>
      </p:pic>
      <p:pic>
        <p:nvPicPr>
          <p:cNvPr id="39964" name="Picture 255"/>
          <p:cNvPicPr preferRelativeResize="0">
            <a:picLocks noChangeAspect="1" noChangeArrowheads="1"/>
          </p:cNvPicPr>
          <p:nvPr/>
        </p:nvPicPr>
        <p:blipFill>
          <a:blip r:embed="rId8" cstate="print"/>
          <a:srcRect/>
          <a:stretch>
            <a:fillRect/>
          </a:stretch>
        </p:blipFill>
        <p:spPr bwMode="auto">
          <a:xfrm>
            <a:off x="7037388" y="1000125"/>
            <a:ext cx="257175" cy="295275"/>
          </a:xfrm>
          <a:prstGeom prst="rect">
            <a:avLst/>
          </a:prstGeom>
          <a:noFill/>
          <a:ln w="19050">
            <a:noFill/>
            <a:miter lim="800000"/>
            <a:headEnd/>
            <a:tailEnd/>
          </a:ln>
        </p:spPr>
      </p:pic>
      <p:sp>
        <p:nvSpPr>
          <p:cNvPr id="39965" name="Text Box 256"/>
          <p:cNvSpPr txBox="1">
            <a:spLocks noChangeArrowheads="1"/>
          </p:cNvSpPr>
          <p:nvPr/>
        </p:nvSpPr>
        <p:spPr bwMode="auto">
          <a:xfrm>
            <a:off x="7265988" y="44450"/>
            <a:ext cx="11430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(nothing)</a:t>
            </a:r>
          </a:p>
        </p:txBody>
      </p:sp>
      <p:sp>
        <p:nvSpPr>
          <p:cNvPr id="39966" name="Text Box 257"/>
          <p:cNvSpPr txBox="1">
            <a:spLocks noChangeArrowheads="1"/>
          </p:cNvSpPr>
          <p:nvPr/>
        </p:nvSpPr>
        <p:spPr bwMode="auto">
          <a:xfrm>
            <a:off x="7418388" y="501650"/>
            <a:ext cx="9906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(pay)</a:t>
            </a:r>
          </a:p>
        </p:txBody>
      </p:sp>
      <p:sp>
        <p:nvSpPr>
          <p:cNvPr id="39967" name="Line 258"/>
          <p:cNvSpPr>
            <a:spLocks noChangeShapeType="1"/>
          </p:cNvSpPr>
          <p:nvPr/>
        </p:nvSpPr>
        <p:spPr bwMode="auto">
          <a:xfrm flipV="1">
            <a:off x="6961188" y="381000"/>
            <a:ext cx="1447800" cy="0"/>
          </a:xfrm>
          <a:prstGeom prst="line">
            <a:avLst/>
          </a:prstGeom>
          <a:noFill/>
          <a:ln w="19050">
            <a:solidFill>
              <a:schemeClr val="tx1"/>
            </a:solidFill>
            <a:round/>
            <a:headEnd/>
            <a:tailEnd type="oval" w="med" len="med"/>
          </a:ln>
        </p:spPr>
        <p:txBody>
          <a:bodyPr/>
          <a:lstStyle/>
          <a:p>
            <a:endParaRPr lang="es-ES"/>
          </a:p>
        </p:txBody>
      </p:sp>
      <p:sp>
        <p:nvSpPr>
          <p:cNvPr id="39968" name="Line 259"/>
          <p:cNvSpPr>
            <a:spLocks noChangeShapeType="1"/>
          </p:cNvSpPr>
          <p:nvPr/>
        </p:nvSpPr>
        <p:spPr bwMode="auto">
          <a:xfrm flipV="1">
            <a:off x="6732588" y="838200"/>
            <a:ext cx="1676400" cy="0"/>
          </a:xfrm>
          <a:prstGeom prst="line">
            <a:avLst/>
          </a:prstGeom>
          <a:noFill/>
          <a:ln w="19050">
            <a:solidFill>
              <a:schemeClr val="tx1"/>
            </a:solidFill>
            <a:round/>
            <a:headEnd/>
            <a:tailEnd type="oval" w="med" len="med"/>
          </a:ln>
        </p:spPr>
        <p:txBody>
          <a:bodyPr/>
          <a:lstStyle/>
          <a:p>
            <a:endParaRPr lang="es-ES"/>
          </a:p>
        </p:txBody>
      </p:sp>
      <p:sp>
        <p:nvSpPr>
          <p:cNvPr id="39969" name="Line 260"/>
          <p:cNvSpPr>
            <a:spLocks noChangeShapeType="1"/>
          </p:cNvSpPr>
          <p:nvPr/>
        </p:nvSpPr>
        <p:spPr bwMode="auto">
          <a:xfrm flipV="1">
            <a:off x="6961188" y="1295400"/>
            <a:ext cx="1447800" cy="0"/>
          </a:xfrm>
          <a:prstGeom prst="line">
            <a:avLst/>
          </a:prstGeom>
          <a:noFill/>
          <a:ln w="19050">
            <a:solidFill>
              <a:schemeClr val="tx1"/>
            </a:solidFill>
            <a:round/>
            <a:headEnd/>
            <a:tailEnd type="oval" w="med" len="med"/>
          </a:ln>
        </p:spPr>
        <p:txBody>
          <a:bodyPr/>
          <a:lstStyle/>
          <a:p>
            <a:endParaRPr lang="es-ES"/>
          </a:p>
        </p:txBody>
      </p:sp>
      <p:sp>
        <p:nvSpPr>
          <p:cNvPr id="39970" name="Line 261"/>
          <p:cNvSpPr>
            <a:spLocks noChangeShapeType="1"/>
          </p:cNvSpPr>
          <p:nvPr/>
        </p:nvSpPr>
        <p:spPr bwMode="auto">
          <a:xfrm flipV="1">
            <a:off x="5513388" y="1600200"/>
            <a:ext cx="2895600" cy="0"/>
          </a:xfrm>
          <a:prstGeom prst="line">
            <a:avLst/>
          </a:prstGeom>
          <a:noFill/>
          <a:ln w="19050">
            <a:solidFill>
              <a:schemeClr val="tx1"/>
            </a:solidFill>
            <a:round/>
            <a:headEnd/>
            <a:tailEnd type="oval" w="med" len="med"/>
          </a:ln>
        </p:spPr>
        <p:txBody>
          <a:bodyPr/>
          <a:lstStyle/>
          <a:p>
            <a:endParaRPr lang="es-ES"/>
          </a:p>
        </p:txBody>
      </p:sp>
      <p:sp>
        <p:nvSpPr>
          <p:cNvPr id="39971" name="Line 262"/>
          <p:cNvSpPr>
            <a:spLocks noChangeShapeType="1"/>
          </p:cNvSpPr>
          <p:nvPr/>
        </p:nvSpPr>
        <p:spPr bwMode="auto">
          <a:xfrm flipV="1">
            <a:off x="3532188" y="1981200"/>
            <a:ext cx="4876800" cy="0"/>
          </a:xfrm>
          <a:prstGeom prst="line">
            <a:avLst/>
          </a:prstGeom>
          <a:noFill/>
          <a:ln w="19050">
            <a:solidFill>
              <a:schemeClr val="tx1"/>
            </a:solidFill>
            <a:round/>
            <a:headEnd/>
            <a:tailEnd type="oval" w="med" len="med"/>
          </a:ln>
        </p:spPr>
        <p:txBody>
          <a:bodyPr/>
          <a:lstStyle/>
          <a:p>
            <a:endParaRPr lang="es-ES"/>
          </a:p>
        </p:txBody>
      </p:sp>
      <p:pic>
        <p:nvPicPr>
          <p:cNvPr id="39972" name="Picture 263"/>
          <p:cNvPicPr preferRelativeResize="0">
            <a:picLocks noChangeAspect="1" noChangeArrowheads="1"/>
          </p:cNvPicPr>
          <p:nvPr/>
        </p:nvPicPr>
        <p:blipFill>
          <a:blip r:embed="rId3" cstate="print"/>
          <a:srcRect/>
          <a:stretch>
            <a:fillRect/>
          </a:stretch>
        </p:blipFill>
        <p:spPr bwMode="auto">
          <a:xfrm>
            <a:off x="6372225" y="2844800"/>
            <a:ext cx="371475" cy="293688"/>
          </a:xfrm>
          <a:prstGeom prst="rect">
            <a:avLst/>
          </a:prstGeom>
          <a:noFill/>
          <a:ln w="19050">
            <a:noFill/>
            <a:miter lim="800000"/>
            <a:headEnd/>
            <a:tailEnd/>
          </a:ln>
        </p:spPr>
      </p:pic>
      <p:sp>
        <p:nvSpPr>
          <p:cNvPr id="39973" name="Line 264"/>
          <p:cNvSpPr>
            <a:spLocks noChangeShapeType="1"/>
          </p:cNvSpPr>
          <p:nvPr/>
        </p:nvSpPr>
        <p:spPr bwMode="auto">
          <a:xfrm flipH="1" flipV="1">
            <a:off x="5360988" y="3367088"/>
            <a:ext cx="152400" cy="366712"/>
          </a:xfrm>
          <a:prstGeom prst="line">
            <a:avLst/>
          </a:prstGeom>
          <a:noFill/>
          <a:ln w="19050">
            <a:solidFill>
              <a:schemeClr val="tx1"/>
            </a:solidFill>
            <a:round/>
            <a:headEnd/>
            <a:tailEnd/>
          </a:ln>
        </p:spPr>
        <p:txBody>
          <a:bodyPr/>
          <a:lstStyle/>
          <a:p>
            <a:endParaRPr lang="es-ES"/>
          </a:p>
        </p:txBody>
      </p:sp>
      <p:sp>
        <p:nvSpPr>
          <p:cNvPr id="39974" name="Line 265"/>
          <p:cNvSpPr>
            <a:spLocks noChangeShapeType="1"/>
          </p:cNvSpPr>
          <p:nvPr/>
        </p:nvSpPr>
        <p:spPr bwMode="auto">
          <a:xfrm flipV="1">
            <a:off x="5360988" y="2986088"/>
            <a:ext cx="152400" cy="381000"/>
          </a:xfrm>
          <a:prstGeom prst="line">
            <a:avLst/>
          </a:prstGeom>
          <a:noFill/>
          <a:ln w="19050">
            <a:solidFill>
              <a:schemeClr val="tx1"/>
            </a:solidFill>
            <a:round/>
            <a:headEnd/>
            <a:tailEnd/>
          </a:ln>
        </p:spPr>
        <p:txBody>
          <a:bodyPr/>
          <a:lstStyle/>
          <a:p>
            <a:endParaRPr lang="es-ES"/>
          </a:p>
        </p:txBody>
      </p:sp>
      <p:sp>
        <p:nvSpPr>
          <p:cNvPr id="39975" name="Text Box 266"/>
          <p:cNvSpPr txBox="1">
            <a:spLocks noChangeArrowheads="1"/>
          </p:cNvSpPr>
          <p:nvPr/>
        </p:nvSpPr>
        <p:spPr bwMode="auto">
          <a:xfrm>
            <a:off x="4949825" y="3162300"/>
            <a:ext cx="334963" cy="396875"/>
          </a:xfrm>
          <a:prstGeom prst="rect">
            <a:avLst/>
          </a:prstGeom>
          <a:noFill/>
          <a:ln w="19050">
            <a:noFill/>
            <a:miter lim="800000"/>
            <a:headEnd/>
            <a:tailEnd/>
          </a:ln>
        </p:spPr>
        <p:txBody>
          <a:bodyPr>
            <a:spAutoFit/>
          </a:bodyPr>
          <a:lstStyle/>
          <a:p>
            <a:pPr>
              <a:spcBef>
                <a:spcPct val="50000"/>
              </a:spcBef>
            </a:pPr>
            <a:r>
              <a:rPr lang="en-US" sz="2000">
                <a:cs typeface="Arial" charset="0"/>
              </a:rPr>
              <a:t>S</a:t>
            </a:r>
          </a:p>
        </p:txBody>
      </p:sp>
      <p:sp>
        <p:nvSpPr>
          <p:cNvPr id="39976" name="Text Box 267"/>
          <p:cNvSpPr txBox="1">
            <a:spLocks noChangeArrowheads="1"/>
          </p:cNvSpPr>
          <p:nvPr/>
        </p:nvSpPr>
        <p:spPr bwMode="auto">
          <a:xfrm>
            <a:off x="5513388" y="2681288"/>
            <a:ext cx="762000" cy="366712"/>
          </a:xfrm>
          <a:prstGeom prst="rect">
            <a:avLst/>
          </a:prstGeom>
          <a:noFill/>
          <a:ln w="19050">
            <a:noFill/>
            <a:miter lim="800000"/>
            <a:headEnd/>
            <a:tailEnd/>
          </a:ln>
        </p:spPr>
        <p:txBody>
          <a:bodyPr>
            <a:spAutoFit/>
          </a:bodyPr>
          <a:lstStyle/>
          <a:p>
            <a:pPr>
              <a:spcBef>
                <a:spcPct val="50000"/>
              </a:spcBef>
            </a:pPr>
            <a:r>
              <a:rPr lang="en-US">
                <a:cs typeface="Arial" charset="0"/>
              </a:rPr>
              <a:t>S = 1</a:t>
            </a:r>
          </a:p>
        </p:txBody>
      </p:sp>
      <p:sp>
        <p:nvSpPr>
          <p:cNvPr id="39977" name="Text Box 268"/>
          <p:cNvSpPr txBox="1">
            <a:spLocks noChangeArrowheads="1"/>
          </p:cNvSpPr>
          <p:nvPr/>
        </p:nvSpPr>
        <p:spPr bwMode="auto">
          <a:xfrm>
            <a:off x="5578475" y="3443288"/>
            <a:ext cx="762000" cy="366712"/>
          </a:xfrm>
          <a:prstGeom prst="rect">
            <a:avLst/>
          </a:prstGeom>
          <a:noFill/>
          <a:ln w="19050">
            <a:noFill/>
            <a:miter lim="800000"/>
            <a:headEnd/>
            <a:tailEnd/>
          </a:ln>
        </p:spPr>
        <p:txBody>
          <a:bodyPr>
            <a:spAutoFit/>
          </a:bodyPr>
          <a:lstStyle/>
          <a:p>
            <a:pPr>
              <a:spcBef>
                <a:spcPct val="50000"/>
              </a:spcBef>
            </a:pPr>
            <a:r>
              <a:rPr lang="en-US">
                <a:cs typeface="Arial" charset="0"/>
              </a:rPr>
              <a:t>S = 0</a:t>
            </a:r>
          </a:p>
        </p:txBody>
      </p:sp>
      <p:sp>
        <p:nvSpPr>
          <p:cNvPr id="39978" name="Line 269"/>
          <p:cNvSpPr>
            <a:spLocks noChangeShapeType="1"/>
          </p:cNvSpPr>
          <p:nvPr/>
        </p:nvSpPr>
        <p:spPr bwMode="auto">
          <a:xfrm>
            <a:off x="5524500" y="2986088"/>
            <a:ext cx="762000" cy="0"/>
          </a:xfrm>
          <a:prstGeom prst="line">
            <a:avLst/>
          </a:prstGeom>
          <a:noFill/>
          <a:ln w="19050">
            <a:solidFill>
              <a:schemeClr val="tx1"/>
            </a:solidFill>
            <a:round/>
            <a:headEnd/>
            <a:tailEnd/>
          </a:ln>
        </p:spPr>
        <p:txBody>
          <a:bodyPr/>
          <a:lstStyle/>
          <a:p>
            <a:endParaRPr lang="es-ES"/>
          </a:p>
        </p:txBody>
      </p:sp>
      <p:sp>
        <p:nvSpPr>
          <p:cNvPr id="39979" name="Oval 270"/>
          <p:cNvSpPr>
            <a:spLocks noChangeArrowheads="1"/>
          </p:cNvSpPr>
          <p:nvPr/>
        </p:nvSpPr>
        <p:spPr bwMode="auto">
          <a:xfrm>
            <a:off x="4903788" y="3138488"/>
            <a:ext cx="457200" cy="431800"/>
          </a:xfrm>
          <a:prstGeom prst="ellipse">
            <a:avLst/>
          </a:prstGeom>
          <a:noFill/>
          <a:ln w="19050">
            <a:solidFill>
              <a:schemeClr val="tx1"/>
            </a:solidFill>
            <a:round/>
            <a:headEnd/>
            <a:tailEnd/>
          </a:ln>
        </p:spPr>
        <p:txBody>
          <a:bodyPr wrap="none" anchor="ctr"/>
          <a:lstStyle/>
          <a:p>
            <a:endParaRPr lang="es-ES"/>
          </a:p>
        </p:txBody>
      </p:sp>
      <p:sp>
        <p:nvSpPr>
          <p:cNvPr id="39980" name="Line 271"/>
          <p:cNvSpPr>
            <a:spLocks noChangeShapeType="1"/>
          </p:cNvSpPr>
          <p:nvPr/>
        </p:nvSpPr>
        <p:spPr bwMode="auto">
          <a:xfrm flipV="1">
            <a:off x="3379788" y="3352800"/>
            <a:ext cx="152400" cy="381000"/>
          </a:xfrm>
          <a:prstGeom prst="line">
            <a:avLst/>
          </a:prstGeom>
          <a:noFill/>
          <a:ln w="19050">
            <a:solidFill>
              <a:schemeClr val="tx1"/>
            </a:solidFill>
            <a:round/>
            <a:headEnd/>
            <a:tailEnd/>
          </a:ln>
        </p:spPr>
        <p:txBody>
          <a:bodyPr/>
          <a:lstStyle/>
          <a:p>
            <a:endParaRPr lang="es-ES"/>
          </a:p>
        </p:txBody>
      </p:sp>
      <p:sp>
        <p:nvSpPr>
          <p:cNvPr id="39981" name="Line 272"/>
          <p:cNvSpPr>
            <a:spLocks noChangeShapeType="1"/>
          </p:cNvSpPr>
          <p:nvPr/>
        </p:nvSpPr>
        <p:spPr bwMode="auto">
          <a:xfrm flipH="1" flipV="1">
            <a:off x="3379788" y="3733800"/>
            <a:ext cx="152400" cy="381000"/>
          </a:xfrm>
          <a:prstGeom prst="line">
            <a:avLst/>
          </a:prstGeom>
          <a:noFill/>
          <a:ln w="19050">
            <a:solidFill>
              <a:schemeClr val="tx1"/>
            </a:solidFill>
            <a:round/>
            <a:headEnd/>
            <a:tailEnd/>
          </a:ln>
        </p:spPr>
        <p:txBody>
          <a:bodyPr/>
          <a:lstStyle/>
          <a:p>
            <a:endParaRPr lang="es-ES"/>
          </a:p>
        </p:txBody>
      </p:sp>
      <p:sp>
        <p:nvSpPr>
          <p:cNvPr id="39982" name="Rectangle 273"/>
          <p:cNvSpPr>
            <a:spLocks noChangeArrowheads="1"/>
          </p:cNvSpPr>
          <p:nvPr/>
        </p:nvSpPr>
        <p:spPr bwMode="auto">
          <a:xfrm>
            <a:off x="2998788" y="3505200"/>
            <a:ext cx="381000" cy="417513"/>
          </a:xfrm>
          <a:prstGeom prst="rect">
            <a:avLst/>
          </a:prstGeom>
          <a:noFill/>
          <a:ln w="19050">
            <a:solidFill>
              <a:schemeClr val="tx1"/>
            </a:solidFill>
            <a:miter lim="800000"/>
            <a:headEnd/>
            <a:tailEnd/>
          </a:ln>
        </p:spPr>
        <p:txBody>
          <a:bodyPr wrap="none" anchor="ctr"/>
          <a:lstStyle/>
          <a:p>
            <a:endParaRPr lang="es-ES"/>
          </a:p>
        </p:txBody>
      </p:sp>
      <p:sp>
        <p:nvSpPr>
          <p:cNvPr id="39983" name="Text Box 274"/>
          <p:cNvSpPr txBox="1">
            <a:spLocks noChangeArrowheads="1"/>
          </p:cNvSpPr>
          <p:nvPr/>
        </p:nvSpPr>
        <p:spPr bwMode="auto">
          <a:xfrm>
            <a:off x="2998788" y="3505200"/>
            <a:ext cx="381000" cy="396875"/>
          </a:xfrm>
          <a:prstGeom prst="rect">
            <a:avLst/>
          </a:prstGeom>
          <a:noFill/>
          <a:ln w="19050">
            <a:noFill/>
            <a:miter lim="800000"/>
            <a:headEnd/>
            <a:tailEnd/>
          </a:ln>
        </p:spPr>
        <p:txBody>
          <a:bodyPr>
            <a:spAutoFit/>
          </a:bodyPr>
          <a:lstStyle/>
          <a:p>
            <a:pPr>
              <a:spcBef>
                <a:spcPct val="50000"/>
              </a:spcBef>
            </a:pPr>
            <a:r>
              <a:rPr lang="en-US" sz="2000">
                <a:cs typeface="Arial" charset="0"/>
              </a:rPr>
              <a:t>A</a:t>
            </a:r>
          </a:p>
        </p:txBody>
      </p:sp>
      <p:sp>
        <p:nvSpPr>
          <p:cNvPr id="39984" name="Rectangle 275"/>
          <p:cNvSpPr>
            <a:spLocks noChangeArrowheads="1"/>
          </p:cNvSpPr>
          <p:nvPr/>
        </p:nvSpPr>
        <p:spPr bwMode="auto">
          <a:xfrm>
            <a:off x="6286500" y="2757488"/>
            <a:ext cx="457200" cy="457200"/>
          </a:xfrm>
          <a:prstGeom prst="rect">
            <a:avLst/>
          </a:prstGeom>
          <a:noFill/>
          <a:ln w="19050">
            <a:solidFill>
              <a:schemeClr val="tx1"/>
            </a:solidFill>
            <a:miter lim="800000"/>
            <a:headEnd/>
            <a:tailEnd/>
          </a:ln>
        </p:spPr>
        <p:txBody>
          <a:bodyPr wrap="none" anchor="ctr"/>
          <a:lstStyle/>
          <a:p>
            <a:endParaRPr lang="es-ES"/>
          </a:p>
        </p:txBody>
      </p:sp>
      <p:sp>
        <p:nvSpPr>
          <p:cNvPr id="39985" name="Line 276"/>
          <p:cNvSpPr>
            <a:spLocks noChangeShapeType="1"/>
          </p:cNvSpPr>
          <p:nvPr/>
        </p:nvSpPr>
        <p:spPr bwMode="auto">
          <a:xfrm flipH="1" flipV="1">
            <a:off x="6743700" y="2986088"/>
            <a:ext cx="217488" cy="457200"/>
          </a:xfrm>
          <a:prstGeom prst="line">
            <a:avLst/>
          </a:prstGeom>
          <a:noFill/>
          <a:ln w="19050">
            <a:solidFill>
              <a:schemeClr val="tx1"/>
            </a:solidFill>
            <a:round/>
            <a:headEnd/>
            <a:tailEnd/>
          </a:ln>
        </p:spPr>
        <p:txBody>
          <a:bodyPr/>
          <a:lstStyle/>
          <a:p>
            <a:endParaRPr lang="es-ES"/>
          </a:p>
        </p:txBody>
      </p:sp>
      <p:sp>
        <p:nvSpPr>
          <p:cNvPr id="39986" name="Line 277"/>
          <p:cNvSpPr>
            <a:spLocks noChangeShapeType="1"/>
          </p:cNvSpPr>
          <p:nvPr/>
        </p:nvSpPr>
        <p:spPr bwMode="auto">
          <a:xfrm flipV="1">
            <a:off x="6743700" y="2528888"/>
            <a:ext cx="217488" cy="457200"/>
          </a:xfrm>
          <a:prstGeom prst="line">
            <a:avLst/>
          </a:prstGeom>
          <a:noFill/>
          <a:ln w="19050">
            <a:solidFill>
              <a:schemeClr val="tx1"/>
            </a:solidFill>
            <a:round/>
            <a:headEnd/>
            <a:tailEnd/>
          </a:ln>
        </p:spPr>
        <p:txBody>
          <a:bodyPr/>
          <a:lstStyle/>
          <a:p>
            <a:endParaRPr lang="es-ES"/>
          </a:p>
        </p:txBody>
      </p:sp>
      <p:sp>
        <p:nvSpPr>
          <p:cNvPr id="39987" name="Text Box 278"/>
          <p:cNvSpPr txBox="1">
            <a:spLocks noChangeArrowheads="1"/>
          </p:cNvSpPr>
          <p:nvPr/>
        </p:nvSpPr>
        <p:spPr bwMode="auto">
          <a:xfrm>
            <a:off x="3989388" y="3016250"/>
            <a:ext cx="9906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(attack)</a:t>
            </a:r>
          </a:p>
        </p:txBody>
      </p:sp>
      <p:pic>
        <p:nvPicPr>
          <p:cNvPr id="39988" name="Picture 279"/>
          <p:cNvPicPr preferRelativeResize="0">
            <a:picLocks noChangeAspect="1" noChangeArrowheads="1"/>
          </p:cNvPicPr>
          <p:nvPr/>
        </p:nvPicPr>
        <p:blipFill>
          <a:blip r:embed="rId5" cstate="print"/>
          <a:srcRect/>
          <a:stretch>
            <a:fillRect/>
          </a:stretch>
        </p:blipFill>
        <p:spPr bwMode="auto">
          <a:xfrm>
            <a:off x="3741738" y="3038475"/>
            <a:ext cx="247650" cy="314325"/>
          </a:xfrm>
          <a:prstGeom prst="rect">
            <a:avLst/>
          </a:prstGeom>
          <a:noFill/>
          <a:ln w="19050">
            <a:noFill/>
            <a:miter lim="800000"/>
            <a:headEnd/>
            <a:tailEnd/>
          </a:ln>
        </p:spPr>
      </p:pic>
      <p:sp>
        <p:nvSpPr>
          <p:cNvPr id="39989" name="Line 280"/>
          <p:cNvSpPr>
            <a:spLocks noChangeShapeType="1"/>
          </p:cNvSpPr>
          <p:nvPr/>
        </p:nvSpPr>
        <p:spPr bwMode="auto">
          <a:xfrm flipV="1">
            <a:off x="3532188" y="3352800"/>
            <a:ext cx="1371600" cy="0"/>
          </a:xfrm>
          <a:prstGeom prst="line">
            <a:avLst/>
          </a:prstGeom>
          <a:noFill/>
          <a:ln w="19050">
            <a:solidFill>
              <a:schemeClr val="tx1"/>
            </a:solidFill>
            <a:round/>
            <a:headEnd/>
            <a:tailEnd/>
          </a:ln>
        </p:spPr>
        <p:txBody>
          <a:bodyPr/>
          <a:lstStyle/>
          <a:p>
            <a:endParaRPr lang="es-ES"/>
          </a:p>
        </p:txBody>
      </p:sp>
      <p:sp>
        <p:nvSpPr>
          <p:cNvPr id="39990" name="Text Box 281"/>
          <p:cNvSpPr txBox="1">
            <a:spLocks noChangeArrowheads="1"/>
          </p:cNvSpPr>
          <p:nvPr/>
        </p:nvSpPr>
        <p:spPr bwMode="auto">
          <a:xfrm>
            <a:off x="3989388" y="3778250"/>
            <a:ext cx="14478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(no attack)</a:t>
            </a:r>
          </a:p>
        </p:txBody>
      </p:sp>
      <p:pic>
        <p:nvPicPr>
          <p:cNvPr id="39991" name="Picture 282"/>
          <p:cNvPicPr preferRelativeResize="0">
            <a:picLocks noChangeAspect="1" noChangeArrowheads="1"/>
          </p:cNvPicPr>
          <p:nvPr/>
        </p:nvPicPr>
        <p:blipFill>
          <a:blip r:embed="rId6" cstate="print"/>
          <a:srcRect/>
          <a:stretch>
            <a:fillRect/>
          </a:stretch>
        </p:blipFill>
        <p:spPr bwMode="auto">
          <a:xfrm>
            <a:off x="7037388" y="2190750"/>
            <a:ext cx="247650" cy="323850"/>
          </a:xfrm>
          <a:prstGeom prst="rect">
            <a:avLst/>
          </a:prstGeom>
          <a:noFill/>
          <a:ln w="19050">
            <a:noFill/>
            <a:miter lim="800000"/>
            <a:headEnd/>
            <a:tailEnd/>
          </a:ln>
        </p:spPr>
      </p:pic>
      <p:pic>
        <p:nvPicPr>
          <p:cNvPr id="39992" name="Picture 283"/>
          <p:cNvPicPr preferRelativeResize="0">
            <a:picLocks noChangeAspect="1" noChangeArrowheads="1"/>
          </p:cNvPicPr>
          <p:nvPr/>
        </p:nvPicPr>
        <p:blipFill>
          <a:blip r:embed="rId7" cstate="print"/>
          <a:srcRect/>
          <a:stretch>
            <a:fillRect/>
          </a:stretch>
        </p:blipFill>
        <p:spPr bwMode="auto">
          <a:xfrm>
            <a:off x="7037388" y="2647950"/>
            <a:ext cx="276225" cy="323850"/>
          </a:xfrm>
          <a:prstGeom prst="rect">
            <a:avLst/>
          </a:prstGeom>
          <a:noFill/>
          <a:ln w="19050">
            <a:noFill/>
            <a:miter lim="800000"/>
            <a:headEnd/>
            <a:tailEnd/>
          </a:ln>
        </p:spPr>
      </p:pic>
      <p:pic>
        <p:nvPicPr>
          <p:cNvPr id="39993" name="Picture 284"/>
          <p:cNvPicPr preferRelativeResize="0">
            <a:picLocks noChangeAspect="1" noChangeArrowheads="1"/>
          </p:cNvPicPr>
          <p:nvPr/>
        </p:nvPicPr>
        <p:blipFill>
          <a:blip r:embed="rId8" cstate="print"/>
          <a:srcRect/>
          <a:stretch>
            <a:fillRect/>
          </a:stretch>
        </p:blipFill>
        <p:spPr bwMode="auto">
          <a:xfrm>
            <a:off x="7037388" y="3133725"/>
            <a:ext cx="257175" cy="295275"/>
          </a:xfrm>
          <a:prstGeom prst="rect">
            <a:avLst/>
          </a:prstGeom>
          <a:noFill/>
          <a:ln w="19050">
            <a:noFill/>
            <a:miter lim="800000"/>
            <a:headEnd/>
            <a:tailEnd/>
          </a:ln>
        </p:spPr>
      </p:pic>
      <p:sp>
        <p:nvSpPr>
          <p:cNvPr id="39994" name="Text Box 285"/>
          <p:cNvSpPr txBox="1">
            <a:spLocks noChangeArrowheads="1"/>
          </p:cNvSpPr>
          <p:nvPr/>
        </p:nvSpPr>
        <p:spPr bwMode="auto">
          <a:xfrm>
            <a:off x="7265988" y="2178050"/>
            <a:ext cx="11430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(nothing)</a:t>
            </a:r>
          </a:p>
        </p:txBody>
      </p:sp>
      <p:sp>
        <p:nvSpPr>
          <p:cNvPr id="39995" name="Text Box 286"/>
          <p:cNvSpPr txBox="1">
            <a:spLocks noChangeArrowheads="1"/>
          </p:cNvSpPr>
          <p:nvPr/>
        </p:nvSpPr>
        <p:spPr bwMode="auto">
          <a:xfrm>
            <a:off x="7418388" y="2635250"/>
            <a:ext cx="9906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(pay)</a:t>
            </a:r>
          </a:p>
        </p:txBody>
      </p:sp>
      <p:sp>
        <p:nvSpPr>
          <p:cNvPr id="39996" name="Line 287"/>
          <p:cNvSpPr>
            <a:spLocks noChangeShapeType="1"/>
          </p:cNvSpPr>
          <p:nvPr/>
        </p:nvSpPr>
        <p:spPr bwMode="auto">
          <a:xfrm flipV="1">
            <a:off x="6961188" y="2514600"/>
            <a:ext cx="1447800" cy="0"/>
          </a:xfrm>
          <a:prstGeom prst="line">
            <a:avLst/>
          </a:prstGeom>
          <a:noFill/>
          <a:ln w="19050">
            <a:solidFill>
              <a:schemeClr val="tx1"/>
            </a:solidFill>
            <a:round/>
            <a:headEnd/>
            <a:tailEnd type="oval" w="med" len="med"/>
          </a:ln>
        </p:spPr>
        <p:txBody>
          <a:bodyPr/>
          <a:lstStyle/>
          <a:p>
            <a:endParaRPr lang="es-ES"/>
          </a:p>
        </p:txBody>
      </p:sp>
      <p:sp>
        <p:nvSpPr>
          <p:cNvPr id="39997" name="Line 288"/>
          <p:cNvSpPr>
            <a:spLocks noChangeShapeType="1"/>
          </p:cNvSpPr>
          <p:nvPr/>
        </p:nvSpPr>
        <p:spPr bwMode="auto">
          <a:xfrm flipV="1">
            <a:off x="6732588" y="2971800"/>
            <a:ext cx="1676400" cy="0"/>
          </a:xfrm>
          <a:prstGeom prst="line">
            <a:avLst/>
          </a:prstGeom>
          <a:noFill/>
          <a:ln w="19050">
            <a:solidFill>
              <a:schemeClr val="tx1"/>
            </a:solidFill>
            <a:round/>
            <a:headEnd/>
            <a:tailEnd type="oval" w="med" len="med"/>
          </a:ln>
        </p:spPr>
        <p:txBody>
          <a:bodyPr/>
          <a:lstStyle/>
          <a:p>
            <a:endParaRPr lang="es-ES"/>
          </a:p>
        </p:txBody>
      </p:sp>
      <p:sp>
        <p:nvSpPr>
          <p:cNvPr id="39998" name="Line 289"/>
          <p:cNvSpPr>
            <a:spLocks noChangeShapeType="1"/>
          </p:cNvSpPr>
          <p:nvPr/>
        </p:nvSpPr>
        <p:spPr bwMode="auto">
          <a:xfrm flipV="1">
            <a:off x="6961188" y="3429000"/>
            <a:ext cx="1447800" cy="0"/>
          </a:xfrm>
          <a:prstGeom prst="line">
            <a:avLst/>
          </a:prstGeom>
          <a:noFill/>
          <a:ln w="19050">
            <a:solidFill>
              <a:schemeClr val="tx1"/>
            </a:solidFill>
            <a:round/>
            <a:headEnd/>
            <a:tailEnd type="oval" w="med" len="med"/>
          </a:ln>
        </p:spPr>
        <p:txBody>
          <a:bodyPr/>
          <a:lstStyle/>
          <a:p>
            <a:endParaRPr lang="es-ES"/>
          </a:p>
        </p:txBody>
      </p:sp>
      <p:sp>
        <p:nvSpPr>
          <p:cNvPr id="39999" name="Line 290"/>
          <p:cNvSpPr>
            <a:spLocks noChangeShapeType="1"/>
          </p:cNvSpPr>
          <p:nvPr/>
        </p:nvSpPr>
        <p:spPr bwMode="auto">
          <a:xfrm flipV="1">
            <a:off x="5513388" y="3733800"/>
            <a:ext cx="2895600" cy="0"/>
          </a:xfrm>
          <a:prstGeom prst="line">
            <a:avLst/>
          </a:prstGeom>
          <a:noFill/>
          <a:ln w="19050">
            <a:solidFill>
              <a:schemeClr val="tx1"/>
            </a:solidFill>
            <a:round/>
            <a:headEnd/>
            <a:tailEnd type="oval" w="med" len="med"/>
          </a:ln>
        </p:spPr>
        <p:txBody>
          <a:bodyPr/>
          <a:lstStyle/>
          <a:p>
            <a:endParaRPr lang="es-ES"/>
          </a:p>
        </p:txBody>
      </p:sp>
      <p:sp>
        <p:nvSpPr>
          <p:cNvPr id="40000" name="Line 291"/>
          <p:cNvSpPr>
            <a:spLocks noChangeShapeType="1"/>
          </p:cNvSpPr>
          <p:nvPr/>
        </p:nvSpPr>
        <p:spPr bwMode="auto">
          <a:xfrm flipV="1">
            <a:off x="3532188" y="4114800"/>
            <a:ext cx="4876800" cy="0"/>
          </a:xfrm>
          <a:prstGeom prst="line">
            <a:avLst/>
          </a:prstGeom>
          <a:noFill/>
          <a:ln w="19050">
            <a:solidFill>
              <a:schemeClr val="tx1"/>
            </a:solidFill>
            <a:round/>
            <a:headEnd/>
            <a:tailEnd type="oval" w="med" len="med"/>
          </a:ln>
        </p:spPr>
        <p:txBody>
          <a:bodyPr/>
          <a:lstStyle/>
          <a:p>
            <a:endParaRPr lang="es-ES"/>
          </a:p>
        </p:txBody>
      </p:sp>
      <p:pic>
        <p:nvPicPr>
          <p:cNvPr id="40001" name="Picture 292"/>
          <p:cNvPicPr preferRelativeResize="0">
            <a:picLocks noChangeAspect="1" noChangeArrowheads="1"/>
          </p:cNvPicPr>
          <p:nvPr/>
        </p:nvPicPr>
        <p:blipFill>
          <a:blip r:embed="rId3" cstate="print"/>
          <a:srcRect/>
          <a:stretch>
            <a:fillRect/>
          </a:stretch>
        </p:blipFill>
        <p:spPr bwMode="auto">
          <a:xfrm>
            <a:off x="6372225" y="4978400"/>
            <a:ext cx="371475" cy="293688"/>
          </a:xfrm>
          <a:prstGeom prst="rect">
            <a:avLst/>
          </a:prstGeom>
          <a:noFill/>
          <a:ln w="19050">
            <a:noFill/>
            <a:miter lim="800000"/>
            <a:headEnd/>
            <a:tailEnd/>
          </a:ln>
        </p:spPr>
      </p:pic>
      <p:sp>
        <p:nvSpPr>
          <p:cNvPr id="40002" name="Line 293"/>
          <p:cNvSpPr>
            <a:spLocks noChangeShapeType="1"/>
          </p:cNvSpPr>
          <p:nvPr/>
        </p:nvSpPr>
        <p:spPr bwMode="auto">
          <a:xfrm flipH="1" flipV="1">
            <a:off x="5360988" y="5500688"/>
            <a:ext cx="152400" cy="366712"/>
          </a:xfrm>
          <a:prstGeom prst="line">
            <a:avLst/>
          </a:prstGeom>
          <a:noFill/>
          <a:ln w="19050">
            <a:solidFill>
              <a:schemeClr val="tx1"/>
            </a:solidFill>
            <a:round/>
            <a:headEnd/>
            <a:tailEnd/>
          </a:ln>
        </p:spPr>
        <p:txBody>
          <a:bodyPr/>
          <a:lstStyle/>
          <a:p>
            <a:endParaRPr lang="es-ES"/>
          </a:p>
        </p:txBody>
      </p:sp>
      <p:sp>
        <p:nvSpPr>
          <p:cNvPr id="40003" name="Line 294"/>
          <p:cNvSpPr>
            <a:spLocks noChangeShapeType="1"/>
          </p:cNvSpPr>
          <p:nvPr/>
        </p:nvSpPr>
        <p:spPr bwMode="auto">
          <a:xfrm flipV="1">
            <a:off x="5360988" y="5119688"/>
            <a:ext cx="152400" cy="381000"/>
          </a:xfrm>
          <a:prstGeom prst="line">
            <a:avLst/>
          </a:prstGeom>
          <a:noFill/>
          <a:ln w="19050">
            <a:solidFill>
              <a:schemeClr val="tx1"/>
            </a:solidFill>
            <a:round/>
            <a:headEnd/>
            <a:tailEnd/>
          </a:ln>
        </p:spPr>
        <p:txBody>
          <a:bodyPr/>
          <a:lstStyle/>
          <a:p>
            <a:endParaRPr lang="es-ES"/>
          </a:p>
        </p:txBody>
      </p:sp>
      <p:sp>
        <p:nvSpPr>
          <p:cNvPr id="40004" name="Text Box 295"/>
          <p:cNvSpPr txBox="1">
            <a:spLocks noChangeArrowheads="1"/>
          </p:cNvSpPr>
          <p:nvPr/>
        </p:nvSpPr>
        <p:spPr bwMode="auto">
          <a:xfrm>
            <a:off x="4949825" y="5295900"/>
            <a:ext cx="334963" cy="396875"/>
          </a:xfrm>
          <a:prstGeom prst="rect">
            <a:avLst/>
          </a:prstGeom>
          <a:noFill/>
          <a:ln w="19050">
            <a:noFill/>
            <a:miter lim="800000"/>
            <a:headEnd/>
            <a:tailEnd/>
          </a:ln>
        </p:spPr>
        <p:txBody>
          <a:bodyPr>
            <a:spAutoFit/>
          </a:bodyPr>
          <a:lstStyle/>
          <a:p>
            <a:pPr>
              <a:spcBef>
                <a:spcPct val="50000"/>
              </a:spcBef>
            </a:pPr>
            <a:r>
              <a:rPr lang="en-US" sz="2000">
                <a:cs typeface="Arial" charset="0"/>
              </a:rPr>
              <a:t>S</a:t>
            </a:r>
          </a:p>
        </p:txBody>
      </p:sp>
      <p:sp>
        <p:nvSpPr>
          <p:cNvPr id="40005" name="Text Box 296"/>
          <p:cNvSpPr txBox="1">
            <a:spLocks noChangeArrowheads="1"/>
          </p:cNvSpPr>
          <p:nvPr/>
        </p:nvSpPr>
        <p:spPr bwMode="auto">
          <a:xfrm>
            <a:off x="5513388" y="4814888"/>
            <a:ext cx="762000" cy="366712"/>
          </a:xfrm>
          <a:prstGeom prst="rect">
            <a:avLst/>
          </a:prstGeom>
          <a:noFill/>
          <a:ln w="19050">
            <a:noFill/>
            <a:miter lim="800000"/>
            <a:headEnd/>
            <a:tailEnd/>
          </a:ln>
        </p:spPr>
        <p:txBody>
          <a:bodyPr>
            <a:spAutoFit/>
          </a:bodyPr>
          <a:lstStyle/>
          <a:p>
            <a:pPr>
              <a:spcBef>
                <a:spcPct val="50000"/>
              </a:spcBef>
            </a:pPr>
            <a:r>
              <a:rPr lang="en-US">
                <a:cs typeface="Arial" charset="0"/>
              </a:rPr>
              <a:t>S = 1</a:t>
            </a:r>
          </a:p>
        </p:txBody>
      </p:sp>
      <p:sp>
        <p:nvSpPr>
          <p:cNvPr id="40006" name="Text Box 297"/>
          <p:cNvSpPr txBox="1">
            <a:spLocks noChangeArrowheads="1"/>
          </p:cNvSpPr>
          <p:nvPr/>
        </p:nvSpPr>
        <p:spPr bwMode="auto">
          <a:xfrm>
            <a:off x="5578475" y="5576888"/>
            <a:ext cx="762000" cy="366712"/>
          </a:xfrm>
          <a:prstGeom prst="rect">
            <a:avLst/>
          </a:prstGeom>
          <a:noFill/>
          <a:ln w="19050">
            <a:noFill/>
            <a:miter lim="800000"/>
            <a:headEnd/>
            <a:tailEnd/>
          </a:ln>
        </p:spPr>
        <p:txBody>
          <a:bodyPr>
            <a:spAutoFit/>
          </a:bodyPr>
          <a:lstStyle/>
          <a:p>
            <a:pPr>
              <a:spcBef>
                <a:spcPct val="50000"/>
              </a:spcBef>
            </a:pPr>
            <a:r>
              <a:rPr lang="en-US">
                <a:cs typeface="Arial" charset="0"/>
              </a:rPr>
              <a:t>S = 0</a:t>
            </a:r>
          </a:p>
        </p:txBody>
      </p:sp>
      <p:sp>
        <p:nvSpPr>
          <p:cNvPr id="40007" name="Line 298"/>
          <p:cNvSpPr>
            <a:spLocks noChangeShapeType="1"/>
          </p:cNvSpPr>
          <p:nvPr/>
        </p:nvSpPr>
        <p:spPr bwMode="auto">
          <a:xfrm>
            <a:off x="5524500" y="5119688"/>
            <a:ext cx="762000" cy="0"/>
          </a:xfrm>
          <a:prstGeom prst="line">
            <a:avLst/>
          </a:prstGeom>
          <a:noFill/>
          <a:ln w="19050">
            <a:solidFill>
              <a:schemeClr val="tx1"/>
            </a:solidFill>
            <a:round/>
            <a:headEnd/>
            <a:tailEnd/>
          </a:ln>
        </p:spPr>
        <p:txBody>
          <a:bodyPr/>
          <a:lstStyle/>
          <a:p>
            <a:endParaRPr lang="es-ES"/>
          </a:p>
        </p:txBody>
      </p:sp>
      <p:sp>
        <p:nvSpPr>
          <p:cNvPr id="40008" name="Oval 299"/>
          <p:cNvSpPr>
            <a:spLocks noChangeArrowheads="1"/>
          </p:cNvSpPr>
          <p:nvPr/>
        </p:nvSpPr>
        <p:spPr bwMode="auto">
          <a:xfrm>
            <a:off x="4903788" y="5272088"/>
            <a:ext cx="457200" cy="431800"/>
          </a:xfrm>
          <a:prstGeom prst="ellipse">
            <a:avLst/>
          </a:prstGeom>
          <a:noFill/>
          <a:ln w="19050">
            <a:solidFill>
              <a:schemeClr val="tx1"/>
            </a:solidFill>
            <a:round/>
            <a:headEnd/>
            <a:tailEnd/>
          </a:ln>
        </p:spPr>
        <p:txBody>
          <a:bodyPr wrap="none" anchor="ctr"/>
          <a:lstStyle/>
          <a:p>
            <a:endParaRPr lang="es-ES"/>
          </a:p>
        </p:txBody>
      </p:sp>
      <p:sp>
        <p:nvSpPr>
          <p:cNvPr id="40009" name="Line 300"/>
          <p:cNvSpPr>
            <a:spLocks noChangeShapeType="1"/>
          </p:cNvSpPr>
          <p:nvPr/>
        </p:nvSpPr>
        <p:spPr bwMode="auto">
          <a:xfrm flipV="1">
            <a:off x="3379788" y="5486400"/>
            <a:ext cx="152400" cy="381000"/>
          </a:xfrm>
          <a:prstGeom prst="line">
            <a:avLst/>
          </a:prstGeom>
          <a:noFill/>
          <a:ln w="19050">
            <a:solidFill>
              <a:schemeClr val="tx1"/>
            </a:solidFill>
            <a:round/>
            <a:headEnd/>
            <a:tailEnd/>
          </a:ln>
        </p:spPr>
        <p:txBody>
          <a:bodyPr/>
          <a:lstStyle/>
          <a:p>
            <a:endParaRPr lang="es-ES"/>
          </a:p>
        </p:txBody>
      </p:sp>
      <p:sp>
        <p:nvSpPr>
          <p:cNvPr id="40010" name="Line 301"/>
          <p:cNvSpPr>
            <a:spLocks noChangeShapeType="1"/>
          </p:cNvSpPr>
          <p:nvPr/>
        </p:nvSpPr>
        <p:spPr bwMode="auto">
          <a:xfrm flipH="1" flipV="1">
            <a:off x="3379788" y="5867400"/>
            <a:ext cx="152400" cy="381000"/>
          </a:xfrm>
          <a:prstGeom prst="line">
            <a:avLst/>
          </a:prstGeom>
          <a:noFill/>
          <a:ln w="19050">
            <a:solidFill>
              <a:schemeClr val="tx1"/>
            </a:solidFill>
            <a:round/>
            <a:headEnd/>
            <a:tailEnd/>
          </a:ln>
        </p:spPr>
        <p:txBody>
          <a:bodyPr/>
          <a:lstStyle/>
          <a:p>
            <a:endParaRPr lang="es-ES"/>
          </a:p>
        </p:txBody>
      </p:sp>
      <p:sp>
        <p:nvSpPr>
          <p:cNvPr id="40011" name="Rectangle 302"/>
          <p:cNvSpPr>
            <a:spLocks noChangeArrowheads="1"/>
          </p:cNvSpPr>
          <p:nvPr/>
        </p:nvSpPr>
        <p:spPr bwMode="auto">
          <a:xfrm>
            <a:off x="2998788" y="5638800"/>
            <a:ext cx="381000" cy="417513"/>
          </a:xfrm>
          <a:prstGeom prst="rect">
            <a:avLst/>
          </a:prstGeom>
          <a:noFill/>
          <a:ln w="19050">
            <a:solidFill>
              <a:schemeClr val="tx1"/>
            </a:solidFill>
            <a:miter lim="800000"/>
            <a:headEnd/>
            <a:tailEnd/>
          </a:ln>
        </p:spPr>
        <p:txBody>
          <a:bodyPr wrap="none" anchor="ctr"/>
          <a:lstStyle/>
          <a:p>
            <a:endParaRPr lang="es-ES"/>
          </a:p>
        </p:txBody>
      </p:sp>
      <p:sp>
        <p:nvSpPr>
          <p:cNvPr id="40012" name="Text Box 303"/>
          <p:cNvSpPr txBox="1">
            <a:spLocks noChangeArrowheads="1"/>
          </p:cNvSpPr>
          <p:nvPr/>
        </p:nvSpPr>
        <p:spPr bwMode="auto">
          <a:xfrm>
            <a:off x="2998788" y="5638800"/>
            <a:ext cx="381000" cy="396875"/>
          </a:xfrm>
          <a:prstGeom prst="rect">
            <a:avLst/>
          </a:prstGeom>
          <a:noFill/>
          <a:ln w="19050">
            <a:noFill/>
            <a:miter lim="800000"/>
            <a:headEnd/>
            <a:tailEnd/>
          </a:ln>
        </p:spPr>
        <p:txBody>
          <a:bodyPr>
            <a:spAutoFit/>
          </a:bodyPr>
          <a:lstStyle/>
          <a:p>
            <a:pPr>
              <a:spcBef>
                <a:spcPct val="50000"/>
              </a:spcBef>
            </a:pPr>
            <a:r>
              <a:rPr lang="en-US" sz="2000">
                <a:cs typeface="Arial" charset="0"/>
              </a:rPr>
              <a:t>A</a:t>
            </a:r>
          </a:p>
        </p:txBody>
      </p:sp>
      <p:sp>
        <p:nvSpPr>
          <p:cNvPr id="40013" name="Rectangle 304"/>
          <p:cNvSpPr>
            <a:spLocks noChangeArrowheads="1"/>
          </p:cNvSpPr>
          <p:nvPr/>
        </p:nvSpPr>
        <p:spPr bwMode="auto">
          <a:xfrm>
            <a:off x="6286500" y="4891088"/>
            <a:ext cx="457200" cy="457200"/>
          </a:xfrm>
          <a:prstGeom prst="rect">
            <a:avLst/>
          </a:prstGeom>
          <a:noFill/>
          <a:ln w="19050">
            <a:solidFill>
              <a:schemeClr val="tx1"/>
            </a:solidFill>
            <a:miter lim="800000"/>
            <a:headEnd/>
            <a:tailEnd/>
          </a:ln>
        </p:spPr>
        <p:txBody>
          <a:bodyPr wrap="none" anchor="ctr"/>
          <a:lstStyle/>
          <a:p>
            <a:endParaRPr lang="es-ES"/>
          </a:p>
        </p:txBody>
      </p:sp>
      <p:sp>
        <p:nvSpPr>
          <p:cNvPr id="40014" name="Line 305"/>
          <p:cNvSpPr>
            <a:spLocks noChangeShapeType="1"/>
          </p:cNvSpPr>
          <p:nvPr/>
        </p:nvSpPr>
        <p:spPr bwMode="auto">
          <a:xfrm flipH="1" flipV="1">
            <a:off x="6743700" y="5119688"/>
            <a:ext cx="217488" cy="457200"/>
          </a:xfrm>
          <a:prstGeom prst="line">
            <a:avLst/>
          </a:prstGeom>
          <a:noFill/>
          <a:ln w="19050">
            <a:solidFill>
              <a:schemeClr val="tx1"/>
            </a:solidFill>
            <a:round/>
            <a:headEnd/>
            <a:tailEnd/>
          </a:ln>
        </p:spPr>
        <p:txBody>
          <a:bodyPr/>
          <a:lstStyle/>
          <a:p>
            <a:endParaRPr lang="es-ES"/>
          </a:p>
        </p:txBody>
      </p:sp>
      <p:sp>
        <p:nvSpPr>
          <p:cNvPr id="40015" name="Line 306"/>
          <p:cNvSpPr>
            <a:spLocks noChangeShapeType="1"/>
          </p:cNvSpPr>
          <p:nvPr/>
        </p:nvSpPr>
        <p:spPr bwMode="auto">
          <a:xfrm flipV="1">
            <a:off x="6743700" y="4662488"/>
            <a:ext cx="217488" cy="457200"/>
          </a:xfrm>
          <a:prstGeom prst="line">
            <a:avLst/>
          </a:prstGeom>
          <a:noFill/>
          <a:ln w="19050">
            <a:solidFill>
              <a:schemeClr val="tx1"/>
            </a:solidFill>
            <a:round/>
            <a:headEnd/>
            <a:tailEnd/>
          </a:ln>
        </p:spPr>
        <p:txBody>
          <a:bodyPr/>
          <a:lstStyle/>
          <a:p>
            <a:endParaRPr lang="es-ES"/>
          </a:p>
        </p:txBody>
      </p:sp>
      <p:sp>
        <p:nvSpPr>
          <p:cNvPr id="40016" name="Text Box 307"/>
          <p:cNvSpPr txBox="1">
            <a:spLocks noChangeArrowheads="1"/>
          </p:cNvSpPr>
          <p:nvPr/>
        </p:nvSpPr>
        <p:spPr bwMode="auto">
          <a:xfrm>
            <a:off x="3989388" y="5149850"/>
            <a:ext cx="9906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(attack)</a:t>
            </a:r>
          </a:p>
        </p:txBody>
      </p:sp>
      <p:pic>
        <p:nvPicPr>
          <p:cNvPr id="40017" name="Picture 308"/>
          <p:cNvPicPr preferRelativeResize="0">
            <a:picLocks noChangeAspect="1" noChangeArrowheads="1"/>
          </p:cNvPicPr>
          <p:nvPr/>
        </p:nvPicPr>
        <p:blipFill>
          <a:blip r:embed="rId5" cstate="print"/>
          <a:srcRect/>
          <a:stretch>
            <a:fillRect/>
          </a:stretch>
        </p:blipFill>
        <p:spPr bwMode="auto">
          <a:xfrm>
            <a:off x="3741738" y="5172075"/>
            <a:ext cx="247650" cy="314325"/>
          </a:xfrm>
          <a:prstGeom prst="rect">
            <a:avLst/>
          </a:prstGeom>
          <a:noFill/>
          <a:ln w="19050">
            <a:noFill/>
            <a:miter lim="800000"/>
            <a:headEnd/>
            <a:tailEnd/>
          </a:ln>
        </p:spPr>
      </p:pic>
      <p:sp>
        <p:nvSpPr>
          <p:cNvPr id="40018" name="Line 309"/>
          <p:cNvSpPr>
            <a:spLocks noChangeShapeType="1"/>
          </p:cNvSpPr>
          <p:nvPr/>
        </p:nvSpPr>
        <p:spPr bwMode="auto">
          <a:xfrm flipV="1">
            <a:off x="3532188" y="5486400"/>
            <a:ext cx="1371600" cy="0"/>
          </a:xfrm>
          <a:prstGeom prst="line">
            <a:avLst/>
          </a:prstGeom>
          <a:noFill/>
          <a:ln w="19050">
            <a:solidFill>
              <a:schemeClr val="tx1"/>
            </a:solidFill>
            <a:round/>
            <a:headEnd/>
            <a:tailEnd/>
          </a:ln>
        </p:spPr>
        <p:txBody>
          <a:bodyPr/>
          <a:lstStyle/>
          <a:p>
            <a:endParaRPr lang="es-ES"/>
          </a:p>
        </p:txBody>
      </p:sp>
      <p:sp>
        <p:nvSpPr>
          <p:cNvPr id="40019" name="Text Box 310"/>
          <p:cNvSpPr txBox="1">
            <a:spLocks noChangeArrowheads="1"/>
          </p:cNvSpPr>
          <p:nvPr/>
        </p:nvSpPr>
        <p:spPr bwMode="auto">
          <a:xfrm>
            <a:off x="3989388" y="5911850"/>
            <a:ext cx="14478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(no attack)</a:t>
            </a:r>
          </a:p>
        </p:txBody>
      </p:sp>
      <p:pic>
        <p:nvPicPr>
          <p:cNvPr id="40020" name="Picture 311"/>
          <p:cNvPicPr preferRelativeResize="0">
            <a:picLocks noChangeAspect="1" noChangeArrowheads="1"/>
          </p:cNvPicPr>
          <p:nvPr/>
        </p:nvPicPr>
        <p:blipFill>
          <a:blip r:embed="rId6" cstate="print"/>
          <a:srcRect/>
          <a:stretch>
            <a:fillRect/>
          </a:stretch>
        </p:blipFill>
        <p:spPr bwMode="auto">
          <a:xfrm>
            <a:off x="7037388" y="4324350"/>
            <a:ext cx="247650" cy="323850"/>
          </a:xfrm>
          <a:prstGeom prst="rect">
            <a:avLst/>
          </a:prstGeom>
          <a:noFill/>
          <a:ln w="19050">
            <a:noFill/>
            <a:miter lim="800000"/>
            <a:headEnd/>
            <a:tailEnd/>
          </a:ln>
        </p:spPr>
      </p:pic>
      <p:pic>
        <p:nvPicPr>
          <p:cNvPr id="40021" name="Picture 312"/>
          <p:cNvPicPr preferRelativeResize="0">
            <a:picLocks noChangeAspect="1" noChangeArrowheads="1"/>
          </p:cNvPicPr>
          <p:nvPr/>
        </p:nvPicPr>
        <p:blipFill>
          <a:blip r:embed="rId7" cstate="print"/>
          <a:srcRect/>
          <a:stretch>
            <a:fillRect/>
          </a:stretch>
        </p:blipFill>
        <p:spPr bwMode="auto">
          <a:xfrm>
            <a:off x="7037388" y="4781550"/>
            <a:ext cx="276225" cy="323850"/>
          </a:xfrm>
          <a:prstGeom prst="rect">
            <a:avLst/>
          </a:prstGeom>
          <a:noFill/>
          <a:ln w="19050">
            <a:noFill/>
            <a:miter lim="800000"/>
            <a:headEnd/>
            <a:tailEnd/>
          </a:ln>
        </p:spPr>
      </p:pic>
      <p:pic>
        <p:nvPicPr>
          <p:cNvPr id="40022" name="Picture 313"/>
          <p:cNvPicPr preferRelativeResize="0">
            <a:picLocks noChangeAspect="1" noChangeArrowheads="1"/>
          </p:cNvPicPr>
          <p:nvPr/>
        </p:nvPicPr>
        <p:blipFill>
          <a:blip r:embed="rId8" cstate="print"/>
          <a:srcRect/>
          <a:stretch>
            <a:fillRect/>
          </a:stretch>
        </p:blipFill>
        <p:spPr bwMode="auto">
          <a:xfrm>
            <a:off x="7037388" y="5267325"/>
            <a:ext cx="257175" cy="295275"/>
          </a:xfrm>
          <a:prstGeom prst="rect">
            <a:avLst/>
          </a:prstGeom>
          <a:noFill/>
          <a:ln w="19050">
            <a:noFill/>
            <a:miter lim="800000"/>
            <a:headEnd/>
            <a:tailEnd/>
          </a:ln>
        </p:spPr>
      </p:pic>
      <p:sp>
        <p:nvSpPr>
          <p:cNvPr id="40023" name="Text Box 314"/>
          <p:cNvSpPr txBox="1">
            <a:spLocks noChangeArrowheads="1"/>
          </p:cNvSpPr>
          <p:nvPr/>
        </p:nvSpPr>
        <p:spPr bwMode="auto">
          <a:xfrm>
            <a:off x="7265988" y="4311650"/>
            <a:ext cx="11430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(nothing)</a:t>
            </a:r>
          </a:p>
        </p:txBody>
      </p:sp>
      <p:sp>
        <p:nvSpPr>
          <p:cNvPr id="40024" name="Text Box 315"/>
          <p:cNvSpPr txBox="1">
            <a:spLocks noChangeArrowheads="1"/>
          </p:cNvSpPr>
          <p:nvPr/>
        </p:nvSpPr>
        <p:spPr bwMode="auto">
          <a:xfrm>
            <a:off x="7418388" y="4768850"/>
            <a:ext cx="9906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(pay)</a:t>
            </a:r>
          </a:p>
        </p:txBody>
      </p:sp>
      <p:sp>
        <p:nvSpPr>
          <p:cNvPr id="40025" name="Text Box 316"/>
          <p:cNvSpPr txBox="1">
            <a:spLocks noChangeArrowheads="1"/>
          </p:cNvSpPr>
          <p:nvPr/>
        </p:nvSpPr>
        <p:spPr bwMode="auto">
          <a:xfrm>
            <a:off x="7418388" y="5226050"/>
            <a:ext cx="10668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(Navy)</a:t>
            </a:r>
          </a:p>
        </p:txBody>
      </p:sp>
      <p:sp>
        <p:nvSpPr>
          <p:cNvPr id="40026" name="Line 317"/>
          <p:cNvSpPr>
            <a:spLocks noChangeShapeType="1"/>
          </p:cNvSpPr>
          <p:nvPr/>
        </p:nvSpPr>
        <p:spPr bwMode="auto">
          <a:xfrm flipV="1">
            <a:off x="6961188" y="4648200"/>
            <a:ext cx="1447800" cy="0"/>
          </a:xfrm>
          <a:prstGeom prst="line">
            <a:avLst/>
          </a:prstGeom>
          <a:noFill/>
          <a:ln w="19050">
            <a:solidFill>
              <a:schemeClr val="tx1"/>
            </a:solidFill>
            <a:round/>
            <a:headEnd/>
            <a:tailEnd type="oval" w="med" len="med"/>
          </a:ln>
        </p:spPr>
        <p:txBody>
          <a:bodyPr/>
          <a:lstStyle/>
          <a:p>
            <a:endParaRPr lang="es-ES"/>
          </a:p>
        </p:txBody>
      </p:sp>
      <p:sp>
        <p:nvSpPr>
          <p:cNvPr id="40027" name="Line 318"/>
          <p:cNvSpPr>
            <a:spLocks noChangeShapeType="1"/>
          </p:cNvSpPr>
          <p:nvPr/>
        </p:nvSpPr>
        <p:spPr bwMode="auto">
          <a:xfrm flipV="1">
            <a:off x="6732588" y="5105400"/>
            <a:ext cx="1676400" cy="0"/>
          </a:xfrm>
          <a:prstGeom prst="line">
            <a:avLst/>
          </a:prstGeom>
          <a:noFill/>
          <a:ln w="19050">
            <a:solidFill>
              <a:schemeClr val="tx1"/>
            </a:solidFill>
            <a:round/>
            <a:headEnd/>
            <a:tailEnd type="oval" w="med" len="med"/>
          </a:ln>
        </p:spPr>
        <p:txBody>
          <a:bodyPr/>
          <a:lstStyle/>
          <a:p>
            <a:endParaRPr lang="es-ES"/>
          </a:p>
        </p:txBody>
      </p:sp>
      <p:sp>
        <p:nvSpPr>
          <p:cNvPr id="40028" name="Line 319"/>
          <p:cNvSpPr>
            <a:spLocks noChangeShapeType="1"/>
          </p:cNvSpPr>
          <p:nvPr/>
        </p:nvSpPr>
        <p:spPr bwMode="auto">
          <a:xfrm flipV="1">
            <a:off x="6961188" y="5562600"/>
            <a:ext cx="1447800" cy="0"/>
          </a:xfrm>
          <a:prstGeom prst="line">
            <a:avLst/>
          </a:prstGeom>
          <a:noFill/>
          <a:ln w="19050">
            <a:solidFill>
              <a:schemeClr val="tx1"/>
            </a:solidFill>
            <a:round/>
            <a:headEnd/>
            <a:tailEnd type="oval" w="med" len="med"/>
          </a:ln>
        </p:spPr>
        <p:txBody>
          <a:bodyPr/>
          <a:lstStyle/>
          <a:p>
            <a:endParaRPr lang="es-ES"/>
          </a:p>
        </p:txBody>
      </p:sp>
      <p:sp>
        <p:nvSpPr>
          <p:cNvPr id="40029" name="Line 320"/>
          <p:cNvSpPr>
            <a:spLocks noChangeShapeType="1"/>
          </p:cNvSpPr>
          <p:nvPr/>
        </p:nvSpPr>
        <p:spPr bwMode="auto">
          <a:xfrm flipV="1">
            <a:off x="5513388" y="5867400"/>
            <a:ext cx="2895600" cy="0"/>
          </a:xfrm>
          <a:prstGeom prst="line">
            <a:avLst/>
          </a:prstGeom>
          <a:noFill/>
          <a:ln w="19050">
            <a:solidFill>
              <a:schemeClr val="tx1"/>
            </a:solidFill>
            <a:round/>
            <a:headEnd/>
            <a:tailEnd type="oval" w="med" len="med"/>
          </a:ln>
        </p:spPr>
        <p:txBody>
          <a:bodyPr/>
          <a:lstStyle/>
          <a:p>
            <a:endParaRPr lang="es-ES"/>
          </a:p>
        </p:txBody>
      </p:sp>
      <p:sp>
        <p:nvSpPr>
          <p:cNvPr id="40030" name="Line 321"/>
          <p:cNvSpPr>
            <a:spLocks noChangeShapeType="1"/>
          </p:cNvSpPr>
          <p:nvPr/>
        </p:nvSpPr>
        <p:spPr bwMode="auto">
          <a:xfrm flipV="1">
            <a:off x="3532188" y="6248400"/>
            <a:ext cx="4876800" cy="0"/>
          </a:xfrm>
          <a:prstGeom prst="line">
            <a:avLst/>
          </a:prstGeom>
          <a:noFill/>
          <a:ln w="19050">
            <a:solidFill>
              <a:schemeClr val="tx1"/>
            </a:solidFill>
            <a:round/>
            <a:headEnd/>
            <a:tailEnd type="oval" w="med" len="med"/>
          </a:ln>
        </p:spPr>
        <p:txBody>
          <a:bodyPr/>
          <a:lstStyle/>
          <a:p>
            <a:endParaRPr lang="es-ES"/>
          </a:p>
        </p:txBody>
      </p:sp>
      <p:pic>
        <p:nvPicPr>
          <p:cNvPr id="40031" name="Picture 322"/>
          <p:cNvPicPr>
            <a:picLocks noChangeAspect="1" noChangeArrowheads="1"/>
          </p:cNvPicPr>
          <p:nvPr/>
        </p:nvPicPr>
        <p:blipFill>
          <a:blip r:embed="rId9" cstate="print"/>
          <a:srcRect/>
          <a:stretch>
            <a:fillRect/>
          </a:stretch>
        </p:blipFill>
        <p:spPr bwMode="auto">
          <a:xfrm>
            <a:off x="1560513" y="1263650"/>
            <a:ext cx="219075" cy="285750"/>
          </a:xfrm>
          <a:prstGeom prst="rect">
            <a:avLst/>
          </a:prstGeom>
          <a:noFill/>
          <a:ln w="9525">
            <a:noFill/>
            <a:miter lim="800000"/>
            <a:headEnd/>
            <a:tailEnd/>
          </a:ln>
        </p:spPr>
      </p:pic>
      <p:pic>
        <p:nvPicPr>
          <p:cNvPr id="40032" name="Picture 323"/>
          <p:cNvPicPr>
            <a:picLocks noChangeAspect="1" noChangeArrowheads="1"/>
          </p:cNvPicPr>
          <p:nvPr/>
        </p:nvPicPr>
        <p:blipFill>
          <a:blip r:embed="rId10" cstate="print"/>
          <a:srcRect/>
          <a:stretch>
            <a:fillRect/>
          </a:stretch>
        </p:blipFill>
        <p:spPr bwMode="auto">
          <a:xfrm>
            <a:off x="1512888" y="3397250"/>
            <a:ext cx="266700" cy="285750"/>
          </a:xfrm>
          <a:prstGeom prst="rect">
            <a:avLst/>
          </a:prstGeom>
          <a:noFill/>
          <a:ln w="9525">
            <a:noFill/>
            <a:miter lim="800000"/>
            <a:headEnd/>
            <a:tailEnd/>
          </a:ln>
        </p:spPr>
      </p:pic>
      <p:pic>
        <p:nvPicPr>
          <p:cNvPr id="40033" name="Picture 324"/>
          <p:cNvPicPr>
            <a:picLocks noChangeAspect="1" noChangeArrowheads="1"/>
          </p:cNvPicPr>
          <p:nvPr/>
        </p:nvPicPr>
        <p:blipFill>
          <a:blip r:embed="rId11" cstate="print"/>
          <a:srcRect/>
          <a:stretch>
            <a:fillRect/>
          </a:stretch>
        </p:blipFill>
        <p:spPr bwMode="auto">
          <a:xfrm>
            <a:off x="1531938" y="5530850"/>
            <a:ext cx="247650" cy="295275"/>
          </a:xfrm>
          <a:prstGeom prst="rect">
            <a:avLst/>
          </a:prstGeom>
          <a:noFill/>
          <a:ln w="9525">
            <a:noFill/>
            <a:miter lim="800000"/>
            <a:headEnd/>
            <a:tailEnd/>
          </a:ln>
        </p:spPr>
      </p:pic>
      <p:pic>
        <p:nvPicPr>
          <p:cNvPr id="40034" name="Picture 325"/>
          <p:cNvPicPr>
            <a:picLocks noChangeAspect="1" noChangeArrowheads="1"/>
          </p:cNvPicPr>
          <p:nvPr/>
        </p:nvPicPr>
        <p:blipFill>
          <a:blip r:embed="rId12" cstate="print"/>
          <a:srcRect/>
          <a:stretch>
            <a:fillRect/>
          </a:stretch>
        </p:blipFill>
        <p:spPr bwMode="auto">
          <a:xfrm>
            <a:off x="1541463" y="6369050"/>
            <a:ext cx="238125" cy="285750"/>
          </a:xfrm>
          <a:prstGeom prst="rect">
            <a:avLst/>
          </a:prstGeom>
          <a:noFill/>
          <a:ln w="9525">
            <a:noFill/>
            <a:miter lim="800000"/>
            <a:headEnd/>
            <a:tailEnd/>
          </a:ln>
        </p:spPr>
      </p:pic>
      <p:sp>
        <p:nvSpPr>
          <p:cNvPr id="40035" name="Line 326"/>
          <p:cNvSpPr>
            <a:spLocks noChangeShapeType="1"/>
          </p:cNvSpPr>
          <p:nvPr/>
        </p:nvSpPr>
        <p:spPr bwMode="auto">
          <a:xfrm flipV="1">
            <a:off x="1322388" y="5835650"/>
            <a:ext cx="1676400" cy="0"/>
          </a:xfrm>
          <a:prstGeom prst="line">
            <a:avLst/>
          </a:prstGeom>
          <a:noFill/>
          <a:ln w="19050">
            <a:solidFill>
              <a:schemeClr val="tx1"/>
            </a:solidFill>
            <a:round/>
            <a:headEnd/>
            <a:tailEnd/>
          </a:ln>
        </p:spPr>
        <p:txBody>
          <a:bodyPr/>
          <a:lstStyle/>
          <a:p>
            <a:endParaRPr lang="es-ES"/>
          </a:p>
        </p:txBody>
      </p:sp>
      <p:sp>
        <p:nvSpPr>
          <p:cNvPr id="40036" name="Line 327"/>
          <p:cNvSpPr>
            <a:spLocks noChangeShapeType="1"/>
          </p:cNvSpPr>
          <p:nvPr/>
        </p:nvSpPr>
        <p:spPr bwMode="auto">
          <a:xfrm flipV="1">
            <a:off x="1322388" y="1568450"/>
            <a:ext cx="1676400" cy="0"/>
          </a:xfrm>
          <a:prstGeom prst="line">
            <a:avLst/>
          </a:prstGeom>
          <a:noFill/>
          <a:ln w="19050">
            <a:solidFill>
              <a:schemeClr val="tx1"/>
            </a:solidFill>
            <a:round/>
            <a:headEnd/>
            <a:tailEnd/>
          </a:ln>
        </p:spPr>
        <p:txBody>
          <a:bodyPr/>
          <a:lstStyle/>
          <a:p>
            <a:endParaRPr lang="es-ES"/>
          </a:p>
        </p:txBody>
      </p:sp>
      <p:sp>
        <p:nvSpPr>
          <p:cNvPr id="40037" name="Line 328"/>
          <p:cNvSpPr>
            <a:spLocks noChangeShapeType="1"/>
          </p:cNvSpPr>
          <p:nvPr/>
        </p:nvSpPr>
        <p:spPr bwMode="auto">
          <a:xfrm flipV="1">
            <a:off x="636588" y="3702050"/>
            <a:ext cx="2362200" cy="0"/>
          </a:xfrm>
          <a:prstGeom prst="line">
            <a:avLst/>
          </a:prstGeom>
          <a:noFill/>
          <a:ln w="19050">
            <a:solidFill>
              <a:schemeClr val="tx1"/>
            </a:solidFill>
            <a:round/>
            <a:headEnd/>
            <a:tailEnd/>
          </a:ln>
        </p:spPr>
        <p:txBody>
          <a:bodyPr/>
          <a:lstStyle/>
          <a:p>
            <a:endParaRPr lang="es-ES"/>
          </a:p>
        </p:txBody>
      </p:sp>
      <p:sp>
        <p:nvSpPr>
          <p:cNvPr id="40038" name="Line 329"/>
          <p:cNvSpPr>
            <a:spLocks noChangeShapeType="1"/>
          </p:cNvSpPr>
          <p:nvPr/>
        </p:nvSpPr>
        <p:spPr bwMode="auto">
          <a:xfrm flipV="1">
            <a:off x="1246188" y="6673850"/>
            <a:ext cx="7162800" cy="0"/>
          </a:xfrm>
          <a:prstGeom prst="line">
            <a:avLst/>
          </a:prstGeom>
          <a:noFill/>
          <a:ln w="19050">
            <a:solidFill>
              <a:schemeClr val="tx1"/>
            </a:solidFill>
            <a:round/>
            <a:headEnd/>
            <a:tailEnd type="oval" w="med" len="med"/>
          </a:ln>
        </p:spPr>
        <p:txBody>
          <a:bodyPr/>
          <a:lstStyle/>
          <a:p>
            <a:endParaRPr lang="es-ES"/>
          </a:p>
        </p:txBody>
      </p:sp>
      <p:sp>
        <p:nvSpPr>
          <p:cNvPr id="40039" name="Text Box 330"/>
          <p:cNvSpPr txBox="1">
            <a:spLocks noChangeArrowheads="1"/>
          </p:cNvSpPr>
          <p:nvPr/>
        </p:nvSpPr>
        <p:spPr bwMode="auto">
          <a:xfrm>
            <a:off x="1855788" y="1231900"/>
            <a:ext cx="11430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(nothing)</a:t>
            </a:r>
          </a:p>
        </p:txBody>
      </p:sp>
      <p:sp>
        <p:nvSpPr>
          <p:cNvPr id="40040" name="Text Box 331"/>
          <p:cNvSpPr txBox="1">
            <a:spLocks noChangeArrowheads="1"/>
          </p:cNvSpPr>
          <p:nvPr/>
        </p:nvSpPr>
        <p:spPr bwMode="auto">
          <a:xfrm>
            <a:off x="1931988" y="3365500"/>
            <a:ext cx="9906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(man)</a:t>
            </a:r>
          </a:p>
        </p:txBody>
      </p:sp>
      <p:sp>
        <p:nvSpPr>
          <p:cNvPr id="40041" name="Text Box 332"/>
          <p:cNvSpPr txBox="1">
            <a:spLocks noChangeArrowheads="1"/>
          </p:cNvSpPr>
          <p:nvPr/>
        </p:nvSpPr>
        <p:spPr bwMode="auto">
          <a:xfrm>
            <a:off x="1931988" y="5499100"/>
            <a:ext cx="9144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(team)</a:t>
            </a:r>
          </a:p>
        </p:txBody>
      </p:sp>
      <p:sp>
        <p:nvSpPr>
          <p:cNvPr id="40042" name="Text Box 333"/>
          <p:cNvSpPr txBox="1">
            <a:spLocks noChangeArrowheads="1"/>
          </p:cNvSpPr>
          <p:nvPr/>
        </p:nvSpPr>
        <p:spPr bwMode="auto">
          <a:xfrm>
            <a:off x="1855788" y="6337300"/>
            <a:ext cx="21336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(alternative route)</a:t>
            </a:r>
          </a:p>
        </p:txBody>
      </p:sp>
      <p:pic>
        <p:nvPicPr>
          <p:cNvPr id="40043" name="Picture 334"/>
          <p:cNvPicPr>
            <a:picLocks noChangeAspect="1" noChangeArrowheads="1"/>
          </p:cNvPicPr>
          <p:nvPr/>
        </p:nvPicPr>
        <p:blipFill>
          <a:blip r:embed="rId13" cstate="print"/>
          <a:srcRect/>
          <a:stretch>
            <a:fillRect/>
          </a:stretch>
        </p:blipFill>
        <p:spPr bwMode="auto">
          <a:xfrm>
            <a:off x="3760788" y="1701800"/>
            <a:ext cx="209550" cy="247650"/>
          </a:xfrm>
          <a:prstGeom prst="rect">
            <a:avLst/>
          </a:prstGeom>
          <a:noFill/>
          <a:ln w="9525">
            <a:noFill/>
            <a:miter lim="800000"/>
            <a:headEnd/>
            <a:tailEnd/>
          </a:ln>
        </p:spPr>
      </p:pic>
      <p:pic>
        <p:nvPicPr>
          <p:cNvPr id="40044" name="Picture 335"/>
          <p:cNvPicPr>
            <a:picLocks noChangeAspect="1" noChangeArrowheads="1"/>
          </p:cNvPicPr>
          <p:nvPr/>
        </p:nvPicPr>
        <p:blipFill>
          <a:blip r:embed="rId13" cstate="print"/>
          <a:srcRect/>
          <a:stretch>
            <a:fillRect/>
          </a:stretch>
        </p:blipFill>
        <p:spPr bwMode="auto">
          <a:xfrm>
            <a:off x="3760788" y="3835400"/>
            <a:ext cx="209550" cy="247650"/>
          </a:xfrm>
          <a:prstGeom prst="rect">
            <a:avLst/>
          </a:prstGeom>
          <a:noFill/>
          <a:ln w="9525">
            <a:noFill/>
            <a:miter lim="800000"/>
            <a:headEnd/>
            <a:tailEnd/>
          </a:ln>
        </p:spPr>
      </p:pic>
      <p:pic>
        <p:nvPicPr>
          <p:cNvPr id="40045" name="Picture 336"/>
          <p:cNvPicPr>
            <a:picLocks noChangeAspect="1" noChangeArrowheads="1"/>
          </p:cNvPicPr>
          <p:nvPr/>
        </p:nvPicPr>
        <p:blipFill>
          <a:blip r:embed="rId13" cstate="print"/>
          <a:srcRect/>
          <a:stretch>
            <a:fillRect/>
          </a:stretch>
        </p:blipFill>
        <p:spPr bwMode="auto">
          <a:xfrm>
            <a:off x="3760788" y="5969000"/>
            <a:ext cx="209550" cy="247650"/>
          </a:xfrm>
          <a:prstGeom prst="rect">
            <a:avLst/>
          </a:prstGeom>
          <a:noFill/>
          <a:ln w="9525">
            <a:noFill/>
            <a:miter lim="800000"/>
            <a:headEnd/>
            <a:tailEnd/>
          </a:ln>
        </p:spPr>
      </p:pic>
      <p:sp>
        <p:nvSpPr>
          <p:cNvPr id="40046" name="Text Box 337"/>
          <p:cNvSpPr txBox="1">
            <a:spLocks noChangeArrowheads="1"/>
          </p:cNvSpPr>
          <p:nvPr/>
        </p:nvSpPr>
        <p:spPr bwMode="auto">
          <a:xfrm>
            <a:off x="7418388" y="3092450"/>
            <a:ext cx="10668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(Navy)</a:t>
            </a:r>
          </a:p>
        </p:txBody>
      </p:sp>
      <p:sp>
        <p:nvSpPr>
          <p:cNvPr id="40047" name="Text Box 338"/>
          <p:cNvSpPr txBox="1">
            <a:spLocks noChangeArrowheads="1"/>
          </p:cNvSpPr>
          <p:nvPr/>
        </p:nvSpPr>
        <p:spPr bwMode="auto">
          <a:xfrm>
            <a:off x="7418388" y="958850"/>
            <a:ext cx="10668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(Navy)</a:t>
            </a:r>
          </a:p>
        </p:txBody>
      </p:sp>
      <p:sp>
        <p:nvSpPr>
          <p:cNvPr id="40048" name="113 CuadroTexto"/>
          <p:cNvSpPr txBox="1">
            <a:spLocks noChangeArrowheads="1"/>
          </p:cNvSpPr>
          <p:nvPr/>
        </p:nvSpPr>
        <p:spPr bwMode="auto">
          <a:xfrm>
            <a:off x="8643938" y="214313"/>
            <a:ext cx="500062" cy="307975"/>
          </a:xfrm>
          <a:prstGeom prst="rect">
            <a:avLst/>
          </a:prstGeom>
          <a:noFill/>
          <a:ln w="9525">
            <a:noFill/>
            <a:miter lim="800000"/>
            <a:headEnd/>
            <a:tailEnd/>
          </a:ln>
        </p:spPr>
        <p:txBody>
          <a:bodyPr>
            <a:spAutoFit/>
          </a:bodyPr>
          <a:lstStyle/>
          <a:p>
            <a:r>
              <a:rPr lang="es-ES" sz="1400"/>
              <a:t>S,P</a:t>
            </a:r>
          </a:p>
        </p:txBody>
      </p:sp>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1506070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4"/>
          <p:cNvPicPr preferRelativeResize="0">
            <a:picLocks noChangeAspect="1" noChangeArrowheads="1"/>
          </p:cNvPicPr>
          <p:nvPr/>
        </p:nvPicPr>
        <p:blipFill>
          <a:blip r:embed="rId3" cstate="print"/>
          <a:srcRect/>
          <a:stretch>
            <a:fillRect/>
          </a:stretch>
        </p:blipFill>
        <p:spPr bwMode="auto">
          <a:xfrm>
            <a:off x="6275388" y="711200"/>
            <a:ext cx="371475" cy="293688"/>
          </a:xfrm>
          <a:prstGeom prst="rect">
            <a:avLst/>
          </a:prstGeom>
          <a:noFill/>
          <a:ln w="19050">
            <a:noFill/>
            <a:miter lim="800000"/>
            <a:headEnd/>
            <a:tailEnd/>
          </a:ln>
        </p:spPr>
      </p:pic>
      <p:sp>
        <p:nvSpPr>
          <p:cNvPr id="40964" name="Line 5"/>
          <p:cNvSpPr>
            <a:spLocks noChangeShapeType="1"/>
          </p:cNvSpPr>
          <p:nvPr/>
        </p:nvSpPr>
        <p:spPr bwMode="auto">
          <a:xfrm flipH="1" flipV="1">
            <a:off x="5264150" y="1233488"/>
            <a:ext cx="152400" cy="366712"/>
          </a:xfrm>
          <a:prstGeom prst="line">
            <a:avLst/>
          </a:prstGeom>
          <a:noFill/>
          <a:ln w="19050">
            <a:solidFill>
              <a:schemeClr val="tx1"/>
            </a:solidFill>
            <a:round/>
            <a:headEnd/>
            <a:tailEnd/>
          </a:ln>
        </p:spPr>
        <p:txBody>
          <a:bodyPr/>
          <a:lstStyle/>
          <a:p>
            <a:endParaRPr lang="es-ES"/>
          </a:p>
        </p:txBody>
      </p:sp>
      <p:sp>
        <p:nvSpPr>
          <p:cNvPr id="40965" name="Line 6"/>
          <p:cNvSpPr>
            <a:spLocks noChangeShapeType="1"/>
          </p:cNvSpPr>
          <p:nvPr/>
        </p:nvSpPr>
        <p:spPr bwMode="auto">
          <a:xfrm flipV="1">
            <a:off x="5264150" y="852488"/>
            <a:ext cx="152400" cy="381000"/>
          </a:xfrm>
          <a:prstGeom prst="line">
            <a:avLst/>
          </a:prstGeom>
          <a:noFill/>
          <a:ln w="19050">
            <a:solidFill>
              <a:schemeClr val="tx1"/>
            </a:solidFill>
            <a:round/>
            <a:headEnd/>
            <a:tailEnd/>
          </a:ln>
        </p:spPr>
        <p:txBody>
          <a:bodyPr/>
          <a:lstStyle/>
          <a:p>
            <a:endParaRPr lang="es-ES"/>
          </a:p>
        </p:txBody>
      </p:sp>
      <p:sp>
        <p:nvSpPr>
          <p:cNvPr id="40966" name="Text Box 7"/>
          <p:cNvSpPr txBox="1">
            <a:spLocks noChangeArrowheads="1"/>
          </p:cNvSpPr>
          <p:nvPr/>
        </p:nvSpPr>
        <p:spPr bwMode="auto">
          <a:xfrm>
            <a:off x="4852988" y="1028700"/>
            <a:ext cx="334962" cy="396875"/>
          </a:xfrm>
          <a:prstGeom prst="rect">
            <a:avLst/>
          </a:prstGeom>
          <a:noFill/>
          <a:ln w="19050">
            <a:noFill/>
            <a:miter lim="800000"/>
            <a:headEnd/>
            <a:tailEnd/>
          </a:ln>
        </p:spPr>
        <p:txBody>
          <a:bodyPr>
            <a:spAutoFit/>
          </a:bodyPr>
          <a:lstStyle/>
          <a:p>
            <a:pPr>
              <a:spcBef>
                <a:spcPct val="50000"/>
              </a:spcBef>
            </a:pPr>
            <a:r>
              <a:rPr lang="en-US" sz="2000">
                <a:cs typeface="Arial" charset="0"/>
              </a:rPr>
              <a:t>S</a:t>
            </a:r>
          </a:p>
        </p:txBody>
      </p:sp>
      <p:sp>
        <p:nvSpPr>
          <p:cNvPr id="40967" name="Text Box 8"/>
          <p:cNvSpPr txBox="1">
            <a:spLocks noChangeArrowheads="1"/>
          </p:cNvSpPr>
          <p:nvPr/>
        </p:nvSpPr>
        <p:spPr bwMode="auto">
          <a:xfrm>
            <a:off x="5416550" y="547688"/>
            <a:ext cx="762000" cy="366712"/>
          </a:xfrm>
          <a:prstGeom prst="rect">
            <a:avLst/>
          </a:prstGeom>
          <a:noFill/>
          <a:ln w="19050">
            <a:noFill/>
            <a:miter lim="800000"/>
            <a:headEnd/>
            <a:tailEnd/>
          </a:ln>
        </p:spPr>
        <p:txBody>
          <a:bodyPr>
            <a:spAutoFit/>
          </a:bodyPr>
          <a:lstStyle/>
          <a:p>
            <a:pPr>
              <a:spcBef>
                <a:spcPct val="50000"/>
              </a:spcBef>
            </a:pPr>
            <a:r>
              <a:rPr lang="en-US">
                <a:cs typeface="Arial" charset="0"/>
              </a:rPr>
              <a:t>S = 1</a:t>
            </a:r>
          </a:p>
        </p:txBody>
      </p:sp>
      <p:sp>
        <p:nvSpPr>
          <p:cNvPr id="40968" name="Text Box 9"/>
          <p:cNvSpPr txBox="1">
            <a:spLocks noChangeArrowheads="1"/>
          </p:cNvSpPr>
          <p:nvPr/>
        </p:nvSpPr>
        <p:spPr bwMode="auto">
          <a:xfrm>
            <a:off x="5481638" y="1309688"/>
            <a:ext cx="762000" cy="366712"/>
          </a:xfrm>
          <a:prstGeom prst="rect">
            <a:avLst/>
          </a:prstGeom>
          <a:noFill/>
          <a:ln w="19050">
            <a:noFill/>
            <a:miter lim="800000"/>
            <a:headEnd/>
            <a:tailEnd/>
          </a:ln>
        </p:spPr>
        <p:txBody>
          <a:bodyPr>
            <a:spAutoFit/>
          </a:bodyPr>
          <a:lstStyle/>
          <a:p>
            <a:pPr>
              <a:spcBef>
                <a:spcPct val="50000"/>
              </a:spcBef>
            </a:pPr>
            <a:r>
              <a:rPr lang="en-US">
                <a:cs typeface="Arial" charset="0"/>
              </a:rPr>
              <a:t>S = 0</a:t>
            </a:r>
          </a:p>
        </p:txBody>
      </p:sp>
      <p:sp>
        <p:nvSpPr>
          <p:cNvPr id="40969" name="Line 10"/>
          <p:cNvSpPr>
            <a:spLocks noChangeShapeType="1"/>
          </p:cNvSpPr>
          <p:nvPr/>
        </p:nvSpPr>
        <p:spPr bwMode="auto">
          <a:xfrm>
            <a:off x="5427663" y="852488"/>
            <a:ext cx="762000" cy="0"/>
          </a:xfrm>
          <a:prstGeom prst="line">
            <a:avLst/>
          </a:prstGeom>
          <a:noFill/>
          <a:ln w="19050">
            <a:solidFill>
              <a:schemeClr val="tx1"/>
            </a:solidFill>
            <a:round/>
            <a:headEnd/>
            <a:tailEnd/>
          </a:ln>
        </p:spPr>
        <p:txBody>
          <a:bodyPr/>
          <a:lstStyle/>
          <a:p>
            <a:endParaRPr lang="es-ES"/>
          </a:p>
        </p:txBody>
      </p:sp>
      <p:sp>
        <p:nvSpPr>
          <p:cNvPr id="40970" name="Oval 11"/>
          <p:cNvSpPr>
            <a:spLocks noChangeArrowheads="1"/>
          </p:cNvSpPr>
          <p:nvPr/>
        </p:nvSpPr>
        <p:spPr bwMode="auto">
          <a:xfrm>
            <a:off x="4806950" y="1004888"/>
            <a:ext cx="457200" cy="431800"/>
          </a:xfrm>
          <a:prstGeom prst="ellipse">
            <a:avLst/>
          </a:prstGeom>
          <a:noFill/>
          <a:ln w="19050">
            <a:solidFill>
              <a:schemeClr val="tx1"/>
            </a:solidFill>
            <a:round/>
            <a:headEnd/>
            <a:tailEnd/>
          </a:ln>
        </p:spPr>
        <p:txBody>
          <a:bodyPr wrap="none" anchor="ctr"/>
          <a:lstStyle/>
          <a:p>
            <a:endParaRPr lang="es-ES"/>
          </a:p>
        </p:txBody>
      </p:sp>
      <p:sp>
        <p:nvSpPr>
          <p:cNvPr id="40971" name="Line 12"/>
          <p:cNvSpPr>
            <a:spLocks noChangeShapeType="1"/>
          </p:cNvSpPr>
          <p:nvPr/>
        </p:nvSpPr>
        <p:spPr bwMode="auto">
          <a:xfrm flipH="1" flipV="1">
            <a:off x="539750" y="3702050"/>
            <a:ext cx="685800" cy="2133600"/>
          </a:xfrm>
          <a:prstGeom prst="line">
            <a:avLst/>
          </a:prstGeom>
          <a:noFill/>
          <a:ln w="19050">
            <a:solidFill>
              <a:schemeClr val="tx1"/>
            </a:solidFill>
            <a:round/>
            <a:headEnd/>
            <a:tailEnd/>
          </a:ln>
        </p:spPr>
        <p:txBody>
          <a:bodyPr/>
          <a:lstStyle/>
          <a:p>
            <a:endParaRPr lang="es-ES"/>
          </a:p>
        </p:txBody>
      </p:sp>
      <p:sp>
        <p:nvSpPr>
          <p:cNvPr id="40972" name="Line 13"/>
          <p:cNvSpPr>
            <a:spLocks noChangeShapeType="1"/>
          </p:cNvSpPr>
          <p:nvPr/>
        </p:nvSpPr>
        <p:spPr bwMode="auto">
          <a:xfrm flipV="1">
            <a:off x="539750" y="1492250"/>
            <a:ext cx="685800" cy="2209800"/>
          </a:xfrm>
          <a:prstGeom prst="line">
            <a:avLst/>
          </a:prstGeom>
          <a:noFill/>
          <a:ln w="19050">
            <a:solidFill>
              <a:schemeClr val="tx1"/>
            </a:solidFill>
            <a:round/>
            <a:headEnd/>
            <a:tailEnd/>
          </a:ln>
        </p:spPr>
        <p:txBody>
          <a:bodyPr/>
          <a:lstStyle/>
          <a:p>
            <a:endParaRPr lang="es-ES"/>
          </a:p>
        </p:txBody>
      </p:sp>
      <p:sp>
        <p:nvSpPr>
          <p:cNvPr id="40973" name="Line 14"/>
          <p:cNvSpPr>
            <a:spLocks noChangeShapeType="1"/>
          </p:cNvSpPr>
          <p:nvPr/>
        </p:nvSpPr>
        <p:spPr bwMode="auto">
          <a:xfrm flipH="1" flipV="1">
            <a:off x="539750" y="3702050"/>
            <a:ext cx="609600" cy="2971800"/>
          </a:xfrm>
          <a:prstGeom prst="line">
            <a:avLst/>
          </a:prstGeom>
          <a:noFill/>
          <a:ln w="19050">
            <a:solidFill>
              <a:schemeClr val="tx1"/>
            </a:solidFill>
            <a:round/>
            <a:headEnd/>
            <a:tailEnd/>
          </a:ln>
        </p:spPr>
        <p:txBody>
          <a:bodyPr/>
          <a:lstStyle/>
          <a:p>
            <a:endParaRPr lang="es-ES"/>
          </a:p>
        </p:txBody>
      </p:sp>
      <p:grpSp>
        <p:nvGrpSpPr>
          <p:cNvPr id="40974" name="Group 15"/>
          <p:cNvGrpSpPr>
            <a:grpSpLocks/>
          </p:cNvGrpSpPr>
          <p:nvPr/>
        </p:nvGrpSpPr>
        <p:grpSpPr bwMode="auto">
          <a:xfrm>
            <a:off x="82550" y="3473450"/>
            <a:ext cx="457200" cy="457200"/>
            <a:chOff x="432" y="3072"/>
            <a:chExt cx="288" cy="288"/>
          </a:xfrm>
        </p:grpSpPr>
        <p:sp>
          <p:nvSpPr>
            <p:cNvPr id="41089" name="Rectangle 16"/>
            <p:cNvSpPr>
              <a:spLocks noChangeArrowheads="1"/>
            </p:cNvSpPr>
            <p:nvPr/>
          </p:nvSpPr>
          <p:spPr bwMode="auto">
            <a:xfrm>
              <a:off x="432" y="3072"/>
              <a:ext cx="288" cy="288"/>
            </a:xfrm>
            <a:prstGeom prst="rect">
              <a:avLst/>
            </a:prstGeom>
            <a:noFill/>
            <a:ln w="19050">
              <a:solidFill>
                <a:schemeClr val="tx1"/>
              </a:solidFill>
              <a:miter lim="800000"/>
              <a:headEnd/>
              <a:tailEnd/>
            </a:ln>
          </p:spPr>
          <p:txBody>
            <a:bodyPr wrap="none" anchor="ctr"/>
            <a:lstStyle/>
            <a:p>
              <a:endParaRPr lang="es-ES"/>
            </a:p>
          </p:txBody>
        </p:sp>
        <p:pic>
          <p:nvPicPr>
            <p:cNvPr id="41090" name="Picture 17"/>
            <p:cNvPicPr preferRelativeResize="0">
              <a:picLocks noChangeAspect="1" noChangeArrowheads="1"/>
            </p:cNvPicPr>
            <p:nvPr/>
          </p:nvPicPr>
          <p:blipFill>
            <a:blip r:embed="rId4" cstate="print"/>
            <a:srcRect/>
            <a:stretch>
              <a:fillRect/>
            </a:stretch>
          </p:blipFill>
          <p:spPr bwMode="auto">
            <a:xfrm>
              <a:off x="480" y="3120"/>
              <a:ext cx="210" cy="210"/>
            </a:xfrm>
            <a:prstGeom prst="rect">
              <a:avLst/>
            </a:prstGeom>
            <a:noFill/>
            <a:ln w="19050">
              <a:noFill/>
              <a:miter lim="800000"/>
              <a:headEnd/>
              <a:tailEnd/>
            </a:ln>
          </p:spPr>
        </p:pic>
      </p:grpSp>
      <p:sp>
        <p:nvSpPr>
          <p:cNvPr id="40975" name="Line 18"/>
          <p:cNvSpPr>
            <a:spLocks noChangeShapeType="1"/>
          </p:cNvSpPr>
          <p:nvPr/>
        </p:nvSpPr>
        <p:spPr bwMode="auto">
          <a:xfrm flipV="1">
            <a:off x="3282950" y="1219200"/>
            <a:ext cx="152400" cy="381000"/>
          </a:xfrm>
          <a:prstGeom prst="line">
            <a:avLst/>
          </a:prstGeom>
          <a:noFill/>
          <a:ln w="19050">
            <a:solidFill>
              <a:schemeClr val="tx1"/>
            </a:solidFill>
            <a:round/>
            <a:headEnd/>
            <a:tailEnd/>
          </a:ln>
        </p:spPr>
        <p:txBody>
          <a:bodyPr/>
          <a:lstStyle/>
          <a:p>
            <a:endParaRPr lang="es-ES"/>
          </a:p>
        </p:txBody>
      </p:sp>
      <p:sp>
        <p:nvSpPr>
          <p:cNvPr id="40976" name="Line 19"/>
          <p:cNvSpPr>
            <a:spLocks noChangeShapeType="1"/>
          </p:cNvSpPr>
          <p:nvPr/>
        </p:nvSpPr>
        <p:spPr bwMode="auto">
          <a:xfrm flipH="1" flipV="1">
            <a:off x="3282950" y="1600200"/>
            <a:ext cx="152400" cy="381000"/>
          </a:xfrm>
          <a:prstGeom prst="line">
            <a:avLst/>
          </a:prstGeom>
          <a:noFill/>
          <a:ln w="19050">
            <a:solidFill>
              <a:schemeClr val="tx1"/>
            </a:solidFill>
            <a:round/>
            <a:headEnd/>
            <a:tailEnd/>
          </a:ln>
        </p:spPr>
        <p:txBody>
          <a:bodyPr/>
          <a:lstStyle/>
          <a:p>
            <a:endParaRPr lang="es-ES"/>
          </a:p>
        </p:txBody>
      </p:sp>
      <p:sp>
        <p:nvSpPr>
          <p:cNvPr id="40977" name="Rectangle 20"/>
          <p:cNvSpPr>
            <a:spLocks noChangeArrowheads="1"/>
          </p:cNvSpPr>
          <p:nvPr/>
        </p:nvSpPr>
        <p:spPr bwMode="auto">
          <a:xfrm>
            <a:off x="6189663" y="623888"/>
            <a:ext cx="457200" cy="457200"/>
          </a:xfrm>
          <a:prstGeom prst="rect">
            <a:avLst/>
          </a:prstGeom>
          <a:noFill/>
          <a:ln w="19050">
            <a:solidFill>
              <a:schemeClr val="tx1"/>
            </a:solidFill>
            <a:miter lim="800000"/>
            <a:headEnd/>
            <a:tailEnd/>
          </a:ln>
        </p:spPr>
        <p:txBody>
          <a:bodyPr wrap="none" anchor="ctr"/>
          <a:lstStyle/>
          <a:p>
            <a:endParaRPr lang="es-ES"/>
          </a:p>
        </p:txBody>
      </p:sp>
      <p:sp>
        <p:nvSpPr>
          <p:cNvPr id="40978" name="Line 21"/>
          <p:cNvSpPr>
            <a:spLocks noChangeShapeType="1"/>
          </p:cNvSpPr>
          <p:nvPr/>
        </p:nvSpPr>
        <p:spPr bwMode="auto">
          <a:xfrm flipH="1" flipV="1">
            <a:off x="6646863" y="852488"/>
            <a:ext cx="217487" cy="457200"/>
          </a:xfrm>
          <a:prstGeom prst="line">
            <a:avLst/>
          </a:prstGeom>
          <a:noFill/>
          <a:ln w="19050">
            <a:solidFill>
              <a:schemeClr val="tx1"/>
            </a:solidFill>
            <a:round/>
            <a:headEnd/>
            <a:tailEnd/>
          </a:ln>
        </p:spPr>
        <p:txBody>
          <a:bodyPr/>
          <a:lstStyle/>
          <a:p>
            <a:endParaRPr lang="es-ES"/>
          </a:p>
        </p:txBody>
      </p:sp>
      <p:sp>
        <p:nvSpPr>
          <p:cNvPr id="40979" name="Line 22"/>
          <p:cNvSpPr>
            <a:spLocks noChangeShapeType="1"/>
          </p:cNvSpPr>
          <p:nvPr/>
        </p:nvSpPr>
        <p:spPr bwMode="auto">
          <a:xfrm flipV="1">
            <a:off x="6646863" y="395288"/>
            <a:ext cx="217487" cy="457200"/>
          </a:xfrm>
          <a:prstGeom prst="line">
            <a:avLst/>
          </a:prstGeom>
          <a:noFill/>
          <a:ln w="19050">
            <a:solidFill>
              <a:schemeClr val="tx1"/>
            </a:solidFill>
            <a:round/>
            <a:headEnd/>
            <a:tailEnd/>
          </a:ln>
        </p:spPr>
        <p:txBody>
          <a:bodyPr/>
          <a:lstStyle/>
          <a:p>
            <a:endParaRPr lang="es-ES"/>
          </a:p>
        </p:txBody>
      </p:sp>
      <p:sp>
        <p:nvSpPr>
          <p:cNvPr id="40980" name="Text Box 23"/>
          <p:cNvSpPr txBox="1">
            <a:spLocks noChangeArrowheads="1"/>
          </p:cNvSpPr>
          <p:nvPr/>
        </p:nvSpPr>
        <p:spPr bwMode="auto">
          <a:xfrm>
            <a:off x="3892550" y="882650"/>
            <a:ext cx="9906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(attack)</a:t>
            </a:r>
          </a:p>
        </p:txBody>
      </p:sp>
      <p:pic>
        <p:nvPicPr>
          <p:cNvPr id="40981" name="Picture 24"/>
          <p:cNvPicPr preferRelativeResize="0">
            <a:picLocks noChangeAspect="1" noChangeArrowheads="1"/>
          </p:cNvPicPr>
          <p:nvPr/>
        </p:nvPicPr>
        <p:blipFill>
          <a:blip r:embed="rId5" cstate="print"/>
          <a:srcRect/>
          <a:stretch>
            <a:fillRect/>
          </a:stretch>
        </p:blipFill>
        <p:spPr bwMode="auto">
          <a:xfrm>
            <a:off x="3644900" y="904875"/>
            <a:ext cx="247650" cy="314325"/>
          </a:xfrm>
          <a:prstGeom prst="rect">
            <a:avLst/>
          </a:prstGeom>
          <a:noFill/>
          <a:ln w="19050">
            <a:noFill/>
            <a:miter lim="800000"/>
            <a:headEnd/>
            <a:tailEnd/>
          </a:ln>
        </p:spPr>
      </p:pic>
      <p:sp>
        <p:nvSpPr>
          <p:cNvPr id="40982" name="Line 25"/>
          <p:cNvSpPr>
            <a:spLocks noChangeShapeType="1"/>
          </p:cNvSpPr>
          <p:nvPr/>
        </p:nvSpPr>
        <p:spPr bwMode="auto">
          <a:xfrm flipV="1">
            <a:off x="3435350" y="1219200"/>
            <a:ext cx="1371600" cy="0"/>
          </a:xfrm>
          <a:prstGeom prst="line">
            <a:avLst/>
          </a:prstGeom>
          <a:noFill/>
          <a:ln w="19050">
            <a:solidFill>
              <a:schemeClr val="tx1"/>
            </a:solidFill>
            <a:round/>
            <a:headEnd/>
            <a:tailEnd/>
          </a:ln>
        </p:spPr>
        <p:txBody>
          <a:bodyPr/>
          <a:lstStyle/>
          <a:p>
            <a:endParaRPr lang="es-ES"/>
          </a:p>
        </p:txBody>
      </p:sp>
      <p:sp>
        <p:nvSpPr>
          <p:cNvPr id="40983" name="Text Box 26"/>
          <p:cNvSpPr txBox="1">
            <a:spLocks noChangeArrowheads="1"/>
          </p:cNvSpPr>
          <p:nvPr/>
        </p:nvSpPr>
        <p:spPr bwMode="auto">
          <a:xfrm>
            <a:off x="3892550" y="1644650"/>
            <a:ext cx="14478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(no attack)</a:t>
            </a:r>
          </a:p>
        </p:txBody>
      </p:sp>
      <p:pic>
        <p:nvPicPr>
          <p:cNvPr id="40984" name="Picture 27"/>
          <p:cNvPicPr preferRelativeResize="0">
            <a:picLocks noChangeAspect="1" noChangeArrowheads="1"/>
          </p:cNvPicPr>
          <p:nvPr/>
        </p:nvPicPr>
        <p:blipFill>
          <a:blip r:embed="rId6" cstate="print"/>
          <a:srcRect/>
          <a:stretch>
            <a:fillRect/>
          </a:stretch>
        </p:blipFill>
        <p:spPr bwMode="auto">
          <a:xfrm>
            <a:off x="6940550" y="57150"/>
            <a:ext cx="247650" cy="323850"/>
          </a:xfrm>
          <a:prstGeom prst="rect">
            <a:avLst/>
          </a:prstGeom>
          <a:noFill/>
          <a:ln w="19050">
            <a:noFill/>
            <a:miter lim="800000"/>
            <a:headEnd/>
            <a:tailEnd/>
          </a:ln>
        </p:spPr>
      </p:pic>
      <p:pic>
        <p:nvPicPr>
          <p:cNvPr id="40985" name="Picture 28"/>
          <p:cNvPicPr preferRelativeResize="0">
            <a:picLocks noChangeAspect="1" noChangeArrowheads="1"/>
          </p:cNvPicPr>
          <p:nvPr/>
        </p:nvPicPr>
        <p:blipFill>
          <a:blip r:embed="rId7" cstate="print"/>
          <a:srcRect/>
          <a:stretch>
            <a:fillRect/>
          </a:stretch>
        </p:blipFill>
        <p:spPr bwMode="auto">
          <a:xfrm>
            <a:off x="6940550" y="514350"/>
            <a:ext cx="276225" cy="323850"/>
          </a:xfrm>
          <a:prstGeom prst="rect">
            <a:avLst/>
          </a:prstGeom>
          <a:noFill/>
          <a:ln w="19050">
            <a:noFill/>
            <a:miter lim="800000"/>
            <a:headEnd/>
            <a:tailEnd/>
          </a:ln>
        </p:spPr>
      </p:pic>
      <p:pic>
        <p:nvPicPr>
          <p:cNvPr id="40986" name="Picture 29"/>
          <p:cNvPicPr preferRelativeResize="0">
            <a:picLocks noChangeAspect="1" noChangeArrowheads="1"/>
          </p:cNvPicPr>
          <p:nvPr/>
        </p:nvPicPr>
        <p:blipFill>
          <a:blip r:embed="rId8" cstate="print"/>
          <a:srcRect/>
          <a:stretch>
            <a:fillRect/>
          </a:stretch>
        </p:blipFill>
        <p:spPr bwMode="auto">
          <a:xfrm>
            <a:off x="6940550" y="1000125"/>
            <a:ext cx="257175" cy="295275"/>
          </a:xfrm>
          <a:prstGeom prst="rect">
            <a:avLst/>
          </a:prstGeom>
          <a:noFill/>
          <a:ln w="19050">
            <a:noFill/>
            <a:miter lim="800000"/>
            <a:headEnd/>
            <a:tailEnd/>
          </a:ln>
        </p:spPr>
      </p:pic>
      <p:sp>
        <p:nvSpPr>
          <p:cNvPr id="40987" name="Text Box 30"/>
          <p:cNvSpPr txBox="1">
            <a:spLocks noChangeArrowheads="1"/>
          </p:cNvSpPr>
          <p:nvPr/>
        </p:nvSpPr>
        <p:spPr bwMode="auto">
          <a:xfrm>
            <a:off x="7169150" y="44450"/>
            <a:ext cx="11430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(nothing)</a:t>
            </a:r>
          </a:p>
        </p:txBody>
      </p:sp>
      <p:sp>
        <p:nvSpPr>
          <p:cNvPr id="40988" name="Text Box 31"/>
          <p:cNvSpPr txBox="1">
            <a:spLocks noChangeArrowheads="1"/>
          </p:cNvSpPr>
          <p:nvPr/>
        </p:nvSpPr>
        <p:spPr bwMode="auto">
          <a:xfrm>
            <a:off x="7321550" y="501650"/>
            <a:ext cx="9906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(pay)</a:t>
            </a:r>
          </a:p>
        </p:txBody>
      </p:sp>
      <p:sp>
        <p:nvSpPr>
          <p:cNvPr id="40989" name="Text Box 32"/>
          <p:cNvSpPr txBox="1">
            <a:spLocks noChangeArrowheads="1"/>
          </p:cNvSpPr>
          <p:nvPr/>
        </p:nvSpPr>
        <p:spPr bwMode="auto">
          <a:xfrm>
            <a:off x="7321550" y="958850"/>
            <a:ext cx="10668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(Navy)</a:t>
            </a:r>
          </a:p>
        </p:txBody>
      </p:sp>
      <p:sp>
        <p:nvSpPr>
          <p:cNvPr id="40990" name="Line 33"/>
          <p:cNvSpPr>
            <a:spLocks noChangeShapeType="1"/>
          </p:cNvSpPr>
          <p:nvPr/>
        </p:nvSpPr>
        <p:spPr bwMode="auto">
          <a:xfrm flipV="1">
            <a:off x="6864350" y="381000"/>
            <a:ext cx="1447800" cy="0"/>
          </a:xfrm>
          <a:prstGeom prst="line">
            <a:avLst/>
          </a:prstGeom>
          <a:noFill/>
          <a:ln w="19050">
            <a:solidFill>
              <a:schemeClr val="tx1"/>
            </a:solidFill>
            <a:round/>
            <a:headEnd/>
            <a:tailEnd type="oval" w="med" len="med"/>
          </a:ln>
        </p:spPr>
        <p:txBody>
          <a:bodyPr/>
          <a:lstStyle/>
          <a:p>
            <a:endParaRPr lang="es-ES"/>
          </a:p>
        </p:txBody>
      </p:sp>
      <p:sp>
        <p:nvSpPr>
          <p:cNvPr id="40991" name="Line 34"/>
          <p:cNvSpPr>
            <a:spLocks noChangeShapeType="1"/>
          </p:cNvSpPr>
          <p:nvPr/>
        </p:nvSpPr>
        <p:spPr bwMode="auto">
          <a:xfrm flipV="1">
            <a:off x="6635750" y="838200"/>
            <a:ext cx="1676400" cy="0"/>
          </a:xfrm>
          <a:prstGeom prst="line">
            <a:avLst/>
          </a:prstGeom>
          <a:noFill/>
          <a:ln w="19050">
            <a:solidFill>
              <a:schemeClr val="tx1"/>
            </a:solidFill>
            <a:round/>
            <a:headEnd/>
            <a:tailEnd type="oval" w="med" len="med"/>
          </a:ln>
        </p:spPr>
        <p:txBody>
          <a:bodyPr/>
          <a:lstStyle/>
          <a:p>
            <a:endParaRPr lang="es-ES"/>
          </a:p>
        </p:txBody>
      </p:sp>
      <p:sp>
        <p:nvSpPr>
          <p:cNvPr id="40992" name="Line 35"/>
          <p:cNvSpPr>
            <a:spLocks noChangeShapeType="1"/>
          </p:cNvSpPr>
          <p:nvPr/>
        </p:nvSpPr>
        <p:spPr bwMode="auto">
          <a:xfrm flipV="1">
            <a:off x="6864350" y="1295400"/>
            <a:ext cx="1447800" cy="0"/>
          </a:xfrm>
          <a:prstGeom prst="line">
            <a:avLst/>
          </a:prstGeom>
          <a:noFill/>
          <a:ln w="19050">
            <a:solidFill>
              <a:schemeClr val="tx1"/>
            </a:solidFill>
            <a:round/>
            <a:headEnd/>
            <a:tailEnd type="oval" w="med" len="med"/>
          </a:ln>
        </p:spPr>
        <p:txBody>
          <a:bodyPr/>
          <a:lstStyle/>
          <a:p>
            <a:endParaRPr lang="es-ES"/>
          </a:p>
        </p:txBody>
      </p:sp>
      <p:sp>
        <p:nvSpPr>
          <p:cNvPr id="40993" name="Line 36"/>
          <p:cNvSpPr>
            <a:spLocks noChangeShapeType="1"/>
          </p:cNvSpPr>
          <p:nvPr/>
        </p:nvSpPr>
        <p:spPr bwMode="auto">
          <a:xfrm flipV="1">
            <a:off x="5416550" y="1600200"/>
            <a:ext cx="2895600" cy="0"/>
          </a:xfrm>
          <a:prstGeom prst="line">
            <a:avLst/>
          </a:prstGeom>
          <a:noFill/>
          <a:ln w="19050">
            <a:solidFill>
              <a:schemeClr val="tx1"/>
            </a:solidFill>
            <a:round/>
            <a:headEnd/>
            <a:tailEnd type="oval" w="med" len="med"/>
          </a:ln>
        </p:spPr>
        <p:txBody>
          <a:bodyPr/>
          <a:lstStyle/>
          <a:p>
            <a:endParaRPr lang="es-ES"/>
          </a:p>
        </p:txBody>
      </p:sp>
      <p:sp>
        <p:nvSpPr>
          <p:cNvPr id="40994" name="Line 37"/>
          <p:cNvSpPr>
            <a:spLocks noChangeShapeType="1"/>
          </p:cNvSpPr>
          <p:nvPr/>
        </p:nvSpPr>
        <p:spPr bwMode="auto">
          <a:xfrm flipV="1">
            <a:off x="3435350" y="1981200"/>
            <a:ext cx="4876800" cy="0"/>
          </a:xfrm>
          <a:prstGeom prst="line">
            <a:avLst/>
          </a:prstGeom>
          <a:noFill/>
          <a:ln w="19050">
            <a:solidFill>
              <a:schemeClr val="tx1"/>
            </a:solidFill>
            <a:round/>
            <a:headEnd/>
            <a:tailEnd type="oval" w="med" len="med"/>
          </a:ln>
        </p:spPr>
        <p:txBody>
          <a:bodyPr/>
          <a:lstStyle/>
          <a:p>
            <a:endParaRPr lang="es-ES"/>
          </a:p>
        </p:txBody>
      </p:sp>
      <p:pic>
        <p:nvPicPr>
          <p:cNvPr id="40995" name="Picture 38"/>
          <p:cNvPicPr preferRelativeResize="0">
            <a:picLocks noChangeAspect="1" noChangeArrowheads="1"/>
          </p:cNvPicPr>
          <p:nvPr/>
        </p:nvPicPr>
        <p:blipFill>
          <a:blip r:embed="rId3" cstate="print"/>
          <a:srcRect/>
          <a:stretch>
            <a:fillRect/>
          </a:stretch>
        </p:blipFill>
        <p:spPr bwMode="auto">
          <a:xfrm>
            <a:off x="6275388" y="2844800"/>
            <a:ext cx="371475" cy="293688"/>
          </a:xfrm>
          <a:prstGeom prst="rect">
            <a:avLst/>
          </a:prstGeom>
          <a:noFill/>
          <a:ln w="19050">
            <a:noFill/>
            <a:miter lim="800000"/>
            <a:headEnd/>
            <a:tailEnd/>
          </a:ln>
        </p:spPr>
      </p:pic>
      <p:sp>
        <p:nvSpPr>
          <p:cNvPr id="40996" name="Line 39"/>
          <p:cNvSpPr>
            <a:spLocks noChangeShapeType="1"/>
          </p:cNvSpPr>
          <p:nvPr/>
        </p:nvSpPr>
        <p:spPr bwMode="auto">
          <a:xfrm flipH="1" flipV="1">
            <a:off x="5264150" y="3367088"/>
            <a:ext cx="152400" cy="366712"/>
          </a:xfrm>
          <a:prstGeom prst="line">
            <a:avLst/>
          </a:prstGeom>
          <a:noFill/>
          <a:ln w="19050">
            <a:solidFill>
              <a:schemeClr val="tx1"/>
            </a:solidFill>
            <a:round/>
            <a:headEnd/>
            <a:tailEnd/>
          </a:ln>
        </p:spPr>
        <p:txBody>
          <a:bodyPr/>
          <a:lstStyle/>
          <a:p>
            <a:endParaRPr lang="es-ES"/>
          </a:p>
        </p:txBody>
      </p:sp>
      <p:sp>
        <p:nvSpPr>
          <p:cNvPr id="40997" name="Line 40"/>
          <p:cNvSpPr>
            <a:spLocks noChangeShapeType="1"/>
          </p:cNvSpPr>
          <p:nvPr/>
        </p:nvSpPr>
        <p:spPr bwMode="auto">
          <a:xfrm flipV="1">
            <a:off x="5264150" y="2986088"/>
            <a:ext cx="152400" cy="381000"/>
          </a:xfrm>
          <a:prstGeom prst="line">
            <a:avLst/>
          </a:prstGeom>
          <a:noFill/>
          <a:ln w="19050">
            <a:solidFill>
              <a:schemeClr val="tx1"/>
            </a:solidFill>
            <a:round/>
            <a:headEnd/>
            <a:tailEnd/>
          </a:ln>
        </p:spPr>
        <p:txBody>
          <a:bodyPr/>
          <a:lstStyle/>
          <a:p>
            <a:endParaRPr lang="es-ES"/>
          </a:p>
        </p:txBody>
      </p:sp>
      <p:sp>
        <p:nvSpPr>
          <p:cNvPr id="40998" name="Text Box 41"/>
          <p:cNvSpPr txBox="1">
            <a:spLocks noChangeArrowheads="1"/>
          </p:cNvSpPr>
          <p:nvPr/>
        </p:nvSpPr>
        <p:spPr bwMode="auto">
          <a:xfrm>
            <a:off x="4852988" y="3162300"/>
            <a:ext cx="334962" cy="396875"/>
          </a:xfrm>
          <a:prstGeom prst="rect">
            <a:avLst/>
          </a:prstGeom>
          <a:noFill/>
          <a:ln w="19050">
            <a:noFill/>
            <a:miter lim="800000"/>
            <a:headEnd/>
            <a:tailEnd/>
          </a:ln>
        </p:spPr>
        <p:txBody>
          <a:bodyPr>
            <a:spAutoFit/>
          </a:bodyPr>
          <a:lstStyle/>
          <a:p>
            <a:pPr>
              <a:spcBef>
                <a:spcPct val="50000"/>
              </a:spcBef>
            </a:pPr>
            <a:r>
              <a:rPr lang="en-US" sz="2000">
                <a:cs typeface="Arial" charset="0"/>
              </a:rPr>
              <a:t>S</a:t>
            </a:r>
          </a:p>
        </p:txBody>
      </p:sp>
      <p:sp>
        <p:nvSpPr>
          <p:cNvPr id="40999" name="Text Box 42"/>
          <p:cNvSpPr txBox="1">
            <a:spLocks noChangeArrowheads="1"/>
          </p:cNvSpPr>
          <p:nvPr/>
        </p:nvSpPr>
        <p:spPr bwMode="auto">
          <a:xfrm>
            <a:off x="5416550" y="2681288"/>
            <a:ext cx="762000" cy="366712"/>
          </a:xfrm>
          <a:prstGeom prst="rect">
            <a:avLst/>
          </a:prstGeom>
          <a:noFill/>
          <a:ln w="19050">
            <a:noFill/>
            <a:miter lim="800000"/>
            <a:headEnd/>
            <a:tailEnd/>
          </a:ln>
        </p:spPr>
        <p:txBody>
          <a:bodyPr>
            <a:spAutoFit/>
          </a:bodyPr>
          <a:lstStyle/>
          <a:p>
            <a:pPr>
              <a:spcBef>
                <a:spcPct val="50000"/>
              </a:spcBef>
            </a:pPr>
            <a:r>
              <a:rPr lang="en-US">
                <a:cs typeface="Arial" charset="0"/>
              </a:rPr>
              <a:t>S = 1</a:t>
            </a:r>
          </a:p>
        </p:txBody>
      </p:sp>
      <p:sp>
        <p:nvSpPr>
          <p:cNvPr id="41000" name="Text Box 43"/>
          <p:cNvSpPr txBox="1">
            <a:spLocks noChangeArrowheads="1"/>
          </p:cNvSpPr>
          <p:nvPr/>
        </p:nvSpPr>
        <p:spPr bwMode="auto">
          <a:xfrm>
            <a:off x="5481638" y="3443288"/>
            <a:ext cx="762000" cy="366712"/>
          </a:xfrm>
          <a:prstGeom prst="rect">
            <a:avLst/>
          </a:prstGeom>
          <a:noFill/>
          <a:ln w="19050">
            <a:noFill/>
            <a:miter lim="800000"/>
            <a:headEnd/>
            <a:tailEnd/>
          </a:ln>
        </p:spPr>
        <p:txBody>
          <a:bodyPr>
            <a:spAutoFit/>
          </a:bodyPr>
          <a:lstStyle/>
          <a:p>
            <a:pPr>
              <a:spcBef>
                <a:spcPct val="50000"/>
              </a:spcBef>
            </a:pPr>
            <a:r>
              <a:rPr lang="en-US">
                <a:cs typeface="Arial" charset="0"/>
              </a:rPr>
              <a:t>S = 0</a:t>
            </a:r>
          </a:p>
        </p:txBody>
      </p:sp>
      <p:sp>
        <p:nvSpPr>
          <p:cNvPr id="41001" name="Line 44"/>
          <p:cNvSpPr>
            <a:spLocks noChangeShapeType="1"/>
          </p:cNvSpPr>
          <p:nvPr/>
        </p:nvSpPr>
        <p:spPr bwMode="auto">
          <a:xfrm>
            <a:off x="5427663" y="2986088"/>
            <a:ext cx="762000" cy="0"/>
          </a:xfrm>
          <a:prstGeom prst="line">
            <a:avLst/>
          </a:prstGeom>
          <a:noFill/>
          <a:ln w="19050">
            <a:solidFill>
              <a:schemeClr val="tx1"/>
            </a:solidFill>
            <a:round/>
            <a:headEnd/>
            <a:tailEnd/>
          </a:ln>
        </p:spPr>
        <p:txBody>
          <a:bodyPr/>
          <a:lstStyle/>
          <a:p>
            <a:endParaRPr lang="es-ES"/>
          </a:p>
        </p:txBody>
      </p:sp>
      <p:sp>
        <p:nvSpPr>
          <p:cNvPr id="41002" name="Oval 45"/>
          <p:cNvSpPr>
            <a:spLocks noChangeArrowheads="1"/>
          </p:cNvSpPr>
          <p:nvPr/>
        </p:nvSpPr>
        <p:spPr bwMode="auto">
          <a:xfrm>
            <a:off x="4806950" y="3138488"/>
            <a:ext cx="457200" cy="431800"/>
          </a:xfrm>
          <a:prstGeom prst="ellipse">
            <a:avLst/>
          </a:prstGeom>
          <a:noFill/>
          <a:ln w="19050">
            <a:solidFill>
              <a:schemeClr val="tx1"/>
            </a:solidFill>
            <a:round/>
            <a:headEnd/>
            <a:tailEnd/>
          </a:ln>
        </p:spPr>
        <p:txBody>
          <a:bodyPr wrap="none" anchor="ctr"/>
          <a:lstStyle/>
          <a:p>
            <a:endParaRPr lang="es-ES"/>
          </a:p>
        </p:txBody>
      </p:sp>
      <p:sp>
        <p:nvSpPr>
          <p:cNvPr id="41003" name="Line 46"/>
          <p:cNvSpPr>
            <a:spLocks noChangeShapeType="1"/>
          </p:cNvSpPr>
          <p:nvPr/>
        </p:nvSpPr>
        <p:spPr bwMode="auto">
          <a:xfrm flipV="1">
            <a:off x="3282950" y="3352800"/>
            <a:ext cx="152400" cy="381000"/>
          </a:xfrm>
          <a:prstGeom prst="line">
            <a:avLst/>
          </a:prstGeom>
          <a:noFill/>
          <a:ln w="19050">
            <a:solidFill>
              <a:schemeClr val="tx1"/>
            </a:solidFill>
            <a:round/>
            <a:headEnd/>
            <a:tailEnd/>
          </a:ln>
        </p:spPr>
        <p:txBody>
          <a:bodyPr/>
          <a:lstStyle/>
          <a:p>
            <a:endParaRPr lang="es-ES"/>
          </a:p>
        </p:txBody>
      </p:sp>
      <p:sp>
        <p:nvSpPr>
          <p:cNvPr id="41004" name="Line 47"/>
          <p:cNvSpPr>
            <a:spLocks noChangeShapeType="1"/>
          </p:cNvSpPr>
          <p:nvPr/>
        </p:nvSpPr>
        <p:spPr bwMode="auto">
          <a:xfrm flipH="1" flipV="1">
            <a:off x="3282950" y="3733800"/>
            <a:ext cx="152400" cy="381000"/>
          </a:xfrm>
          <a:prstGeom prst="line">
            <a:avLst/>
          </a:prstGeom>
          <a:noFill/>
          <a:ln w="19050">
            <a:solidFill>
              <a:schemeClr val="tx1"/>
            </a:solidFill>
            <a:round/>
            <a:headEnd/>
            <a:tailEnd/>
          </a:ln>
        </p:spPr>
        <p:txBody>
          <a:bodyPr/>
          <a:lstStyle/>
          <a:p>
            <a:endParaRPr lang="es-ES"/>
          </a:p>
        </p:txBody>
      </p:sp>
      <p:sp>
        <p:nvSpPr>
          <p:cNvPr id="41005" name="Rectangle 48"/>
          <p:cNvSpPr>
            <a:spLocks noChangeArrowheads="1"/>
          </p:cNvSpPr>
          <p:nvPr/>
        </p:nvSpPr>
        <p:spPr bwMode="auto">
          <a:xfrm>
            <a:off x="6189663" y="2757488"/>
            <a:ext cx="457200" cy="457200"/>
          </a:xfrm>
          <a:prstGeom prst="rect">
            <a:avLst/>
          </a:prstGeom>
          <a:noFill/>
          <a:ln w="19050">
            <a:solidFill>
              <a:schemeClr val="tx1"/>
            </a:solidFill>
            <a:miter lim="800000"/>
            <a:headEnd/>
            <a:tailEnd/>
          </a:ln>
        </p:spPr>
        <p:txBody>
          <a:bodyPr wrap="none" anchor="ctr"/>
          <a:lstStyle/>
          <a:p>
            <a:endParaRPr lang="es-ES"/>
          </a:p>
        </p:txBody>
      </p:sp>
      <p:sp>
        <p:nvSpPr>
          <p:cNvPr id="41006" name="Line 49"/>
          <p:cNvSpPr>
            <a:spLocks noChangeShapeType="1"/>
          </p:cNvSpPr>
          <p:nvPr/>
        </p:nvSpPr>
        <p:spPr bwMode="auto">
          <a:xfrm flipH="1" flipV="1">
            <a:off x="6646863" y="2986088"/>
            <a:ext cx="217487" cy="457200"/>
          </a:xfrm>
          <a:prstGeom prst="line">
            <a:avLst/>
          </a:prstGeom>
          <a:noFill/>
          <a:ln w="19050">
            <a:solidFill>
              <a:schemeClr val="tx1"/>
            </a:solidFill>
            <a:round/>
            <a:headEnd/>
            <a:tailEnd/>
          </a:ln>
        </p:spPr>
        <p:txBody>
          <a:bodyPr/>
          <a:lstStyle/>
          <a:p>
            <a:endParaRPr lang="es-ES"/>
          </a:p>
        </p:txBody>
      </p:sp>
      <p:sp>
        <p:nvSpPr>
          <p:cNvPr id="41007" name="Line 50"/>
          <p:cNvSpPr>
            <a:spLocks noChangeShapeType="1"/>
          </p:cNvSpPr>
          <p:nvPr/>
        </p:nvSpPr>
        <p:spPr bwMode="auto">
          <a:xfrm flipV="1">
            <a:off x="6646863" y="2528888"/>
            <a:ext cx="217487" cy="457200"/>
          </a:xfrm>
          <a:prstGeom prst="line">
            <a:avLst/>
          </a:prstGeom>
          <a:noFill/>
          <a:ln w="19050">
            <a:solidFill>
              <a:schemeClr val="tx1"/>
            </a:solidFill>
            <a:round/>
            <a:headEnd/>
            <a:tailEnd/>
          </a:ln>
        </p:spPr>
        <p:txBody>
          <a:bodyPr/>
          <a:lstStyle/>
          <a:p>
            <a:endParaRPr lang="es-ES"/>
          </a:p>
        </p:txBody>
      </p:sp>
      <p:sp>
        <p:nvSpPr>
          <p:cNvPr id="41008" name="Text Box 51"/>
          <p:cNvSpPr txBox="1">
            <a:spLocks noChangeArrowheads="1"/>
          </p:cNvSpPr>
          <p:nvPr/>
        </p:nvSpPr>
        <p:spPr bwMode="auto">
          <a:xfrm>
            <a:off x="3892550" y="3016250"/>
            <a:ext cx="9906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(attack)</a:t>
            </a:r>
          </a:p>
        </p:txBody>
      </p:sp>
      <p:pic>
        <p:nvPicPr>
          <p:cNvPr id="41009" name="Picture 52"/>
          <p:cNvPicPr preferRelativeResize="0">
            <a:picLocks noChangeAspect="1" noChangeArrowheads="1"/>
          </p:cNvPicPr>
          <p:nvPr/>
        </p:nvPicPr>
        <p:blipFill>
          <a:blip r:embed="rId5" cstate="print"/>
          <a:srcRect/>
          <a:stretch>
            <a:fillRect/>
          </a:stretch>
        </p:blipFill>
        <p:spPr bwMode="auto">
          <a:xfrm>
            <a:off x="3644900" y="3038475"/>
            <a:ext cx="247650" cy="314325"/>
          </a:xfrm>
          <a:prstGeom prst="rect">
            <a:avLst/>
          </a:prstGeom>
          <a:noFill/>
          <a:ln w="19050">
            <a:noFill/>
            <a:miter lim="800000"/>
            <a:headEnd/>
            <a:tailEnd/>
          </a:ln>
        </p:spPr>
      </p:pic>
      <p:sp>
        <p:nvSpPr>
          <p:cNvPr id="41010" name="Line 53"/>
          <p:cNvSpPr>
            <a:spLocks noChangeShapeType="1"/>
          </p:cNvSpPr>
          <p:nvPr/>
        </p:nvSpPr>
        <p:spPr bwMode="auto">
          <a:xfrm flipV="1">
            <a:off x="3435350" y="3352800"/>
            <a:ext cx="1371600" cy="0"/>
          </a:xfrm>
          <a:prstGeom prst="line">
            <a:avLst/>
          </a:prstGeom>
          <a:noFill/>
          <a:ln w="19050">
            <a:solidFill>
              <a:schemeClr val="tx1"/>
            </a:solidFill>
            <a:round/>
            <a:headEnd/>
            <a:tailEnd/>
          </a:ln>
        </p:spPr>
        <p:txBody>
          <a:bodyPr/>
          <a:lstStyle/>
          <a:p>
            <a:endParaRPr lang="es-ES"/>
          </a:p>
        </p:txBody>
      </p:sp>
      <p:sp>
        <p:nvSpPr>
          <p:cNvPr id="41011" name="Text Box 54"/>
          <p:cNvSpPr txBox="1">
            <a:spLocks noChangeArrowheads="1"/>
          </p:cNvSpPr>
          <p:nvPr/>
        </p:nvSpPr>
        <p:spPr bwMode="auto">
          <a:xfrm>
            <a:off x="3892550" y="3778250"/>
            <a:ext cx="14478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(no attack)</a:t>
            </a:r>
          </a:p>
        </p:txBody>
      </p:sp>
      <p:pic>
        <p:nvPicPr>
          <p:cNvPr id="41012" name="Picture 55"/>
          <p:cNvPicPr preferRelativeResize="0">
            <a:picLocks noChangeAspect="1" noChangeArrowheads="1"/>
          </p:cNvPicPr>
          <p:nvPr/>
        </p:nvPicPr>
        <p:blipFill>
          <a:blip r:embed="rId6" cstate="print"/>
          <a:srcRect/>
          <a:stretch>
            <a:fillRect/>
          </a:stretch>
        </p:blipFill>
        <p:spPr bwMode="auto">
          <a:xfrm>
            <a:off x="6940550" y="2190750"/>
            <a:ext cx="247650" cy="323850"/>
          </a:xfrm>
          <a:prstGeom prst="rect">
            <a:avLst/>
          </a:prstGeom>
          <a:noFill/>
          <a:ln w="19050">
            <a:noFill/>
            <a:miter lim="800000"/>
            <a:headEnd/>
            <a:tailEnd/>
          </a:ln>
        </p:spPr>
      </p:pic>
      <p:pic>
        <p:nvPicPr>
          <p:cNvPr id="41013" name="Picture 56"/>
          <p:cNvPicPr preferRelativeResize="0">
            <a:picLocks noChangeAspect="1" noChangeArrowheads="1"/>
          </p:cNvPicPr>
          <p:nvPr/>
        </p:nvPicPr>
        <p:blipFill>
          <a:blip r:embed="rId7" cstate="print"/>
          <a:srcRect/>
          <a:stretch>
            <a:fillRect/>
          </a:stretch>
        </p:blipFill>
        <p:spPr bwMode="auto">
          <a:xfrm>
            <a:off x="6940550" y="2647950"/>
            <a:ext cx="276225" cy="323850"/>
          </a:xfrm>
          <a:prstGeom prst="rect">
            <a:avLst/>
          </a:prstGeom>
          <a:noFill/>
          <a:ln w="19050">
            <a:noFill/>
            <a:miter lim="800000"/>
            <a:headEnd/>
            <a:tailEnd/>
          </a:ln>
        </p:spPr>
      </p:pic>
      <p:pic>
        <p:nvPicPr>
          <p:cNvPr id="41014" name="Picture 57"/>
          <p:cNvPicPr preferRelativeResize="0">
            <a:picLocks noChangeAspect="1" noChangeArrowheads="1"/>
          </p:cNvPicPr>
          <p:nvPr/>
        </p:nvPicPr>
        <p:blipFill>
          <a:blip r:embed="rId8" cstate="print"/>
          <a:srcRect/>
          <a:stretch>
            <a:fillRect/>
          </a:stretch>
        </p:blipFill>
        <p:spPr bwMode="auto">
          <a:xfrm>
            <a:off x="6940550" y="3133725"/>
            <a:ext cx="257175" cy="295275"/>
          </a:xfrm>
          <a:prstGeom prst="rect">
            <a:avLst/>
          </a:prstGeom>
          <a:noFill/>
          <a:ln w="19050">
            <a:noFill/>
            <a:miter lim="800000"/>
            <a:headEnd/>
            <a:tailEnd/>
          </a:ln>
        </p:spPr>
      </p:pic>
      <p:sp>
        <p:nvSpPr>
          <p:cNvPr id="41015" name="Text Box 58"/>
          <p:cNvSpPr txBox="1">
            <a:spLocks noChangeArrowheads="1"/>
          </p:cNvSpPr>
          <p:nvPr/>
        </p:nvSpPr>
        <p:spPr bwMode="auto">
          <a:xfrm>
            <a:off x="7169150" y="2178050"/>
            <a:ext cx="11430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(nothing)</a:t>
            </a:r>
          </a:p>
        </p:txBody>
      </p:sp>
      <p:sp>
        <p:nvSpPr>
          <p:cNvPr id="41016" name="Text Box 59"/>
          <p:cNvSpPr txBox="1">
            <a:spLocks noChangeArrowheads="1"/>
          </p:cNvSpPr>
          <p:nvPr/>
        </p:nvSpPr>
        <p:spPr bwMode="auto">
          <a:xfrm>
            <a:off x="7321550" y="2635250"/>
            <a:ext cx="9906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(pay)</a:t>
            </a:r>
          </a:p>
        </p:txBody>
      </p:sp>
      <p:sp>
        <p:nvSpPr>
          <p:cNvPr id="41017" name="Text Box 60"/>
          <p:cNvSpPr txBox="1">
            <a:spLocks noChangeArrowheads="1"/>
          </p:cNvSpPr>
          <p:nvPr/>
        </p:nvSpPr>
        <p:spPr bwMode="auto">
          <a:xfrm>
            <a:off x="7321550" y="3092450"/>
            <a:ext cx="10668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(Navy)</a:t>
            </a:r>
          </a:p>
        </p:txBody>
      </p:sp>
      <p:sp>
        <p:nvSpPr>
          <p:cNvPr id="41018" name="Line 61"/>
          <p:cNvSpPr>
            <a:spLocks noChangeShapeType="1"/>
          </p:cNvSpPr>
          <p:nvPr/>
        </p:nvSpPr>
        <p:spPr bwMode="auto">
          <a:xfrm flipV="1">
            <a:off x="6864350" y="2514600"/>
            <a:ext cx="1447800" cy="0"/>
          </a:xfrm>
          <a:prstGeom prst="line">
            <a:avLst/>
          </a:prstGeom>
          <a:noFill/>
          <a:ln w="19050">
            <a:solidFill>
              <a:schemeClr val="tx1"/>
            </a:solidFill>
            <a:round/>
            <a:headEnd/>
            <a:tailEnd type="oval" w="med" len="med"/>
          </a:ln>
        </p:spPr>
        <p:txBody>
          <a:bodyPr/>
          <a:lstStyle/>
          <a:p>
            <a:endParaRPr lang="es-ES"/>
          </a:p>
        </p:txBody>
      </p:sp>
      <p:sp>
        <p:nvSpPr>
          <p:cNvPr id="41019" name="Line 62"/>
          <p:cNvSpPr>
            <a:spLocks noChangeShapeType="1"/>
          </p:cNvSpPr>
          <p:nvPr/>
        </p:nvSpPr>
        <p:spPr bwMode="auto">
          <a:xfrm flipV="1">
            <a:off x="6635750" y="2971800"/>
            <a:ext cx="1676400" cy="0"/>
          </a:xfrm>
          <a:prstGeom prst="line">
            <a:avLst/>
          </a:prstGeom>
          <a:noFill/>
          <a:ln w="19050">
            <a:solidFill>
              <a:schemeClr val="tx1"/>
            </a:solidFill>
            <a:round/>
            <a:headEnd/>
            <a:tailEnd type="oval" w="med" len="med"/>
          </a:ln>
        </p:spPr>
        <p:txBody>
          <a:bodyPr/>
          <a:lstStyle/>
          <a:p>
            <a:endParaRPr lang="es-ES"/>
          </a:p>
        </p:txBody>
      </p:sp>
      <p:sp>
        <p:nvSpPr>
          <p:cNvPr id="41020" name="Line 63"/>
          <p:cNvSpPr>
            <a:spLocks noChangeShapeType="1"/>
          </p:cNvSpPr>
          <p:nvPr/>
        </p:nvSpPr>
        <p:spPr bwMode="auto">
          <a:xfrm flipV="1">
            <a:off x="6864350" y="3429000"/>
            <a:ext cx="1447800" cy="0"/>
          </a:xfrm>
          <a:prstGeom prst="line">
            <a:avLst/>
          </a:prstGeom>
          <a:noFill/>
          <a:ln w="19050">
            <a:solidFill>
              <a:schemeClr val="tx1"/>
            </a:solidFill>
            <a:round/>
            <a:headEnd/>
            <a:tailEnd type="oval" w="med" len="med"/>
          </a:ln>
        </p:spPr>
        <p:txBody>
          <a:bodyPr/>
          <a:lstStyle/>
          <a:p>
            <a:endParaRPr lang="es-ES"/>
          </a:p>
        </p:txBody>
      </p:sp>
      <p:sp>
        <p:nvSpPr>
          <p:cNvPr id="41021" name="Line 64"/>
          <p:cNvSpPr>
            <a:spLocks noChangeShapeType="1"/>
          </p:cNvSpPr>
          <p:nvPr/>
        </p:nvSpPr>
        <p:spPr bwMode="auto">
          <a:xfrm flipV="1">
            <a:off x="5416550" y="3733800"/>
            <a:ext cx="2895600" cy="0"/>
          </a:xfrm>
          <a:prstGeom prst="line">
            <a:avLst/>
          </a:prstGeom>
          <a:noFill/>
          <a:ln w="19050">
            <a:solidFill>
              <a:schemeClr val="tx1"/>
            </a:solidFill>
            <a:round/>
            <a:headEnd/>
            <a:tailEnd type="oval" w="med" len="med"/>
          </a:ln>
        </p:spPr>
        <p:txBody>
          <a:bodyPr/>
          <a:lstStyle/>
          <a:p>
            <a:endParaRPr lang="es-ES"/>
          </a:p>
        </p:txBody>
      </p:sp>
      <p:sp>
        <p:nvSpPr>
          <p:cNvPr id="41022" name="Line 65"/>
          <p:cNvSpPr>
            <a:spLocks noChangeShapeType="1"/>
          </p:cNvSpPr>
          <p:nvPr/>
        </p:nvSpPr>
        <p:spPr bwMode="auto">
          <a:xfrm flipV="1">
            <a:off x="3435350" y="4114800"/>
            <a:ext cx="4876800" cy="0"/>
          </a:xfrm>
          <a:prstGeom prst="line">
            <a:avLst/>
          </a:prstGeom>
          <a:noFill/>
          <a:ln w="19050">
            <a:solidFill>
              <a:schemeClr val="tx1"/>
            </a:solidFill>
            <a:round/>
            <a:headEnd/>
            <a:tailEnd type="oval" w="med" len="med"/>
          </a:ln>
        </p:spPr>
        <p:txBody>
          <a:bodyPr/>
          <a:lstStyle/>
          <a:p>
            <a:endParaRPr lang="es-ES"/>
          </a:p>
        </p:txBody>
      </p:sp>
      <p:pic>
        <p:nvPicPr>
          <p:cNvPr id="41023" name="Picture 66"/>
          <p:cNvPicPr preferRelativeResize="0">
            <a:picLocks noChangeAspect="1" noChangeArrowheads="1"/>
          </p:cNvPicPr>
          <p:nvPr/>
        </p:nvPicPr>
        <p:blipFill>
          <a:blip r:embed="rId3" cstate="print"/>
          <a:srcRect/>
          <a:stretch>
            <a:fillRect/>
          </a:stretch>
        </p:blipFill>
        <p:spPr bwMode="auto">
          <a:xfrm>
            <a:off x="6275388" y="4978400"/>
            <a:ext cx="371475" cy="293688"/>
          </a:xfrm>
          <a:prstGeom prst="rect">
            <a:avLst/>
          </a:prstGeom>
          <a:noFill/>
          <a:ln w="19050">
            <a:noFill/>
            <a:miter lim="800000"/>
            <a:headEnd/>
            <a:tailEnd/>
          </a:ln>
        </p:spPr>
      </p:pic>
      <p:sp>
        <p:nvSpPr>
          <p:cNvPr id="41024" name="Line 67"/>
          <p:cNvSpPr>
            <a:spLocks noChangeShapeType="1"/>
          </p:cNvSpPr>
          <p:nvPr/>
        </p:nvSpPr>
        <p:spPr bwMode="auto">
          <a:xfrm flipH="1" flipV="1">
            <a:off x="5264150" y="5500688"/>
            <a:ext cx="152400" cy="366712"/>
          </a:xfrm>
          <a:prstGeom prst="line">
            <a:avLst/>
          </a:prstGeom>
          <a:noFill/>
          <a:ln w="19050">
            <a:solidFill>
              <a:schemeClr val="tx1"/>
            </a:solidFill>
            <a:round/>
            <a:headEnd/>
            <a:tailEnd/>
          </a:ln>
        </p:spPr>
        <p:txBody>
          <a:bodyPr/>
          <a:lstStyle/>
          <a:p>
            <a:endParaRPr lang="es-ES"/>
          </a:p>
        </p:txBody>
      </p:sp>
      <p:sp>
        <p:nvSpPr>
          <p:cNvPr id="41025" name="Line 68"/>
          <p:cNvSpPr>
            <a:spLocks noChangeShapeType="1"/>
          </p:cNvSpPr>
          <p:nvPr/>
        </p:nvSpPr>
        <p:spPr bwMode="auto">
          <a:xfrm flipV="1">
            <a:off x="5264150" y="5119688"/>
            <a:ext cx="152400" cy="381000"/>
          </a:xfrm>
          <a:prstGeom prst="line">
            <a:avLst/>
          </a:prstGeom>
          <a:noFill/>
          <a:ln w="19050">
            <a:solidFill>
              <a:schemeClr val="tx1"/>
            </a:solidFill>
            <a:round/>
            <a:headEnd/>
            <a:tailEnd/>
          </a:ln>
        </p:spPr>
        <p:txBody>
          <a:bodyPr/>
          <a:lstStyle/>
          <a:p>
            <a:endParaRPr lang="es-ES"/>
          </a:p>
        </p:txBody>
      </p:sp>
      <p:sp>
        <p:nvSpPr>
          <p:cNvPr id="41026" name="Text Box 69"/>
          <p:cNvSpPr txBox="1">
            <a:spLocks noChangeArrowheads="1"/>
          </p:cNvSpPr>
          <p:nvPr/>
        </p:nvSpPr>
        <p:spPr bwMode="auto">
          <a:xfrm>
            <a:off x="4852988" y="5295900"/>
            <a:ext cx="334962" cy="396875"/>
          </a:xfrm>
          <a:prstGeom prst="rect">
            <a:avLst/>
          </a:prstGeom>
          <a:noFill/>
          <a:ln w="19050">
            <a:noFill/>
            <a:miter lim="800000"/>
            <a:headEnd/>
            <a:tailEnd/>
          </a:ln>
        </p:spPr>
        <p:txBody>
          <a:bodyPr>
            <a:spAutoFit/>
          </a:bodyPr>
          <a:lstStyle/>
          <a:p>
            <a:pPr>
              <a:spcBef>
                <a:spcPct val="50000"/>
              </a:spcBef>
            </a:pPr>
            <a:r>
              <a:rPr lang="en-US" sz="2000">
                <a:cs typeface="Arial" charset="0"/>
              </a:rPr>
              <a:t>S</a:t>
            </a:r>
          </a:p>
        </p:txBody>
      </p:sp>
      <p:sp>
        <p:nvSpPr>
          <p:cNvPr id="41027" name="Text Box 70"/>
          <p:cNvSpPr txBox="1">
            <a:spLocks noChangeArrowheads="1"/>
          </p:cNvSpPr>
          <p:nvPr/>
        </p:nvSpPr>
        <p:spPr bwMode="auto">
          <a:xfrm>
            <a:off x="5416550" y="4814888"/>
            <a:ext cx="762000" cy="366712"/>
          </a:xfrm>
          <a:prstGeom prst="rect">
            <a:avLst/>
          </a:prstGeom>
          <a:noFill/>
          <a:ln w="19050">
            <a:noFill/>
            <a:miter lim="800000"/>
            <a:headEnd/>
            <a:tailEnd/>
          </a:ln>
        </p:spPr>
        <p:txBody>
          <a:bodyPr>
            <a:spAutoFit/>
          </a:bodyPr>
          <a:lstStyle/>
          <a:p>
            <a:pPr>
              <a:spcBef>
                <a:spcPct val="50000"/>
              </a:spcBef>
            </a:pPr>
            <a:r>
              <a:rPr lang="en-US">
                <a:cs typeface="Arial" charset="0"/>
              </a:rPr>
              <a:t>S = 1</a:t>
            </a:r>
          </a:p>
        </p:txBody>
      </p:sp>
      <p:sp>
        <p:nvSpPr>
          <p:cNvPr id="41028" name="Text Box 71"/>
          <p:cNvSpPr txBox="1">
            <a:spLocks noChangeArrowheads="1"/>
          </p:cNvSpPr>
          <p:nvPr/>
        </p:nvSpPr>
        <p:spPr bwMode="auto">
          <a:xfrm>
            <a:off x="5481638" y="5576888"/>
            <a:ext cx="762000" cy="366712"/>
          </a:xfrm>
          <a:prstGeom prst="rect">
            <a:avLst/>
          </a:prstGeom>
          <a:noFill/>
          <a:ln w="19050">
            <a:noFill/>
            <a:miter lim="800000"/>
            <a:headEnd/>
            <a:tailEnd/>
          </a:ln>
        </p:spPr>
        <p:txBody>
          <a:bodyPr>
            <a:spAutoFit/>
          </a:bodyPr>
          <a:lstStyle/>
          <a:p>
            <a:pPr>
              <a:spcBef>
                <a:spcPct val="50000"/>
              </a:spcBef>
            </a:pPr>
            <a:r>
              <a:rPr lang="en-US">
                <a:cs typeface="Arial" charset="0"/>
              </a:rPr>
              <a:t>S = 0</a:t>
            </a:r>
          </a:p>
        </p:txBody>
      </p:sp>
      <p:sp>
        <p:nvSpPr>
          <p:cNvPr id="41029" name="Line 72"/>
          <p:cNvSpPr>
            <a:spLocks noChangeShapeType="1"/>
          </p:cNvSpPr>
          <p:nvPr/>
        </p:nvSpPr>
        <p:spPr bwMode="auto">
          <a:xfrm>
            <a:off x="5427663" y="5119688"/>
            <a:ext cx="762000" cy="0"/>
          </a:xfrm>
          <a:prstGeom prst="line">
            <a:avLst/>
          </a:prstGeom>
          <a:noFill/>
          <a:ln w="19050">
            <a:solidFill>
              <a:schemeClr val="tx1"/>
            </a:solidFill>
            <a:round/>
            <a:headEnd/>
            <a:tailEnd/>
          </a:ln>
        </p:spPr>
        <p:txBody>
          <a:bodyPr/>
          <a:lstStyle/>
          <a:p>
            <a:endParaRPr lang="es-ES"/>
          </a:p>
        </p:txBody>
      </p:sp>
      <p:sp>
        <p:nvSpPr>
          <p:cNvPr id="41030" name="Oval 73"/>
          <p:cNvSpPr>
            <a:spLocks noChangeArrowheads="1"/>
          </p:cNvSpPr>
          <p:nvPr/>
        </p:nvSpPr>
        <p:spPr bwMode="auto">
          <a:xfrm>
            <a:off x="4806950" y="5272088"/>
            <a:ext cx="457200" cy="431800"/>
          </a:xfrm>
          <a:prstGeom prst="ellipse">
            <a:avLst/>
          </a:prstGeom>
          <a:noFill/>
          <a:ln w="19050">
            <a:solidFill>
              <a:schemeClr val="tx1"/>
            </a:solidFill>
            <a:round/>
            <a:headEnd/>
            <a:tailEnd/>
          </a:ln>
        </p:spPr>
        <p:txBody>
          <a:bodyPr wrap="none" anchor="ctr"/>
          <a:lstStyle/>
          <a:p>
            <a:endParaRPr lang="es-ES"/>
          </a:p>
        </p:txBody>
      </p:sp>
      <p:sp>
        <p:nvSpPr>
          <p:cNvPr id="41031" name="Line 74"/>
          <p:cNvSpPr>
            <a:spLocks noChangeShapeType="1"/>
          </p:cNvSpPr>
          <p:nvPr/>
        </p:nvSpPr>
        <p:spPr bwMode="auto">
          <a:xfrm flipV="1">
            <a:off x="3282950" y="5486400"/>
            <a:ext cx="152400" cy="381000"/>
          </a:xfrm>
          <a:prstGeom prst="line">
            <a:avLst/>
          </a:prstGeom>
          <a:noFill/>
          <a:ln w="19050">
            <a:solidFill>
              <a:schemeClr val="tx1"/>
            </a:solidFill>
            <a:round/>
            <a:headEnd/>
            <a:tailEnd/>
          </a:ln>
        </p:spPr>
        <p:txBody>
          <a:bodyPr/>
          <a:lstStyle/>
          <a:p>
            <a:endParaRPr lang="es-ES"/>
          </a:p>
        </p:txBody>
      </p:sp>
      <p:sp>
        <p:nvSpPr>
          <p:cNvPr id="41032" name="Line 75"/>
          <p:cNvSpPr>
            <a:spLocks noChangeShapeType="1"/>
          </p:cNvSpPr>
          <p:nvPr/>
        </p:nvSpPr>
        <p:spPr bwMode="auto">
          <a:xfrm flipH="1" flipV="1">
            <a:off x="3282950" y="5867400"/>
            <a:ext cx="152400" cy="381000"/>
          </a:xfrm>
          <a:prstGeom prst="line">
            <a:avLst/>
          </a:prstGeom>
          <a:noFill/>
          <a:ln w="19050">
            <a:solidFill>
              <a:schemeClr val="tx1"/>
            </a:solidFill>
            <a:round/>
            <a:headEnd/>
            <a:tailEnd/>
          </a:ln>
        </p:spPr>
        <p:txBody>
          <a:bodyPr/>
          <a:lstStyle/>
          <a:p>
            <a:endParaRPr lang="es-ES"/>
          </a:p>
        </p:txBody>
      </p:sp>
      <p:sp>
        <p:nvSpPr>
          <p:cNvPr id="41033" name="Rectangle 76"/>
          <p:cNvSpPr>
            <a:spLocks noChangeArrowheads="1"/>
          </p:cNvSpPr>
          <p:nvPr/>
        </p:nvSpPr>
        <p:spPr bwMode="auto">
          <a:xfrm>
            <a:off x="6189663" y="4891088"/>
            <a:ext cx="457200" cy="457200"/>
          </a:xfrm>
          <a:prstGeom prst="rect">
            <a:avLst/>
          </a:prstGeom>
          <a:noFill/>
          <a:ln w="19050">
            <a:solidFill>
              <a:schemeClr val="tx1"/>
            </a:solidFill>
            <a:miter lim="800000"/>
            <a:headEnd/>
            <a:tailEnd/>
          </a:ln>
        </p:spPr>
        <p:txBody>
          <a:bodyPr wrap="none" anchor="ctr"/>
          <a:lstStyle/>
          <a:p>
            <a:endParaRPr lang="es-ES"/>
          </a:p>
        </p:txBody>
      </p:sp>
      <p:sp>
        <p:nvSpPr>
          <p:cNvPr id="41034" name="Line 77"/>
          <p:cNvSpPr>
            <a:spLocks noChangeShapeType="1"/>
          </p:cNvSpPr>
          <p:nvPr/>
        </p:nvSpPr>
        <p:spPr bwMode="auto">
          <a:xfrm flipH="1" flipV="1">
            <a:off x="6646863" y="5119688"/>
            <a:ext cx="217487" cy="457200"/>
          </a:xfrm>
          <a:prstGeom prst="line">
            <a:avLst/>
          </a:prstGeom>
          <a:noFill/>
          <a:ln w="19050">
            <a:solidFill>
              <a:schemeClr val="tx1"/>
            </a:solidFill>
            <a:round/>
            <a:headEnd/>
            <a:tailEnd/>
          </a:ln>
        </p:spPr>
        <p:txBody>
          <a:bodyPr/>
          <a:lstStyle/>
          <a:p>
            <a:endParaRPr lang="es-ES"/>
          </a:p>
        </p:txBody>
      </p:sp>
      <p:sp>
        <p:nvSpPr>
          <p:cNvPr id="41035" name="Line 78"/>
          <p:cNvSpPr>
            <a:spLocks noChangeShapeType="1"/>
          </p:cNvSpPr>
          <p:nvPr/>
        </p:nvSpPr>
        <p:spPr bwMode="auto">
          <a:xfrm flipV="1">
            <a:off x="6646863" y="4662488"/>
            <a:ext cx="217487" cy="457200"/>
          </a:xfrm>
          <a:prstGeom prst="line">
            <a:avLst/>
          </a:prstGeom>
          <a:noFill/>
          <a:ln w="19050">
            <a:solidFill>
              <a:schemeClr val="tx1"/>
            </a:solidFill>
            <a:round/>
            <a:headEnd/>
            <a:tailEnd/>
          </a:ln>
        </p:spPr>
        <p:txBody>
          <a:bodyPr/>
          <a:lstStyle/>
          <a:p>
            <a:endParaRPr lang="es-ES"/>
          </a:p>
        </p:txBody>
      </p:sp>
      <p:sp>
        <p:nvSpPr>
          <p:cNvPr id="41036" name="Text Box 79"/>
          <p:cNvSpPr txBox="1">
            <a:spLocks noChangeArrowheads="1"/>
          </p:cNvSpPr>
          <p:nvPr/>
        </p:nvSpPr>
        <p:spPr bwMode="auto">
          <a:xfrm>
            <a:off x="3892550" y="5149850"/>
            <a:ext cx="9906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(attack)</a:t>
            </a:r>
          </a:p>
        </p:txBody>
      </p:sp>
      <p:pic>
        <p:nvPicPr>
          <p:cNvPr id="41037" name="Picture 80"/>
          <p:cNvPicPr preferRelativeResize="0">
            <a:picLocks noChangeAspect="1" noChangeArrowheads="1"/>
          </p:cNvPicPr>
          <p:nvPr/>
        </p:nvPicPr>
        <p:blipFill>
          <a:blip r:embed="rId5" cstate="print"/>
          <a:srcRect/>
          <a:stretch>
            <a:fillRect/>
          </a:stretch>
        </p:blipFill>
        <p:spPr bwMode="auto">
          <a:xfrm>
            <a:off x="3644900" y="5172075"/>
            <a:ext cx="247650" cy="314325"/>
          </a:xfrm>
          <a:prstGeom prst="rect">
            <a:avLst/>
          </a:prstGeom>
          <a:noFill/>
          <a:ln w="19050">
            <a:noFill/>
            <a:miter lim="800000"/>
            <a:headEnd/>
            <a:tailEnd/>
          </a:ln>
        </p:spPr>
      </p:pic>
      <p:sp>
        <p:nvSpPr>
          <p:cNvPr id="41038" name="Line 81"/>
          <p:cNvSpPr>
            <a:spLocks noChangeShapeType="1"/>
          </p:cNvSpPr>
          <p:nvPr/>
        </p:nvSpPr>
        <p:spPr bwMode="auto">
          <a:xfrm flipV="1">
            <a:off x="3435350" y="5486400"/>
            <a:ext cx="1371600" cy="0"/>
          </a:xfrm>
          <a:prstGeom prst="line">
            <a:avLst/>
          </a:prstGeom>
          <a:noFill/>
          <a:ln w="19050">
            <a:solidFill>
              <a:schemeClr val="tx1"/>
            </a:solidFill>
            <a:round/>
            <a:headEnd/>
            <a:tailEnd/>
          </a:ln>
        </p:spPr>
        <p:txBody>
          <a:bodyPr/>
          <a:lstStyle/>
          <a:p>
            <a:endParaRPr lang="es-ES"/>
          </a:p>
        </p:txBody>
      </p:sp>
      <p:sp>
        <p:nvSpPr>
          <p:cNvPr id="41039" name="Text Box 82"/>
          <p:cNvSpPr txBox="1">
            <a:spLocks noChangeArrowheads="1"/>
          </p:cNvSpPr>
          <p:nvPr/>
        </p:nvSpPr>
        <p:spPr bwMode="auto">
          <a:xfrm>
            <a:off x="3892550" y="5911850"/>
            <a:ext cx="14478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(no attack)</a:t>
            </a:r>
          </a:p>
        </p:txBody>
      </p:sp>
      <p:pic>
        <p:nvPicPr>
          <p:cNvPr id="41040" name="Picture 83"/>
          <p:cNvPicPr preferRelativeResize="0">
            <a:picLocks noChangeAspect="1" noChangeArrowheads="1"/>
          </p:cNvPicPr>
          <p:nvPr/>
        </p:nvPicPr>
        <p:blipFill>
          <a:blip r:embed="rId6" cstate="print"/>
          <a:srcRect/>
          <a:stretch>
            <a:fillRect/>
          </a:stretch>
        </p:blipFill>
        <p:spPr bwMode="auto">
          <a:xfrm>
            <a:off x="6940550" y="4324350"/>
            <a:ext cx="247650" cy="323850"/>
          </a:xfrm>
          <a:prstGeom prst="rect">
            <a:avLst/>
          </a:prstGeom>
          <a:noFill/>
          <a:ln w="19050">
            <a:noFill/>
            <a:miter lim="800000"/>
            <a:headEnd/>
            <a:tailEnd/>
          </a:ln>
        </p:spPr>
      </p:pic>
      <p:pic>
        <p:nvPicPr>
          <p:cNvPr id="41041" name="Picture 84"/>
          <p:cNvPicPr preferRelativeResize="0">
            <a:picLocks noChangeAspect="1" noChangeArrowheads="1"/>
          </p:cNvPicPr>
          <p:nvPr/>
        </p:nvPicPr>
        <p:blipFill>
          <a:blip r:embed="rId7" cstate="print"/>
          <a:srcRect/>
          <a:stretch>
            <a:fillRect/>
          </a:stretch>
        </p:blipFill>
        <p:spPr bwMode="auto">
          <a:xfrm>
            <a:off x="6940550" y="4781550"/>
            <a:ext cx="276225" cy="323850"/>
          </a:xfrm>
          <a:prstGeom prst="rect">
            <a:avLst/>
          </a:prstGeom>
          <a:noFill/>
          <a:ln w="19050">
            <a:noFill/>
            <a:miter lim="800000"/>
            <a:headEnd/>
            <a:tailEnd/>
          </a:ln>
        </p:spPr>
      </p:pic>
      <p:pic>
        <p:nvPicPr>
          <p:cNvPr id="41042" name="Picture 85"/>
          <p:cNvPicPr preferRelativeResize="0">
            <a:picLocks noChangeAspect="1" noChangeArrowheads="1"/>
          </p:cNvPicPr>
          <p:nvPr/>
        </p:nvPicPr>
        <p:blipFill>
          <a:blip r:embed="rId8" cstate="print"/>
          <a:srcRect/>
          <a:stretch>
            <a:fillRect/>
          </a:stretch>
        </p:blipFill>
        <p:spPr bwMode="auto">
          <a:xfrm>
            <a:off x="6940550" y="5267325"/>
            <a:ext cx="257175" cy="295275"/>
          </a:xfrm>
          <a:prstGeom prst="rect">
            <a:avLst/>
          </a:prstGeom>
          <a:noFill/>
          <a:ln w="19050">
            <a:noFill/>
            <a:miter lim="800000"/>
            <a:headEnd/>
            <a:tailEnd/>
          </a:ln>
        </p:spPr>
      </p:pic>
      <p:sp>
        <p:nvSpPr>
          <p:cNvPr id="41043" name="Text Box 86"/>
          <p:cNvSpPr txBox="1">
            <a:spLocks noChangeArrowheads="1"/>
          </p:cNvSpPr>
          <p:nvPr/>
        </p:nvSpPr>
        <p:spPr bwMode="auto">
          <a:xfrm>
            <a:off x="7169150" y="4311650"/>
            <a:ext cx="11430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(nothing)</a:t>
            </a:r>
          </a:p>
        </p:txBody>
      </p:sp>
      <p:sp>
        <p:nvSpPr>
          <p:cNvPr id="41044" name="Text Box 87"/>
          <p:cNvSpPr txBox="1">
            <a:spLocks noChangeArrowheads="1"/>
          </p:cNvSpPr>
          <p:nvPr/>
        </p:nvSpPr>
        <p:spPr bwMode="auto">
          <a:xfrm>
            <a:off x="7321550" y="4768850"/>
            <a:ext cx="9906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(pay)</a:t>
            </a:r>
          </a:p>
        </p:txBody>
      </p:sp>
      <p:sp>
        <p:nvSpPr>
          <p:cNvPr id="41045" name="Text Box 88"/>
          <p:cNvSpPr txBox="1">
            <a:spLocks noChangeArrowheads="1"/>
          </p:cNvSpPr>
          <p:nvPr/>
        </p:nvSpPr>
        <p:spPr bwMode="auto">
          <a:xfrm>
            <a:off x="7321550" y="5226050"/>
            <a:ext cx="9144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(Navy)</a:t>
            </a:r>
          </a:p>
        </p:txBody>
      </p:sp>
      <p:sp>
        <p:nvSpPr>
          <p:cNvPr id="41046" name="Line 89"/>
          <p:cNvSpPr>
            <a:spLocks noChangeShapeType="1"/>
          </p:cNvSpPr>
          <p:nvPr/>
        </p:nvSpPr>
        <p:spPr bwMode="auto">
          <a:xfrm flipV="1">
            <a:off x="6864350" y="4648200"/>
            <a:ext cx="1447800" cy="0"/>
          </a:xfrm>
          <a:prstGeom prst="line">
            <a:avLst/>
          </a:prstGeom>
          <a:noFill/>
          <a:ln w="19050">
            <a:solidFill>
              <a:schemeClr val="tx1"/>
            </a:solidFill>
            <a:round/>
            <a:headEnd/>
            <a:tailEnd type="oval" w="med" len="med"/>
          </a:ln>
        </p:spPr>
        <p:txBody>
          <a:bodyPr/>
          <a:lstStyle/>
          <a:p>
            <a:endParaRPr lang="es-ES"/>
          </a:p>
        </p:txBody>
      </p:sp>
      <p:sp>
        <p:nvSpPr>
          <p:cNvPr id="41047" name="Line 90"/>
          <p:cNvSpPr>
            <a:spLocks noChangeShapeType="1"/>
          </p:cNvSpPr>
          <p:nvPr/>
        </p:nvSpPr>
        <p:spPr bwMode="auto">
          <a:xfrm flipV="1">
            <a:off x="6635750" y="5105400"/>
            <a:ext cx="1676400" cy="0"/>
          </a:xfrm>
          <a:prstGeom prst="line">
            <a:avLst/>
          </a:prstGeom>
          <a:noFill/>
          <a:ln w="19050">
            <a:solidFill>
              <a:schemeClr val="tx1"/>
            </a:solidFill>
            <a:round/>
            <a:headEnd/>
            <a:tailEnd type="oval" w="med" len="med"/>
          </a:ln>
        </p:spPr>
        <p:txBody>
          <a:bodyPr/>
          <a:lstStyle/>
          <a:p>
            <a:endParaRPr lang="es-ES"/>
          </a:p>
        </p:txBody>
      </p:sp>
      <p:sp>
        <p:nvSpPr>
          <p:cNvPr id="41048" name="Line 91"/>
          <p:cNvSpPr>
            <a:spLocks noChangeShapeType="1"/>
          </p:cNvSpPr>
          <p:nvPr/>
        </p:nvSpPr>
        <p:spPr bwMode="auto">
          <a:xfrm flipV="1">
            <a:off x="6864350" y="5562600"/>
            <a:ext cx="1447800" cy="0"/>
          </a:xfrm>
          <a:prstGeom prst="line">
            <a:avLst/>
          </a:prstGeom>
          <a:noFill/>
          <a:ln w="19050">
            <a:solidFill>
              <a:schemeClr val="tx1"/>
            </a:solidFill>
            <a:round/>
            <a:headEnd/>
            <a:tailEnd type="oval" w="med" len="med"/>
          </a:ln>
        </p:spPr>
        <p:txBody>
          <a:bodyPr/>
          <a:lstStyle/>
          <a:p>
            <a:endParaRPr lang="es-ES"/>
          </a:p>
        </p:txBody>
      </p:sp>
      <p:sp>
        <p:nvSpPr>
          <p:cNvPr id="41049" name="Line 92"/>
          <p:cNvSpPr>
            <a:spLocks noChangeShapeType="1"/>
          </p:cNvSpPr>
          <p:nvPr/>
        </p:nvSpPr>
        <p:spPr bwMode="auto">
          <a:xfrm flipV="1">
            <a:off x="5416550" y="5867400"/>
            <a:ext cx="2895600" cy="0"/>
          </a:xfrm>
          <a:prstGeom prst="line">
            <a:avLst/>
          </a:prstGeom>
          <a:noFill/>
          <a:ln w="19050">
            <a:solidFill>
              <a:schemeClr val="tx1"/>
            </a:solidFill>
            <a:round/>
            <a:headEnd/>
            <a:tailEnd type="oval" w="med" len="med"/>
          </a:ln>
        </p:spPr>
        <p:txBody>
          <a:bodyPr/>
          <a:lstStyle/>
          <a:p>
            <a:endParaRPr lang="es-ES"/>
          </a:p>
        </p:txBody>
      </p:sp>
      <p:sp>
        <p:nvSpPr>
          <p:cNvPr id="41050" name="Line 93"/>
          <p:cNvSpPr>
            <a:spLocks noChangeShapeType="1"/>
          </p:cNvSpPr>
          <p:nvPr/>
        </p:nvSpPr>
        <p:spPr bwMode="auto">
          <a:xfrm flipV="1">
            <a:off x="3435350" y="6248400"/>
            <a:ext cx="4876800" cy="0"/>
          </a:xfrm>
          <a:prstGeom prst="line">
            <a:avLst/>
          </a:prstGeom>
          <a:noFill/>
          <a:ln w="19050">
            <a:solidFill>
              <a:schemeClr val="tx1"/>
            </a:solidFill>
            <a:round/>
            <a:headEnd/>
            <a:tailEnd type="oval" w="med" len="med"/>
          </a:ln>
        </p:spPr>
        <p:txBody>
          <a:bodyPr/>
          <a:lstStyle/>
          <a:p>
            <a:endParaRPr lang="es-ES"/>
          </a:p>
        </p:txBody>
      </p:sp>
      <p:pic>
        <p:nvPicPr>
          <p:cNvPr id="41051" name="Picture 94"/>
          <p:cNvPicPr>
            <a:picLocks noChangeAspect="1" noChangeArrowheads="1"/>
          </p:cNvPicPr>
          <p:nvPr/>
        </p:nvPicPr>
        <p:blipFill>
          <a:blip r:embed="rId9" cstate="print"/>
          <a:srcRect/>
          <a:stretch>
            <a:fillRect/>
          </a:stretch>
        </p:blipFill>
        <p:spPr bwMode="auto">
          <a:xfrm>
            <a:off x="1463675" y="1187450"/>
            <a:ext cx="219075" cy="285750"/>
          </a:xfrm>
          <a:prstGeom prst="rect">
            <a:avLst/>
          </a:prstGeom>
          <a:noFill/>
          <a:ln w="9525">
            <a:noFill/>
            <a:miter lim="800000"/>
            <a:headEnd/>
            <a:tailEnd/>
          </a:ln>
        </p:spPr>
      </p:pic>
      <p:pic>
        <p:nvPicPr>
          <p:cNvPr id="41052" name="Picture 95"/>
          <p:cNvPicPr>
            <a:picLocks noChangeAspect="1" noChangeArrowheads="1"/>
          </p:cNvPicPr>
          <p:nvPr/>
        </p:nvPicPr>
        <p:blipFill>
          <a:blip r:embed="rId10" cstate="print"/>
          <a:srcRect/>
          <a:stretch>
            <a:fillRect/>
          </a:stretch>
        </p:blipFill>
        <p:spPr bwMode="auto">
          <a:xfrm>
            <a:off x="1416050" y="3397250"/>
            <a:ext cx="266700" cy="285750"/>
          </a:xfrm>
          <a:prstGeom prst="rect">
            <a:avLst/>
          </a:prstGeom>
          <a:noFill/>
          <a:ln w="9525">
            <a:noFill/>
            <a:miter lim="800000"/>
            <a:headEnd/>
            <a:tailEnd/>
          </a:ln>
        </p:spPr>
      </p:pic>
      <p:pic>
        <p:nvPicPr>
          <p:cNvPr id="41053" name="Picture 96"/>
          <p:cNvPicPr>
            <a:picLocks noChangeAspect="1" noChangeArrowheads="1"/>
          </p:cNvPicPr>
          <p:nvPr/>
        </p:nvPicPr>
        <p:blipFill>
          <a:blip r:embed="rId11" cstate="print"/>
          <a:srcRect/>
          <a:stretch>
            <a:fillRect/>
          </a:stretch>
        </p:blipFill>
        <p:spPr bwMode="auto">
          <a:xfrm>
            <a:off x="1435100" y="5530850"/>
            <a:ext cx="247650" cy="295275"/>
          </a:xfrm>
          <a:prstGeom prst="rect">
            <a:avLst/>
          </a:prstGeom>
          <a:noFill/>
          <a:ln w="9525">
            <a:noFill/>
            <a:miter lim="800000"/>
            <a:headEnd/>
            <a:tailEnd/>
          </a:ln>
        </p:spPr>
      </p:pic>
      <p:pic>
        <p:nvPicPr>
          <p:cNvPr id="41054" name="Picture 97"/>
          <p:cNvPicPr>
            <a:picLocks noChangeAspect="1" noChangeArrowheads="1"/>
          </p:cNvPicPr>
          <p:nvPr/>
        </p:nvPicPr>
        <p:blipFill>
          <a:blip r:embed="rId12" cstate="print"/>
          <a:srcRect/>
          <a:stretch>
            <a:fillRect/>
          </a:stretch>
        </p:blipFill>
        <p:spPr bwMode="auto">
          <a:xfrm>
            <a:off x="1444625" y="6369050"/>
            <a:ext cx="238125" cy="285750"/>
          </a:xfrm>
          <a:prstGeom prst="rect">
            <a:avLst/>
          </a:prstGeom>
          <a:noFill/>
          <a:ln w="9525">
            <a:noFill/>
            <a:miter lim="800000"/>
            <a:headEnd/>
            <a:tailEnd/>
          </a:ln>
        </p:spPr>
      </p:pic>
      <p:sp>
        <p:nvSpPr>
          <p:cNvPr id="41055" name="Line 98"/>
          <p:cNvSpPr>
            <a:spLocks noChangeShapeType="1"/>
          </p:cNvSpPr>
          <p:nvPr/>
        </p:nvSpPr>
        <p:spPr bwMode="auto">
          <a:xfrm flipV="1">
            <a:off x="1225550" y="5835650"/>
            <a:ext cx="1524000" cy="0"/>
          </a:xfrm>
          <a:prstGeom prst="line">
            <a:avLst/>
          </a:prstGeom>
          <a:noFill/>
          <a:ln w="19050">
            <a:solidFill>
              <a:schemeClr val="tx1"/>
            </a:solidFill>
            <a:round/>
            <a:headEnd/>
            <a:tailEnd/>
          </a:ln>
        </p:spPr>
        <p:txBody>
          <a:bodyPr/>
          <a:lstStyle/>
          <a:p>
            <a:endParaRPr lang="es-ES"/>
          </a:p>
        </p:txBody>
      </p:sp>
      <p:sp>
        <p:nvSpPr>
          <p:cNvPr id="41056" name="Line 99"/>
          <p:cNvSpPr>
            <a:spLocks noChangeShapeType="1"/>
          </p:cNvSpPr>
          <p:nvPr/>
        </p:nvSpPr>
        <p:spPr bwMode="auto">
          <a:xfrm flipV="1">
            <a:off x="1225550" y="1492250"/>
            <a:ext cx="1524000" cy="0"/>
          </a:xfrm>
          <a:prstGeom prst="line">
            <a:avLst/>
          </a:prstGeom>
          <a:noFill/>
          <a:ln w="19050">
            <a:solidFill>
              <a:schemeClr val="tx1"/>
            </a:solidFill>
            <a:round/>
            <a:headEnd/>
            <a:tailEnd/>
          </a:ln>
        </p:spPr>
        <p:txBody>
          <a:bodyPr/>
          <a:lstStyle/>
          <a:p>
            <a:endParaRPr lang="es-ES"/>
          </a:p>
        </p:txBody>
      </p:sp>
      <p:sp>
        <p:nvSpPr>
          <p:cNvPr id="41057" name="Line 100"/>
          <p:cNvSpPr>
            <a:spLocks noChangeShapeType="1"/>
          </p:cNvSpPr>
          <p:nvPr/>
        </p:nvSpPr>
        <p:spPr bwMode="auto">
          <a:xfrm flipV="1">
            <a:off x="539750" y="3702050"/>
            <a:ext cx="2209800" cy="0"/>
          </a:xfrm>
          <a:prstGeom prst="line">
            <a:avLst/>
          </a:prstGeom>
          <a:noFill/>
          <a:ln w="19050">
            <a:solidFill>
              <a:schemeClr val="tx1"/>
            </a:solidFill>
            <a:round/>
            <a:headEnd/>
            <a:tailEnd/>
          </a:ln>
        </p:spPr>
        <p:txBody>
          <a:bodyPr/>
          <a:lstStyle/>
          <a:p>
            <a:endParaRPr lang="es-ES"/>
          </a:p>
        </p:txBody>
      </p:sp>
      <p:sp>
        <p:nvSpPr>
          <p:cNvPr id="41058" name="Line 101"/>
          <p:cNvSpPr>
            <a:spLocks noChangeShapeType="1"/>
          </p:cNvSpPr>
          <p:nvPr/>
        </p:nvSpPr>
        <p:spPr bwMode="auto">
          <a:xfrm flipV="1">
            <a:off x="1149350" y="6673850"/>
            <a:ext cx="7162800" cy="0"/>
          </a:xfrm>
          <a:prstGeom prst="line">
            <a:avLst/>
          </a:prstGeom>
          <a:noFill/>
          <a:ln w="19050">
            <a:solidFill>
              <a:schemeClr val="tx1"/>
            </a:solidFill>
            <a:round/>
            <a:headEnd/>
            <a:tailEnd type="oval" w="med" len="med"/>
          </a:ln>
        </p:spPr>
        <p:txBody>
          <a:bodyPr/>
          <a:lstStyle/>
          <a:p>
            <a:endParaRPr lang="es-ES"/>
          </a:p>
        </p:txBody>
      </p:sp>
      <p:sp>
        <p:nvSpPr>
          <p:cNvPr id="41059" name="Text Box 102"/>
          <p:cNvSpPr txBox="1">
            <a:spLocks noChangeArrowheads="1"/>
          </p:cNvSpPr>
          <p:nvPr/>
        </p:nvSpPr>
        <p:spPr bwMode="auto">
          <a:xfrm>
            <a:off x="1758950" y="1155700"/>
            <a:ext cx="11430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(nothing)</a:t>
            </a:r>
          </a:p>
        </p:txBody>
      </p:sp>
      <p:sp>
        <p:nvSpPr>
          <p:cNvPr id="41060" name="Text Box 103"/>
          <p:cNvSpPr txBox="1">
            <a:spLocks noChangeArrowheads="1"/>
          </p:cNvSpPr>
          <p:nvPr/>
        </p:nvSpPr>
        <p:spPr bwMode="auto">
          <a:xfrm>
            <a:off x="1835150" y="3365500"/>
            <a:ext cx="7620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(man)</a:t>
            </a:r>
          </a:p>
        </p:txBody>
      </p:sp>
      <p:sp>
        <p:nvSpPr>
          <p:cNvPr id="41061" name="Text Box 104"/>
          <p:cNvSpPr txBox="1">
            <a:spLocks noChangeArrowheads="1"/>
          </p:cNvSpPr>
          <p:nvPr/>
        </p:nvSpPr>
        <p:spPr bwMode="auto">
          <a:xfrm>
            <a:off x="1835150" y="5499100"/>
            <a:ext cx="9144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(team)</a:t>
            </a:r>
          </a:p>
        </p:txBody>
      </p:sp>
      <p:sp>
        <p:nvSpPr>
          <p:cNvPr id="41062" name="Text Box 105"/>
          <p:cNvSpPr txBox="1">
            <a:spLocks noChangeArrowheads="1"/>
          </p:cNvSpPr>
          <p:nvPr/>
        </p:nvSpPr>
        <p:spPr bwMode="auto">
          <a:xfrm>
            <a:off x="1758950" y="6337300"/>
            <a:ext cx="2133600" cy="336550"/>
          </a:xfrm>
          <a:prstGeom prst="rect">
            <a:avLst/>
          </a:prstGeom>
          <a:noFill/>
          <a:ln w="19050">
            <a:noFill/>
            <a:miter lim="800000"/>
            <a:headEnd/>
            <a:tailEnd/>
          </a:ln>
        </p:spPr>
        <p:txBody>
          <a:bodyPr>
            <a:spAutoFit/>
          </a:bodyPr>
          <a:lstStyle/>
          <a:p>
            <a:pPr>
              <a:spcBef>
                <a:spcPct val="50000"/>
              </a:spcBef>
            </a:pPr>
            <a:r>
              <a:rPr lang="en-US" sz="1600">
                <a:latin typeface="Tahoma" pitchFamily="34" charset="0"/>
                <a:cs typeface="Arial" charset="0"/>
              </a:rPr>
              <a:t>(alternative route)</a:t>
            </a:r>
          </a:p>
        </p:txBody>
      </p:sp>
      <p:pic>
        <p:nvPicPr>
          <p:cNvPr id="41063" name="Picture 106"/>
          <p:cNvPicPr>
            <a:picLocks noChangeAspect="1" noChangeArrowheads="1"/>
          </p:cNvPicPr>
          <p:nvPr/>
        </p:nvPicPr>
        <p:blipFill>
          <a:blip r:embed="rId13" cstate="print"/>
          <a:srcRect/>
          <a:stretch>
            <a:fillRect/>
          </a:stretch>
        </p:blipFill>
        <p:spPr bwMode="auto">
          <a:xfrm>
            <a:off x="3663950" y="1701800"/>
            <a:ext cx="209550" cy="247650"/>
          </a:xfrm>
          <a:prstGeom prst="rect">
            <a:avLst/>
          </a:prstGeom>
          <a:noFill/>
          <a:ln w="9525">
            <a:noFill/>
            <a:miter lim="800000"/>
            <a:headEnd/>
            <a:tailEnd/>
          </a:ln>
        </p:spPr>
      </p:pic>
      <p:pic>
        <p:nvPicPr>
          <p:cNvPr id="41064" name="Picture 107"/>
          <p:cNvPicPr>
            <a:picLocks noChangeAspect="1" noChangeArrowheads="1"/>
          </p:cNvPicPr>
          <p:nvPr/>
        </p:nvPicPr>
        <p:blipFill>
          <a:blip r:embed="rId13" cstate="print"/>
          <a:srcRect/>
          <a:stretch>
            <a:fillRect/>
          </a:stretch>
        </p:blipFill>
        <p:spPr bwMode="auto">
          <a:xfrm>
            <a:off x="3663950" y="3835400"/>
            <a:ext cx="209550" cy="247650"/>
          </a:xfrm>
          <a:prstGeom prst="rect">
            <a:avLst/>
          </a:prstGeom>
          <a:noFill/>
          <a:ln w="9525">
            <a:noFill/>
            <a:miter lim="800000"/>
            <a:headEnd/>
            <a:tailEnd/>
          </a:ln>
        </p:spPr>
      </p:pic>
      <p:pic>
        <p:nvPicPr>
          <p:cNvPr id="41065" name="Picture 108"/>
          <p:cNvPicPr>
            <a:picLocks noChangeAspect="1" noChangeArrowheads="1"/>
          </p:cNvPicPr>
          <p:nvPr/>
        </p:nvPicPr>
        <p:blipFill>
          <a:blip r:embed="rId13" cstate="print"/>
          <a:srcRect/>
          <a:stretch>
            <a:fillRect/>
          </a:stretch>
        </p:blipFill>
        <p:spPr bwMode="auto">
          <a:xfrm>
            <a:off x="3663950" y="5969000"/>
            <a:ext cx="209550" cy="247650"/>
          </a:xfrm>
          <a:prstGeom prst="rect">
            <a:avLst/>
          </a:prstGeom>
          <a:noFill/>
          <a:ln w="9525">
            <a:noFill/>
            <a:miter lim="800000"/>
            <a:headEnd/>
            <a:tailEnd/>
          </a:ln>
        </p:spPr>
      </p:pic>
      <p:sp>
        <p:nvSpPr>
          <p:cNvPr id="41066" name="Oval 109"/>
          <p:cNvSpPr>
            <a:spLocks noChangeArrowheads="1"/>
          </p:cNvSpPr>
          <p:nvPr/>
        </p:nvSpPr>
        <p:spPr bwMode="auto">
          <a:xfrm>
            <a:off x="2749550" y="1263650"/>
            <a:ext cx="533400" cy="533400"/>
          </a:xfrm>
          <a:prstGeom prst="ellipse">
            <a:avLst/>
          </a:prstGeom>
          <a:noFill/>
          <a:ln w="19050">
            <a:solidFill>
              <a:schemeClr val="tx1"/>
            </a:solidFill>
            <a:round/>
            <a:headEnd/>
            <a:tailEnd/>
          </a:ln>
        </p:spPr>
        <p:txBody>
          <a:bodyPr wrap="none" anchor="ctr"/>
          <a:lstStyle/>
          <a:p>
            <a:endParaRPr lang="es-ES"/>
          </a:p>
        </p:txBody>
      </p:sp>
      <p:sp>
        <p:nvSpPr>
          <p:cNvPr id="41067" name="Text Box 110"/>
          <p:cNvSpPr txBox="1">
            <a:spLocks noChangeArrowheads="1"/>
          </p:cNvSpPr>
          <p:nvPr/>
        </p:nvSpPr>
        <p:spPr bwMode="auto">
          <a:xfrm>
            <a:off x="2825750" y="1339850"/>
            <a:ext cx="381000" cy="396875"/>
          </a:xfrm>
          <a:prstGeom prst="rect">
            <a:avLst/>
          </a:prstGeom>
          <a:noFill/>
          <a:ln w="19050">
            <a:noFill/>
            <a:miter lim="800000"/>
            <a:headEnd/>
            <a:tailEnd/>
          </a:ln>
        </p:spPr>
        <p:txBody>
          <a:bodyPr>
            <a:spAutoFit/>
          </a:bodyPr>
          <a:lstStyle/>
          <a:p>
            <a:pPr>
              <a:spcBef>
                <a:spcPct val="50000"/>
              </a:spcBef>
            </a:pPr>
            <a:r>
              <a:rPr lang="en-US" sz="2000">
                <a:cs typeface="Arial" charset="0"/>
              </a:rPr>
              <a:t>A</a:t>
            </a:r>
          </a:p>
        </p:txBody>
      </p:sp>
      <p:sp>
        <p:nvSpPr>
          <p:cNvPr id="41068" name="Oval 111"/>
          <p:cNvSpPr>
            <a:spLocks noChangeArrowheads="1"/>
          </p:cNvSpPr>
          <p:nvPr/>
        </p:nvSpPr>
        <p:spPr bwMode="auto">
          <a:xfrm>
            <a:off x="2749550" y="3473450"/>
            <a:ext cx="533400" cy="533400"/>
          </a:xfrm>
          <a:prstGeom prst="ellipse">
            <a:avLst/>
          </a:prstGeom>
          <a:noFill/>
          <a:ln w="19050">
            <a:solidFill>
              <a:schemeClr val="tx1"/>
            </a:solidFill>
            <a:round/>
            <a:headEnd/>
            <a:tailEnd/>
          </a:ln>
        </p:spPr>
        <p:txBody>
          <a:bodyPr wrap="none" anchor="ctr"/>
          <a:lstStyle/>
          <a:p>
            <a:endParaRPr lang="es-ES"/>
          </a:p>
        </p:txBody>
      </p:sp>
      <p:sp>
        <p:nvSpPr>
          <p:cNvPr id="41069" name="Text Box 112"/>
          <p:cNvSpPr txBox="1">
            <a:spLocks noChangeArrowheads="1"/>
          </p:cNvSpPr>
          <p:nvPr/>
        </p:nvSpPr>
        <p:spPr bwMode="auto">
          <a:xfrm>
            <a:off x="2825750" y="3549650"/>
            <a:ext cx="381000" cy="396875"/>
          </a:xfrm>
          <a:prstGeom prst="rect">
            <a:avLst/>
          </a:prstGeom>
          <a:noFill/>
          <a:ln w="19050">
            <a:noFill/>
            <a:miter lim="800000"/>
            <a:headEnd/>
            <a:tailEnd/>
          </a:ln>
        </p:spPr>
        <p:txBody>
          <a:bodyPr>
            <a:spAutoFit/>
          </a:bodyPr>
          <a:lstStyle/>
          <a:p>
            <a:pPr>
              <a:spcBef>
                <a:spcPct val="50000"/>
              </a:spcBef>
            </a:pPr>
            <a:r>
              <a:rPr lang="en-US" sz="2000">
                <a:cs typeface="Arial" charset="0"/>
              </a:rPr>
              <a:t>A</a:t>
            </a:r>
          </a:p>
        </p:txBody>
      </p:sp>
      <p:sp>
        <p:nvSpPr>
          <p:cNvPr id="41070" name="Oval 113"/>
          <p:cNvSpPr>
            <a:spLocks noChangeArrowheads="1"/>
          </p:cNvSpPr>
          <p:nvPr/>
        </p:nvSpPr>
        <p:spPr bwMode="auto">
          <a:xfrm>
            <a:off x="2749550" y="5607050"/>
            <a:ext cx="533400" cy="533400"/>
          </a:xfrm>
          <a:prstGeom prst="ellipse">
            <a:avLst/>
          </a:prstGeom>
          <a:noFill/>
          <a:ln w="19050">
            <a:solidFill>
              <a:schemeClr val="tx1"/>
            </a:solidFill>
            <a:round/>
            <a:headEnd/>
            <a:tailEnd/>
          </a:ln>
        </p:spPr>
        <p:txBody>
          <a:bodyPr wrap="none" anchor="ctr"/>
          <a:lstStyle/>
          <a:p>
            <a:endParaRPr lang="es-ES"/>
          </a:p>
        </p:txBody>
      </p:sp>
      <p:sp>
        <p:nvSpPr>
          <p:cNvPr id="41071" name="Text Box 114"/>
          <p:cNvSpPr txBox="1">
            <a:spLocks noChangeArrowheads="1"/>
          </p:cNvSpPr>
          <p:nvPr/>
        </p:nvSpPr>
        <p:spPr bwMode="auto">
          <a:xfrm>
            <a:off x="2825750" y="5683250"/>
            <a:ext cx="381000" cy="396875"/>
          </a:xfrm>
          <a:prstGeom prst="rect">
            <a:avLst/>
          </a:prstGeom>
          <a:noFill/>
          <a:ln w="19050">
            <a:noFill/>
            <a:miter lim="800000"/>
            <a:headEnd/>
            <a:tailEnd/>
          </a:ln>
        </p:spPr>
        <p:txBody>
          <a:bodyPr>
            <a:spAutoFit/>
          </a:bodyPr>
          <a:lstStyle/>
          <a:p>
            <a:pPr>
              <a:spcBef>
                <a:spcPct val="50000"/>
              </a:spcBef>
            </a:pPr>
            <a:r>
              <a:rPr lang="en-US" sz="2000">
                <a:cs typeface="Arial" charset="0"/>
              </a:rPr>
              <a:t>A</a:t>
            </a:r>
          </a:p>
        </p:txBody>
      </p:sp>
      <p:sp>
        <p:nvSpPr>
          <p:cNvPr id="41072" name="Text Box 115"/>
          <p:cNvSpPr txBox="1">
            <a:spLocks noChangeArrowheads="1"/>
          </p:cNvSpPr>
          <p:nvPr/>
        </p:nvSpPr>
        <p:spPr bwMode="auto">
          <a:xfrm>
            <a:off x="106363" y="44450"/>
            <a:ext cx="5113337" cy="519113"/>
          </a:xfrm>
          <a:prstGeom prst="rect">
            <a:avLst/>
          </a:prstGeom>
          <a:noFill/>
          <a:ln w="9525">
            <a:noFill/>
            <a:miter lim="800000"/>
            <a:headEnd/>
            <a:tailEnd/>
          </a:ln>
        </p:spPr>
        <p:txBody>
          <a:bodyPr>
            <a:spAutoFit/>
          </a:bodyPr>
          <a:lstStyle/>
          <a:p>
            <a:pPr>
              <a:spcBef>
                <a:spcPct val="50000"/>
              </a:spcBef>
            </a:pPr>
            <a:r>
              <a:rPr lang="en-US" sz="2800"/>
              <a:t>Defender’s decision analysis</a:t>
            </a:r>
          </a:p>
        </p:txBody>
      </p:sp>
      <p:sp>
        <p:nvSpPr>
          <p:cNvPr id="41073" name="Text Box 116"/>
          <p:cNvSpPr txBox="1">
            <a:spLocks noChangeArrowheads="1"/>
          </p:cNvSpPr>
          <p:nvPr/>
        </p:nvSpPr>
        <p:spPr bwMode="auto">
          <a:xfrm>
            <a:off x="8316913" y="182563"/>
            <a:ext cx="755650" cy="366712"/>
          </a:xfrm>
          <a:prstGeom prst="rect">
            <a:avLst/>
          </a:prstGeom>
          <a:noFill/>
          <a:ln w="9525">
            <a:noFill/>
            <a:miter lim="800000"/>
            <a:headEnd/>
            <a:tailEnd/>
          </a:ln>
        </p:spPr>
        <p:txBody>
          <a:bodyPr>
            <a:spAutoFit/>
          </a:bodyPr>
          <a:lstStyle/>
          <a:p>
            <a:pPr>
              <a:spcBef>
                <a:spcPct val="50000"/>
              </a:spcBef>
            </a:pPr>
            <a:r>
              <a:rPr lang="en-US"/>
              <a:t>15.16</a:t>
            </a:r>
          </a:p>
        </p:txBody>
      </p:sp>
      <p:sp>
        <p:nvSpPr>
          <p:cNvPr id="41074" name="Text Box 117"/>
          <p:cNvSpPr txBox="1">
            <a:spLocks noChangeArrowheads="1"/>
          </p:cNvSpPr>
          <p:nvPr/>
        </p:nvSpPr>
        <p:spPr bwMode="auto">
          <a:xfrm>
            <a:off x="8316913" y="620713"/>
            <a:ext cx="755650" cy="366712"/>
          </a:xfrm>
          <a:prstGeom prst="rect">
            <a:avLst/>
          </a:prstGeom>
          <a:noFill/>
          <a:ln w="9525">
            <a:noFill/>
            <a:miter lim="800000"/>
            <a:headEnd/>
            <a:tailEnd/>
          </a:ln>
        </p:spPr>
        <p:txBody>
          <a:bodyPr>
            <a:spAutoFit/>
          </a:bodyPr>
          <a:lstStyle/>
          <a:p>
            <a:pPr algn="ctr">
              <a:spcBef>
                <a:spcPct val="50000"/>
              </a:spcBef>
            </a:pPr>
            <a:r>
              <a:rPr lang="en-US"/>
              <a:t>2.3</a:t>
            </a:r>
          </a:p>
        </p:txBody>
      </p:sp>
      <p:sp>
        <p:nvSpPr>
          <p:cNvPr id="41075" name="Text Box 118"/>
          <p:cNvSpPr txBox="1">
            <a:spLocks noChangeArrowheads="1"/>
          </p:cNvSpPr>
          <p:nvPr/>
        </p:nvSpPr>
        <p:spPr bwMode="auto">
          <a:xfrm>
            <a:off x="8316913" y="1052513"/>
            <a:ext cx="755650" cy="366712"/>
          </a:xfrm>
          <a:prstGeom prst="rect">
            <a:avLst/>
          </a:prstGeom>
          <a:noFill/>
          <a:ln w="9525">
            <a:noFill/>
            <a:miter lim="800000"/>
            <a:headEnd/>
            <a:tailEnd/>
          </a:ln>
        </p:spPr>
        <p:txBody>
          <a:bodyPr>
            <a:spAutoFit/>
          </a:bodyPr>
          <a:lstStyle/>
          <a:p>
            <a:pPr algn="ctr">
              <a:spcBef>
                <a:spcPct val="50000"/>
              </a:spcBef>
            </a:pPr>
            <a:r>
              <a:rPr lang="en-US"/>
              <a:t>4.28</a:t>
            </a:r>
          </a:p>
        </p:txBody>
      </p:sp>
      <p:sp>
        <p:nvSpPr>
          <p:cNvPr id="41076" name="Text Box 119"/>
          <p:cNvSpPr txBox="1">
            <a:spLocks noChangeArrowheads="1"/>
          </p:cNvSpPr>
          <p:nvPr/>
        </p:nvSpPr>
        <p:spPr bwMode="auto">
          <a:xfrm>
            <a:off x="8316913" y="1406525"/>
            <a:ext cx="755650" cy="366713"/>
          </a:xfrm>
          <a:prstGeom prst="rect">
            <a:avLst/>
          </a:prstGeom>
          <a:noFill/>
          <a:ln w="9525">
            <a:noFill/>
            <a:miter lim="800000"/>
            <a:headEnd/>
            <a:tailEnd/>
          </a:ln>
        </p:spPr>
        <p:txBody>
          <a:bodyPr>
            <a:spAutoFit/>
          </a:bodyPr>
          <a:lstStyle/>
          <a:p>
            <a:pPr algn="ctr">
              <a:spcBef>
                <a:spcPct val="50000"/>
              </a:spcBef>
            </a:pPr>
            <a:r>
              <a:rPr lang="en-US"/>
              <a:t>0</a:t>
            </a:r>
          </a:p>
        </p:txBody>
      </p:sp>
      <p:sp>
        <p:nvSpPr>
          <p:cNvPr id="41077" name="Text Box 120"/>
          <p:cNvSpPr txBox="1">
            <a:spLocks noChangeArrowheads="1"/>
          </p:cNvSpPr>
          <p:nvPr/>
        </p:nvSpPr>
        <p:spPr bwMode="auto">
          <a:xfrm>
            <a:off x="8316913" y="1773238"/>
            <a:ext cx="755650" cy="366712"/>
          </a:xfrm>
          <a:prstGeom prst="rect">
            <a:avLst/>
          </a:prstGeom>
          <a:noFill/>
          <a:ln w="9525">
            <a:noFill/>
            <a:miter lim="800000"/>
            <a:headEnd/>
            <a:tailEnd/>
          </a:ln>
        </p:spPr>
        <p:txBody>
          <a:bodyPr>
            <a:spAutoFit/>
          </a:bodyPr>
          <a:lstStyle/>
          <a:p>
            <a:pPr algn="ctr">
              <a:spcBef>
                <a:spcPct val="50000"/>
              </a:spcBef>
            </a:pPr>
            <a:r>
              <a:rPr lang="en-US"/>
              <a:t>0</a:t>
            </a:r>
          </a:p>
        </p:txBody>
      </p:sp>
      <p:sp>
        <p:nvSpPr>
          <p:cNvPr id="41078" name="Text Box 121"/>
          <p:cNvSpPr txBox="1">
            <a:spLocks noChangeArrowheads="1"/>
          </p:cNvSpPr>
          <p:nvPr/>
        </p:nvSpPr>
        <p:spPr bwMode="auto">
          <a:xfrm>
            <a:off x="8316913" y="2276475"/>
            <a:ext cx="755650" cy="366713"/>
          </a:xfrm>
          <a:prstGeom prst="rect">
            <a:avLst/>
          </a:prstGeom>
          <a:noFill/>
          <a:ln w="9525">
            <a:noFill/>
            <a:miter lim="800000"/>
            <a:headEnd/>
            <a:tailEnd/>
          </a:ln>
        </p:spPr>
        <p:txBody>
          <a:bodyPr>
            <a:spAutoFit/>
          </a:bodyPr>
          <a:lstStyle/>
          <a:p>
            <a:pPr>
              <a:spcBef>
                <a:spcPct val="50000"/>
              </a:spcBef>
            </a:pPr>
            <a:r>
              <a:rPr lang="en-US"/>
              <a:t>17.25</a:t>
            </a:r>
          </a:p>
        </p:txBody>
      </p:sp>
      <p:sp>
        <p:nvSpPr>
          <p:cNvPr id="41079" name="Text Box 122"/>
          <p:cNvSpPr txBox="1">
            <a:spLocks noChangeArrowheads="1"/>
          </p:cNvSpPr>
          <p:nvPr/>
        </p:nvSpPr>
        <p:spPr bwMode="auto">
          <a:xfrm>
            <a:off x="8316913" y="2714625"/>
            <a:ext cx="755650" cy="366713"/>
          </a:xfrm>
          <a:prstGeom prst="rect">
            <a:avLst/>
          </a:prstGeom>
          <a:noFill/>
          <a:ln w="9525">
            <a:noFill/>
            <a:miter lim="800000"/>
            <a:headEnd/>
            <a:tailEnd/>
          </a:ln>
        </p:spPr>
        <p:txBody>
          <a:bodyPr>
            <a:spAutoFit/>
          </a:bodyPr>
          <a:lstStyle/>
          <a:p>
            <a:pPr algn="ctr">
              <a:spcBef>
                <a:spcPct val="50000"/>
              </a:spcBef>
            </a:pPr>
            <a:r>
              <a:rPr lang="en-US"/>
              <a:t>4.39</a:t>
            </a:r>
          </a:p>
        </p:txBody>
      </p:sp>
      <p:sp>
        <p:nvSpPr>
          <p:cNvPr id="41080" name="Text Box 123"/>
          <p:cNvSpPr txBox="1">
            <a:spLocks noChangeArrowheads="1"/>
          </p:cNvSpPr>
          <p:nvPr/>
        </p:nvSpPr>
        <p:spPr bwMode="auto">
          <a:xfrm>
            <a:off x="8316913" y="3146425"/>
            <a:ext cx="755650" cy="366713"/>
          </a:xfrm>
          <a:prstGeom prst="rect">
            <a:avLst/>
          </a:prstGeom>
          <a:noFill/>
          <a:ln w="9525">
            <a:noFill/>
            <a:miter lim="800000"/>
            <a:headEnd/>
            <a:tailEnd/>
          </a:ln>
        </p:spPr>
        <p:txBody>
          <a:bodyPr>
            <a:spAutoFit/>
          </a:bodyPr>
          <a:lstStyle/>
          <a:p>
            <a:pPr algn="ctr">
              <a:spcBef>
                <a:spcPct val="50000"/>
              </a:spcBef>
            </a:pPr>
            <a:r>
              <a:rPr lang="en-US"/>
              <a:t>6.37</a:t>
            </a:r>
          </a:p>
        </p:txBody>
      </p:sp>
      <p:sp>
        <p:nvSpPr>
          <p:cNvPr id="41081" name="Text Box 124"/>
          <p:cNvSpPr txBox="1">
            <a:spLocks noChangeArrowheads="1"/>
          </p:cNvSpPr>
          <p:nvPr/>
        </p:nvSpPr>
        <p:spPr bwMode="auto">
          <a:xfrm>
            <a:off x="8316913" y="3500438"/>
            <a:ext cx="755650" cy="366712"/>
          </a:xfrm>
          <a:prstGeom prst="rect">
            <a:avLst/>
          </a:prstGeom>
          <a:noFill/>
          <a:ln w="9525">
            <a:noFill/>
            <a:miter lim="800000"/>
            <a:headEnd/>
            <a:tailEnd/>
          </a:ln>
        </p:spPr>
        <p:txBody>
          <a:bodyPr>
            <a:spAutoFit/>
          </a:bodyPr>
          <a:lstStyle/>
          <a:p>
            <a:pPr algn="ctr">
              <a:spcBef>
                <a:spcPct val="50000"/>
              </a:spcBef>
            </a:pPr>
            <a:r>
              <a:rPr lang="en-US"/>
              <a:t>0.05</a:t>
            </a:r>
          </a:p>
        </p:txBody>
      </p:sp>
      <p:sp>
        <p:nvSpPr>
          <p:cNvPr id="41082" name="Text Box 125"/>
          <p:cNvSpPr txBox="1">
            <a:spLocks noChangeArrowheads="1"/>
          </p:cNvSpPr>
          <p:nvPr/>
        </p:nvSpPr>
        <p:spPr bwMode="auto">
          <a:xfrm>
            <a:off x="8316913" y="3867150"/>
            <a:ext cx="755650" cy="366713"/>
          </a:xfrm>
          <a:prstGeom prst="rect">
            <a:avLst/>
          </a:prstGeom>
          <a:noFill/>
          <a:ln w="9525">
            <a:noFill/>
            <a:miter lim="800000"/>
            <a:headEnd/>
            <a:tailEnd/>
          </a:ln>
        </p:spPr>
        <p:txBody>
          <a:bodyPr>
            <a:spAutoFit/>
          </a:bodyPr>
          <a:lstStyle/>
          <a:p>
            <a:pPr algn="ctr">
              <a:spcBef>
                <a:spcPct val="50000"/>
              </a:spcBef>
            </a:pPr>
            <a:r>
              <a:rPr lang="en-US"/>
              <a:t>0.05</a:t>
            </a:r>
          </a:p>
        </p:txBody>
      </p:sp>
      <p:sp>
        <p:nvSpPr>
          <p:cNvPr id="41083" name="Text Box 126"/>
          <p:cNvSpPr txBox="1">
            <a:spLocks noChangeArrowheads="1"/>
          </p:cNvSpPr>
          <p:nvPr/>
        </p:nvSpPr>
        <p:spPr bwMode="auto">
          <a:xfrm>
            <a:off x="8316913" y="4424363"/>
            <a:ext cx="755650" cy="366712"/>
          </a:xfrm>
          <a:prstGeom prst="rect">
            <a:avLst/>
          </a:prstGeom>
          <a:noFill/>
          <a:ln w="9525">
            <a:noFill/>
            <a:miter lim="800000"/>
            <a:headEnd/>
            <a:tailEnd/>
          </a:ln>
        </p:spPr>
        <p:txBody>
          <a:bodyPr>
            <a:spAutoFit/>
          </a:bodyPr>
          <a:lstStyle/>
          <a:p>
            <a:pPr>
              <a:spcBef>
                <a:spcPct val="50000"/>
              </a:spcBef>
            </a:pPr>
            <a:r>
              <a:rPr lang="en-US"/>
              <a:t>19.39</a:t>
            </a:r>
          </a:p>
        </p:txBody>
      </p:sp>
      <p:sp>
        <p:nvSpPr>
          <p:cNvPr id="41084" name="Text Box 127"/>
          <p:cNvSpPr txBox="1">
            <a:spLocks noChangeArrowheads="1"/>
          </p:cNvSpPr>
          <p:nvPr/>
        </p:nvSpPr>
        <p:spPr bwMode="auto">
          <a:xfrm>
            <a:off x="8316913" y="4862513"/>
            <a:ext cx="755650" cy="366712"/>
          </a:xfrm>
          <a:prstGeom prst="rect">
            <a:avLst/>
          </a:prstGeom>
          <a:noFill/>
          <a:ln w="9525">
            <a:noFill/>
            <a:miter lim="800000"/>
            <a:headEnd/>
            <a:tailEnd/>
          </a:ln>
        </p:spPr>
        <p:txBody>
          <a:bodyPr>
            <a:spAutoFit/>
          </a:bodyPr>
          <a:lstStyle/>
          <a:p>
            <a:pPr algn="ctr">
              <a:spcBef>
                <a:spcPct val="50000"/>
              </a:spcBef>
            </a:pPr>
            <a:r>
              <a:rPr lang="en-US"/>
              <a:t>6.53</a:t>
            </a:r>
          </a:p>
        </p:txBody>
      </p:sp>
      <p:sp>
        <p:nvSpPr>
          <p:cNvPr id="41085" name="Text Box 128"/>
          <p:cNvSpPr txBox="1">
            <a:spLocks noChangeArrowheads="1"/>
          </p:cNvSpPr>
          <p:nvPr/>
        </p:nvSpPr>
        <p:spPr bwMode="auto">
          <a:xfrm>
            <a:off x="8316913" y="5294313"/>
            <a:ext cx="755650" cy="366712"/>
          </a:xfrm>
          <a:prstGeom prst="rect">
            <a:avLst/>
          </a:prstGeom>
          <a:noFill/>
          <a:ln w="9525">
            <a:noFill/>
            <a:miter lim="800000"/>
            <a:headEnd/>
            <a:tailEnd/>
          </a:ln>
        </p:spPr>
        <p:txBody>
          <a:bodyPr>
            <a:spAutoFit/>
          </a:bodyPr>
          <a:lstStyle/>
          <a:p>
            <a:pPr algn="ctr">
              <a:spcBef>
                <a:spcPct val="50000"/>
              </a:spcBef>
            </a:pPr>
            <a:r>
              <a:rPr lang="en-US"/>
              <a:t>8.51</a:t>
            </a:r>
          </a:p>
        </p:txBody>
      </p:sp>
      <p:sp>
        <p:nvSpPr>
          <p:cNvPr id="41086" name="Text Box 129"/>
          <p:cNvSpPr txBox="1">
            <a:spLocks noChangeArrowheads="1"/>
          </p:cNvSpPr>
          <p:nvPr/>
        </p:nvSpPr>
        <p:spPr bwMode="auto">
          <a:xfrm>
            <a:off x="8316913" y="5648325"/>
            <a:ext cx="755650" cy="366713"/>
          </a:xfrm>
          <a:prstGeom prst="rect">
            <a:avLst/>
          </a:prstGeom>
          <a:noFill/>
          <a:ln w="9525">
            <a:noFill/>
            <a:miter lim="800000"/>
            <a:headEnd/>
            <a:tailEnd/>
          </a:ln>
        </p:spPr>
        <p:txBody>
          <a:bodyPr>
            <a:spAutoFit/>
          </a:bodyPr>
          <a:lstStyle/>
          <a:p>
            <a:pPr algn="ctr">
              <a:spcBef>
                <a:spcPct val="50000"/>
              </a:spcBef>
            </a:pPr>
            <a:r>
              <a:rPr lang="en-US"/>
              <a:t>0.15</a:t>
            </a:r>
          </a:p>
        </p:txBody>
      </p:sp>
      <p:sp>
        <p:nvSpPr>
          <p:cNvPr id="41087" name="Text Box 130"/>
          <p:cNvSpPr txBox="1">
            <a:spLocks noChangeArrowheads="1"/>
          </p:cNvSpPr>
          <p:nvPr/>
        </p:nvSpPr>
        <p:spPr bwMode="auto">
          <a:xfrm>
            <a:off x="8316913" y="6015038"/>
            <a:ext cx="755650" cy="366712"/>
          </a:xfrm>
          <a:prstGeom prst="rect">
            <a:avLst/>
          </a:prstGeom>
          <a:noFill/>
          <a:ln w="9525">
            <a:noFill/>
            <a:miter lim="800000"/>
            <a:headEnd/>
            <a:tailEnd/>
          </a:ln>
        </p:spPr>
        <p:txBody>
          <a:bodyPr>
            <a:spAutoFit/>
          </a:bodyPr>
          <a:lstStyle/>
          <a:p>
            <a:pPr algn="ctr">
              <a:spcBef>
                <a:spcPct val="50000"/>
              </a:spcBef>
            </a:pPr>
            <a:r>
              <a:rPr lang="en-US"/>
              <a:t>0.15</a:t>
            </a:r>
          </a:p>
        </p:txBody>
      </p:sp>
      <p:sp>
        <p:nvSpPr>
          <p:cNvPr id="41088" name="Text Box 136"/>
          <p:cNvSpPr txBox="1">
            <a:spLocks noChangeArrowheads="1"/>
          </p:cNvSpPr>
          <p:nvPr/>
        </p:nvSpPr>
        <p:spPr bwMode="auto">
          <a:xfrm>
            <a:off x="8316913" y="6446838"/>
            <a:ext cx="755650" cy="366712"/>
          </a:xfrm>
          <a:prstGeom prst="rect">
            <a:avLst/>
          </a:prstGeom>
          <a:noFill/>
          <a:ln w="9525">
            <a:noFill/>
            <a:miter lim="800000"/>
            <a:headEnd/>
            <a:tailEnd/>
          </a:ln>
        </p:spPr>
        <p:txBody>
          <a:bodyPr>
            <a:spAutoFit/>
          </a:bodyPr>
          <a:lstStyle/>
          <a:p>
            <a:pPr algn="ctr">
              <a:spcBef>
                <a:spcPct val="50000"/>
              </a:spcBef>
            </a:pPr>
            <a:r>
              <a:rPr lang="en-US"/>
              <a:t>0.5</a:t>
            </a:r>
          </a:p>
        </p:txBody>
      </p:sp>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4161101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a:t>ARA: </a:t>
            </a:r>
            <a:r>
              <a:rPr lang="es-ES" sz="4000" dirty="0" smtClean="0"/>
              <a:t>Cases</a:t>
            </a:r>
            <a:endParaRPr lang="es-ES" sz="4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24684110"/>
              </p:ext>
            </p:extLst>
          </p:nvPr>
        </p:nvGraphicFramePr>
        <p:xfrm>
          <a:off x="683568" y="1196752"/>
          <a:ext cx="7886700" cy="5521960"/>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370840">
                <a:tc>
                  <a:txBody>
                    <a:bodyPr/>
                    <a:lstStyle/>
                    <a:p>
                      <a:r>
                        <a:rPr lang="es-ES" sz="1400" dirty="0" err="1" smtClean="0"/>
                        <a:t>Problem</a:t>
                      </a:r>
                      <a:endParaRPr lang="es-ES" sz="1400" dirty="0"/>
                    </a:p>
                  </a:txBody>
                  <a:tcPr marL="68580" marR="68580"/>
                </a:tc>
                <a:tc>
                  <a:txBody>
                    <a:bodyPr/>
                    <a:lstStyle/>
                    <a:p>
                      <a:r>
                        <a:rPr lang="es-ES" sz="1400" dirty="0" smtClean="0"/>
                        <a:t>Defender </a:t>
                      </a:r>
                      <a:endParaRPr lang="es-ES" sz="1400" dirty="0"/>
                    </a:p>
                  </a:txBody>
                  <a:tcPr marL="68580" marR="68580"/>
                </a:tc>
                <a:tc>
                  <a:txBody>
                    <a:bodyPr/>
                    <a:lstStyle/>
                    <a:p>
                      <a:r>
                        <a:rPr lang="es-ES" sz="1400" dirty="0" err="1" smtClean="0"/>
                        <a:t>Attacker</a:t>
                      </a:r>
                      <a:r>
                        <a:rPr lang="es-ES" sz="1400" dirty="0" smtClean="0"/>
                        <a:t> </a:t>
                      </a:r>
                      <a:r>
                        <a:rPr lang="es-ES" sz="1400" baseline="0" dirty="0" smtClean="0"/>
                        <a:t> </a:t>
                      </a:r>
                      <a:endParaRPr lang="es-ES" sz="1400" dirty="0"/>
                    </a:p>
                  </a:txBody>
                  <a:tcPr marL="68580" marR="68580"/>
                </a:tc>
                <a:tc>
                  <a:txBody>
                    <a:bodyPr/>
                    <a:lstStyle/>
                    <a:p>
                      <a:r>
                        <a:rPr lang="es-ES" sz="1400" dirty="0" err="1" smtClean="0"/>
                        <a:t>Specificities</a:t>
                      </a:r>
                      <a:endParaRPr lang="es-ES" sz="1400" dirty="0"/>
                    </a:p>
                  </a:txBody>
                  <a:tcPr marL="68580" marR="68580"/>
                </a:tc>
                <a:tc>
                  <a:txBody>
                    <a:bodyPr/>
                    <a:lstStyle/>
                    <a:p>
                      <a:r>
                        <a:rPr lang="es-ES" sz="1400" dirty="0" err="1" smtClean="0"/>
                        <a:t>Template</a:t>
                      </a:r>
                      <a:endParaRPr lang="es-ES" sz="1400" dirty="0"/>
                    </a:p>
                  </a:txBody>
                  <a:tcPr marL="68580" marR="68580"/>
                </a:tc>
                <a:extLst>
                  <a:ext uri="{0D108BD9-81ED-4DB2-BD59-A6C34878D82A}">
                    <a16:rowId xmlns:a16="http://schemas.microsoft.com/office/drawing/2014/main" val="10000"/>
                  </a:ext>
                </a:extLst>
              </a:tr>
              <a:tr h="370840">
                <a:tc>
                  <a:txBody>
                    <a:bodyPr/>
                    <a:lstStyle/>
                    <a:p>
                      <a:r>
                        <a:rPr lang="es-ES" sz="1200" dirty="0" smtClean="0"/>
                        <a:t>ATC </a:t>
                      </a:r>
                      <a:r>
                        <a:rPr lang="es-ES" sz="1200" dirty="0" err="1" smtClean="0"/>
                        <a:t>protection</a:t>
                      </a:r>
                      <a:endParaRPr lang="es-ES" sz="1200" dirty="0"/>
                    </a:p>
                  </a:txBody>
                  <a:tcPr marL="68580" marR="68580"/>
                </a:tc>
                <a:tc>
                  <a:txBody>
                    <a:bodyPr/>
                    <a:lstStyle/>
                    <a:p>
                      <a:r>
                        <a:rPr lang="es-ES" sz="1200" dirty="0" err="1" smtClean="0"/>
                        <a:t>Airport</a:t>
                      </a:r>
                      <a:r>
                        <a:rPr lang="es-ES" sz="1200" dirty="0" smtClean="0"/>
                        <a:t> </a:t>
                      </a:r>
                      <a:r>
                        <a:rPr lang="es-ES" sz="1200" dirty="0" err="1" smtClean="0"/>
                        <a:t>authority</a:t>
                      </a:r>
                      <a:endParaRPr lang="es-ES" sz="1200" dirty="0"/>
                    </a:p>
                  </a:txBody>
                  <a:tcPr marL="68580" marR="68580"/>
                </a:tc>
                <a:tc>
                  <a:txBody>
                    <a:bodyPr/>
                    <a:lstStyle/>
                    <a:p>
                      <a:r>
                        <a:rPr lang="es-ES" sz="1200" dirty="0" err="1" smtClean="0"/>
                        <a:t>Terrorist</a:t>
                      </a:r>
                      <a:endParaRPr lang="es-ES" sz="1200" dirty="0"/>
                    </a:p>
                  </a:txBody>
                  <a:tcPr marL="68580" marR="68580"/>
                </a:tc>
                <a:tc>
                  <a:txBody>
                    <a:bodyPr/>
                    <a:lstStyle/>
                    <a:p>
                      <a:r>
                        <a:rPr lang="es-ES" sz="1200" dirty="0" smtClean="0"/>
                        <a:t>Single </a:t>
                      </a:r>
                      <a:r>
                        <a:rPr lang="es-ES" sz="1200" dirty="0" err="1" smtClean="0"/>
                        <a:t>site</a:t>
                      </a:r>
                      <a:endParaRPr lang="es-ES" sz="1200" dirty="0"/>
                    </a:p>
                  </a:txBody>
                  <a:tcPr marL="68580" marR="68580"/>
                </a:tc>
                <a:tc>
                  <a:txBody>
                    <a:bodyPr/>
                    <a:lstStyle/>
                    <a:p>
                      <a:r>
                        <a:rPr lang="es-ES" sz="1200" dirty="0" smtClean="0"/>
                        <a:t>D-&gt;  A</a:t>
                      </a:r>
                      <a:endParaRPr lang="es-ES" sz="1200" dirty="0"/>
                    </a:p>
                  </a:txBody>
                  <a:tcPr marL="68580" marR="68580"/>
                </a:tc>
                <a:extLst>
                  <a:ext uri="{0D108BD9-81ED-4DB2-BD59-A6C34878D82A}">
                    <a16:rowId xmlns:a16="http://schemas.microsoft.com/office/drawing/2014/main" val="10001"/>
                  </a:ext>
                </a:extLst>
              </a:tr>
              <a:tr h="370840">
                <a:tc>
                  <a:txBody>
                    <a:bodyPr/>
                    <a:lstStyle/>
                    <a:p>
                      <a:r>
                        <a:rPr lang="es-ES" sz="1200" dirty="0" err="1" smtClean="0"/>
                        <a:t>Piracy</a:t>
                      </a:r>
                      <a:r>
                        <a:rPr lang="es-ES" sz="1200" dirty="0" smtClean="0"/>
                        <a:t> </a:t>
                      </a:r>
                      <a:endParaRPr lang="es-ES" sz="1200" dirty="0"/>
                    </a:p>
                  </a:txBody>
                  <a:tcPr marL="68580" marR="68580"/>
                </a:tc>
                <a:tc>
                  <a:txBody>
                    <a:bodyPr/>
                    <a:lstStyle/>
                    <a:p>
                      <a:r>
                        <a:rPr lang="es-ES" sz="1200" dirty="0" err="1" smtClean="0"/>
                        <a:t>Ship</a:t>
                      </a:r>
                      <a:r>
                        <a:rPr lang="es-ES" sz="1200" baseline="0" dirty="0" smtClean="0"/>
                        <a:t> </a:t>
                      </a:r>
                      <a:r>
                        <a:rPr lang="es-ES" sz="1200" baseline="0" dirty="0" err="1" smtClean="0"/>
                        <a:t>owner</a:t>
                      </a:r>
                      <a:r>
                        <a:rPr lang="es-ES" sz="1200" baseline="0" dirty="0" smtClean="0"/>
                        <a:t> </a:t>
                      </a:r>
                      <a:endParaRPr lang="es-ES" sz="1200" dirty="0"/>
                    </a:p>
                  </a:txBody>
                  <a:tcPr marL="68580" marR="68580"/>
                </a:tc>
                <a:tc>
                  <a:txBody>
                    <a:bodyPr/>
                    <a:lstStyle/>
                    <a:p>
                      <a:r>
                        <a:rPr lang="es-ES" sz="1200" dirty="0" err="1" smtClean="0"/>
                        <a:t>Pirates</a:t>
                      </a:r>
                      <a:r>
                        <a:rPr lang="es-ES" sz="1200" dirty="0" smtClean="0"/>
                        <a:t> </a:t>
                      </a:r>
                      <a:endParaRPr lang="es-ES" sz="1200" dirty="0"/>
                    </a:p>
                  </a:txBody>
                  <a:tcPr marL="68580" marR="68580"/>
                </a:tc>
                <a:tc>
                  <a:txBody>
                    <a:bodyPr/>
                    <a:lstStyle/>
                    <a:p>
                      <a:r>
                        <a:rPr lang="es-ES" sz="1200" dirty="0" smtClean="0"/>
                        <a:t>Single </a:t>
                      </a:r>
                      <a:r>
                        <a:rPr lang="es-ES" sz="1200" dirty="0" err="1" smtClean="0"/>
                        <a:t>site</a:t>
                      </a:r>
                      <a:endParaRPr lang="es-ES" sz="1200" dirty="0"/>
                    </a:p>
                  </a:txBody>
                  <a:tcPr marL="68580" marR="68580"/>
                </a:tc>
                <a:tc>
                  <a:txBody>
                    <a:bodyPr/>
                    <a:lstStyle/>
                    <a:p>
                      <a:r>
                        <a:rPr lang="es-ES" sz="1200" dirty="0" smtClean="0"/>
                        <a:t>D-</a:t>
                      </a:r>
                      <a:r>
                        <a:rPr lang="es-ES" sz="1200" baseline="0" dirty="0" smtClean="0"/>
                        <a:t> &gt;A - &gt; D </a:t>
                      </a:r>
                      <a:endParaRPr lang="es-ES" sz="1200" dirty="0"/>
                    </a:p>
                  </a:txBody>
                  <a:tcPr marL="68580" marR="68580"/>
                </a:tc>
                <a:extLst>
                  <a:ext uri="{0D108BD9-81ED-4DB2-BD59-A6C34878D82A}">
                    <a16:rowId xmlns:a16="http://schemas.microsoft.com/office/drawing/2014/main" val="10002"/>
                  </a:ext>
                </a:extLst>
              </a:tr>
              <a:tr h="370840">
                <a:tc>
                  <a:txBody>
                    <a:bodyPr/>
                    <a:lstStyle/>
                    <a:p>
                      <a:r>
                        <a:rPr lang="es-ES" sz="1200" dirty="0" smtClean="0">
                          <a:solidFill>
                            <a:schemeClr val="tx2"/>
                          </a:solidFill>
                        </a:rPr>
                        <a:t>Metro</a:t>
                      </a:r>
                      <a:endParaRPr lang="es-ES" sz="1200" dirty="0">
                        <a:solidFill>
                          <a:schemeClr val="tx2"/>
                        </a:solidFill>
                      </a:endParaRPr>
                    </a:p>
                  </a:txBody>
                  <a:tcPr marL="68580" marR="68580"/>
                </a:tc>
                <a:tc>
                  <a:txBody>
                    <a:bodyPr/>
                    <a:lstStyle/>
                    <a:p>
                      <a:r>
                        <a:rPr lang="es-ES" sz="1200" dirty="0" err="1" smtClean="0"/>
                        <a:t>Operator</a:t>
                      </a:r>
                      <a:r>
                        <a:rPr lang="es-ES" sz="1200" dirty="0" smtClean="0"/>
                        <a:t> </a:t>
                      </a:r>
                      <a:endParaRPr lang="es-ES" sz="1200" dirty="0"/>
                    </a:p>
                  </a:txBody>
                  <a:tcPr marL="68580" marR="68580"/>
                </a:tc>
                <a:tc>
                  <a:txBody>
                    <a:bodyPr/>
                    <a:lstStyle/>
                    <a:p>
                      <a:r>
                        <a:rPr lang="es-ES" sz="1200" dirty="0" err="1" smtClean="0"/>
                        <a:t>Pickpock</a:t>
                      </a:r>
                      <a:endParaRPr lang="es-ES" sz="1200" dirty="0" smtClean="0"/>
                    </a:p>
                    <a:p>
                      <a:r>
                        <a:rPr lang="es-ES" sz="1200" dirty="0" err="1" smtClean="0"/>
                        <a:t>Fare</a:t>
                      </a:r>
                      <a:r>
                        <a:rPr lang="es-ES" sz="1200" baseline="0" dirty="0" smtClean="0"/>
                        <a:t> </a:t>
                      </a:r>
                      <a:r>
                        <a:rPr lang="es-ES" sz="1200" baseline="0" dirty="0" err="1" smtClean="0"/>
                        <a:t>evasion</a:t>
                      </a:r>
                      <a:endParaRPr lang="es-ES" sz="1200" dirty="0"/>
                    </a:p>
                  </a:txBody>
                  <a:tcPr marL="68580" marR="68580"/>
                </a:tc>
                <a:tc>
                  <a:txBody>
                    <a:bodyPr/>
                    <a:lstStyle/>
                    <a:p>
                      <a:r>
                        <a:rPr lang="es-ES" sz="1200" dirty="0" err="1" smtClean="0"/>
                        <a:t>Multisite</a:t>
                      </a:r>
                      <a:r>
                        <a:rPr lang="es-ES" sz="1200" dirty="0" smtClean="0"/>
                        <a:t> </a:t>
                      </a:r>
                    </a:p>
                    <a:p>
                      <a:r>
                        <a:rPr lang="es-ES" sz="1200" dirty="0" err="1" smtClean="0"/>
                        <a:t>Multiattack</a:t>
                      </a:r>
                      <a:r>
                        <a:rPr lang="es-ES" sz="1200" dirty="0" smtClean="0"/>
                        <a:t>, </a:t>
                      </a:r>
                      <a:r>
                        <a:rPr lang="es-ES" sz="1200" dirty="0" err="1" smtClean="0"/>
                        <a:t>Cascade</a:t>
                      </a:r>
                      <a:endParaRPr lang="es-ES" sz="1200" dirty="0"/>
                    </a:p>
                  </a:txBody>
                  <a:tcPr marL="68580" marR="68580"/>
                </a:tc>
                <a:tc>
                  <a:txBody>
                    <a:bodyPr/>
                    <a:lstStyle/>
                    <a:p>
                      <a:r>
                        <a:rPr lang="es-ES" sz="1200" dirty="0" smtClean="0"/>
                        <a:t>D-&gt;A</a:t>
                      </a:r>
                      <a:r>
                        <a:rPr lang="es-ES" sz="1200" baseline="0" dirty="0" smtClean="0"/>
                        <a:t> </a:t>
                      </a:r>
                      <a:endParaRPr lang="es-ES" sz="1200" dirty="0"/>
                    </a:p>
                  </a:txBody>
                  <a:tcPr marL="68580" marR="68580"/>
                </a:tc>
                <a:extLst>
                  <a:ext uri="{0D108BD9-81ED-4DB2-BD59-A6C34878D82A}">
                    <a16:rowId xmlns:a16="http://schemas.microsoft.com/office/drawing/2014/main" val="10003"/>
                  </a:ext>
                </a:extLst>
              </a:tr>
              <a:tr h="370840">
                <a:tc>
                  <a:txBody>
                    <a:bodyPr/>
                    <a:lstStyle/>
                    <a:p>
                      <a:r>
                        <a:rPr lang="es-ES" sz="1200" dirty="0" err="1" smtClean="0"/>
                        <a:t>Urban</a:t>
                      </a:r>
                      <a:r>
                        <a:rPr lang="es-ES" sz="1200" dirty="0" smtClean="0"/>
                        <a:t> </a:t>
                      </a:r>
                      <a:r>
                        <a:rPr lang="es-ES" sz="1200" dirty="0" err="1" smtClean="0"/>
                        <a:t>security</a:t>
                      </a:r>
                      <a:endParaRPr lang="es-ES" sz="1200" dirty="0"/>
                    </a:p>
                  </a:txBody>
                  <a:tcPr marL="68580" marR="68580"/>
                </a:tc>
                <a:tc>
                  <a:txBody>
                    <a:bodyPr/>
                    <a:lstStyle/>
                    <a:p>
                      <a:r>
                        <a:rPr lang="es-ES" sz="1200" dirty="0" err="1" smtClean="0"/>
                        <a:t>Polic</a:t>
                      </a:r>
                      <a:r>
                        <a:rPr lang="es-ES" sz="1200" baseline="0" dirty="0" err="1" smtClean="0"/>
                        <a:t>e</a:t>
                      </a:r>
                      <a:endParaRPr lang="es-ES" sz="1200" dirty="0"/>
                    </a:p>
                  </a:txBody>
                  <a:tcPr marL="68580" marR="68580"/>
                </a:tc>
                <a:tc>
                  <a:txBody>
                    <a:bodyPr/>
                    <a:lstStyle/>
                    <a:p>
                      <a:r>
                        <a:rPr lang="es-ES" sz="1200" dirty="0" err="1" smtClean="0"/>
                        <a:t>Mob</a:t>
                      </a:r>
                      <a:r>
                        <a:rPr lang="es-ES" sz="1200" dirty="0" smtClean="0"/>
                        <a:t> </a:t>
                      </a:r>
                      <a:endParaRPr lang="es-ES" sz="1200" dirty="0"/>
                    </a:p>
                  </a:txBody>
                  <a:tcPr marL="68580" marR="68580"/>
                </a:tc>
                <a:tc>
                  <a:txBody>
                    <a:bodyPr/>
                    <a:lstStyle/>
                    <a:p>
                      <a:r>
                        <a:rPr lang="es-ES" sz="1200" dirty="0" err="1" smtClean="0"/>
                        <a:t>Multisite</a:t>
                      </a:r>
                      <a:r>
                        <a:rPr lang="es-ES" sz="1200" baseline="0" dirty="0" smtClean="0"/>
                        <a:t> </a:t>
                      </a:r>
                      <a:r>
                        <a:rPr lang="es-ES" sz="1200" baseline="0" dirty="0" err="1" smtClean="0"/>
                        <a:t>spatial</a:t>
                      </a:r>
                      <a:endParaRPr lang="es-ES" sz="12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D-&gt;A-&gt;D</a:t>
                      </a:r>
                      <a:r>
                        <a:rPr lang="es-ES" sz="1200" baseline="0" dirty="0" smtClean="0"/>
                        <a:t> </a:t>
                      </a:r>
                      <a:endParaRPr lang="es-ES" sz="1200" dirty="0" smtClean="0"/>
                    </a:p>
                    <a:p>
                      <a:endParaRPr lang="es-ES" sz="1200" dirty="0"/>
                    </a:p>
                  </a:txBody>
                  <a:tcPr marL="68580" marR="68580"/>
                </a:tc>
                <a:extLst>
                  <a:ext uri="{0D108BD9-81ED-4DB2-BD59-A6C34878D82A}">
                    <a16:rowId xmlns:a16="http://schemas.microsoft.com/office/drawing/2014/main" val="10004"/>
                  </a:ext>
                </a:extLst>
              </a:tr>
              <a:tr h="370840">
                <a:tc>
                  <a:txBody>
                    <a:bodyPr/>
                    <a:lstStyle/>
                    <a:p>
                      <a:r>
                        <a:rPr lang="es-ES" sz="1200" dirty="0" smtClean="0"/>
                        <a:t>Train </a:t>
                      </a:r>
                      <a:endParaRPr lang="es-ES" sz="1200" dirty="0"/>
                    </a:p>
                  </a:txBody>
                  <a:tcPr marL="68580" marR="68580"/>
                </a:tc>
                <a:tc>
                  <a:txBody>
                    <a:bodyPr/>
                    <a:lstStyle/>
                    <a:p>
                      <a:r>
                        <a:rPr lang="es-ES" sz="1200" dirty="0" err="1" smtClean="0"/>
                        <a:t>DoT</a:t>
                      </a:r>
                      <a:r>
                        <a:rPr lang="es-ES" sz="1200" baseline="0" dirty="0" smtClean="0"/>
                        <a:t>, </a:t>
                      </a:r>
                      <a:r>
                        <a:rPr lang="es-ES" sz="1200" baseline="0" dirty="0" err="1" smtClean="0"/>
                        <a:t>DoD</a:t>
                      </a:r>
                      <a:endParaRPr lang="es-ES" sz="1200" dirty="0"/>
                    </a:p>
                  </a:txBody>
                  <a:tcPr marL="68580" marR="68580"/>
                </a:tc>
                <a:tc>
                  <a:txBody>
                    <a:bodyPr/>
                    <a:lstStyle/>
                    <a:p>
                      <a:r>
                        <a:rPr lang="es-ES" sz="1200" dirty="0" err="1" smtClean="0"/>
                        <a:t>Terrorist</a:t>
                      </a:r>
                      <a:r>
                        <a:rPr lang="es-ES" sz="1200" baseline="0" dirty="0" smtClean="0"/>
                        <a:t> </a:t>
                      </a:r>
                      <a:endParaRPr lang="es-ES" sz="1200" dirty="0"/>
                    </a:p>
                  </a:txBody>
                  <a:tcPr marL="68580" marR="68580"/>
                </a:tc>
                <a:tc>
                  <a:txBody>
                    <a:bodyPr/>
                    <a:lstStyle/>
                    <a:p>
                      <a:r>
                        <a:rPr lang="es-ES" sz="1200" dirty="0" err="1" smtClean="0"/>
                        <a:t>Multisite</a:t>
                      </a:r>
                      <a:r>
                        <a:rPr lang="es-ES" sz="1200" dirty="0" smtClean="0"/>
                        <a:t> </a:t>
                      </a:r>
                      <a:r>
                        <a:rPr lang="es-ES" sz="1200" dirty="0" err="1" smtClean="0"/>
                        <a:t>network</a:t>
                      </a:r>
                      <a:endParaRPr lang="es-ES" sz="12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D-&gt;A-&gt;D</a:t>
                      </a:r>
                      <a:r>
                        <a:rPr lang="es-ES" sz="1200" baseline="0" dirty="0" smtClean="0"/>
                        <a:t> </a:t>
                      </a:r>
                      <a:endParaRPr lang="es-ES" sz="1200" dirty="0"/>
                    </a:p>
                  </a:txBody>
                  <a:tcPr marL="68580" marR="68580"/>
                </a:tc>
                <a:extLst>
                  <a:ext uri="{0D108BD9-81ED-4DB2-BD59-A6C34878D82A}">
                    <a16:rowId xmlns:a16="http://schemas.microsoft.com/office/drawing/2014/main" val="10005"/>
                  </a:ext>
                </a:extLst>
              </a:tr>
              <a:tr h="370840">
                <a:tc>
                  <a:txBody>
                    <a:bodyPr/>
                    <a:lstStyle/>
                    <a:p>
                      <a:r>
                        <a:rPr lang="es-ES" sz="1200" dirty="0" err="1" smtClean="0"/>
                        <a:t>Reliability</a:t>
                      </a:r>
                      <a:endParaRPr lang="es-ES" sz="1200" dirty="0"/>
                    </a:p>
                  </a:txBody>
                  <a:tcPr marL="68580" marR="68580"/>
                </a:tc>
                <a:tc>
                  <a:txBody>
                    <a:bodyPr/>
                    <a:lstStyle/>
                    <a:p>
                      <a:r>
                        <a:rPr lang="es-ES" sz="1200" dirty="0" err="1" smtClean="0"/>
                        <a:t>Manufacturer</a:t>
                      </a:r>
                      <a:endParaRPr lang="es-ES" sz="1200" dirty="0"/>
                    </a:p>
                  </a:txBody>
                  <a:tcPr marL="68580" marR="68580"/>
                </a:tc>
                <a:tc>
                  <a:txBody>
                    <a:bodyPr/>
                    <a:lstStyle/>
                    <a:p>
                      <a:r>
                        <a:rPr lang="es-ES" sz="1200" dirty="0" err="1" smtClean="0"/>
                        <a:t>Customer</a:t>
                      </a:r>
                      <a:endParaRPr lang="es-ES" sz="1200" dirty="0"/>
                    </a:p>
                  </a:txBody>
                  <a:tcPr marL="68580" marR="68580"/>
                </a:tc>
                <a:tc>
                  <a:txBody>
                    <a:bodyPr/>
                    <a:lstStyle/>
                    <a:p>
                      <a:r>
                        <a:rPr lang="es-ES" sz="1200" dirty="0" smtClean="0"/>
                        <a:t>--</a:t>
                      </a:r>
                      <a:endParaRPr lang="es-ES" sz="12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D-&gt;A</a:t>
                      </a:r>
                      <a:endParaRPr lang="es-ES" sz="1200" dirty="0"/>
                    </a:p>
                  </a:txBody>
                  <a:tcPr marL="68580" marR="68580"/>
                </a:tc>
                <a:extLst>
                  <a:ext uri="{0D108BD9-81ED-4DB2-BD59-A6C34878D82A}">
                    <a16:rowId xmlns:a16="http://schemas.microsoft.com/office/drawing/2014/main" val="10006"/>
                  </a:ext>
                </a:extLst>
              </a:tr>
              <a:tr h="370840">
                <a:tc>
                  <a:txBody>
                    <a:bodyPr/>
                    <a:lstStyle/>
                    <a:p>
                      <a:r>
                        <a:rPr lang="es-ES" sz="1200" dirty="0" smtClean="0">
                          <a:solidFill>
                            <a:schemeClr val="tx2"/>
                          </a:solidFill>
                        </a:rPr>
                        <a:t>SME IS</a:t>
                      </a:r>
                      <a:endParaRPr lang="es-ES" sz="1200" dirty="0">
                        <a:solidFill>
                          <a:schemeClr val="tx2"/>
                        </a:solidFill>
                      </a:endParaRPr>
                    </a:p>
                  </a:txBody>
                  <a:tcPr marL="68580" marR="68580"/>
                </a:tc>
                <a:tc>
                  <a:txBody>
                    <a:bodyPr/>
                    <a:lstStyle/>
                    <a:p>
                      <a:r>
                        <a:rPr lang="es-ES" sz="1200" dirty="0" smtClean="0"/>
                        <a:t>Company</a:t>
                      </a:r>
                      <a:r>
                        <a:rPr lang="es-ES" sz="1200" baseline="0" dirty="0" smtClean="0"/>
                        <a:t> </a:t>
                      </a:r>
                      <a:endParaRPr lang="es-ES" sz="1200" dirty="0"/>
                    </a:p>
                  </a:txBody>
                  <a:tcPr marL="68580" marR="68580"/>
                </a:tc>
                <a:tc>
                  <a:txBody>
                    <a:bodyPr/>
                    <a:lstStyle/>
                    <a:p>
                      <a:r>
                        <a:rPr lang="es-ES" sz="1200" dirty="0" err="1" smtClean="0"/>
                        <a:t>Competitor</a:t>
                      </a:r>
                      <a:endParaRPr lang="es-ES" sz="1200" dirty="0"/>
                    </a:p>
                  </a:txBody>
                  <a:tcPr marL="68580" marR="68580"/>
                </a:tc>
                <a:tc>
                  <a:txBody>
                    <a:bodyPr/>
                    <a:lstStyle/>
                    <a:p>
                      <a:r>
                        <a:rPr lang="es-ES" sz="1200" dirty="0" err="1" smtClean="0"/>
                        <a:t>Cyber</a:t>
                      </a:r>
                      <a:r>
                        <a:rPr lang="es-ES" sz="1200" dirty="0" smtClean="0"/>
                        <a:t>, </a:t>
                      </a:r>
                      <a:r>
                        <a:rPr lang="es-ES" sz="1200" dirty="0" err="1" smtClean="0"/>
                        <a:t>Integrated</a:t>
                      </a:r>
                      <a:r>
                        <a:rPr lang="es-ES" sz="1200" dirty="0" smtClean="0"/>
                        <a:t> </a:t>
                      </a:r>
                      <a:r>
                        <a:rPr lang="es-ES" sz="1200" dirty="0" err="1" smtClean="0"/>
                        <a:t>with</a:t>
                      </a:r>
                      <a:r>
                        <a:rPr lang="es-ES" sz="1200" dirty="0" smtClean="0"/>
                        <a:t> RA </a:t>
                      </a:r>
                      <a:endParaRPr lang="es-ES" sz="1200" dirty="0"/>
                    </a:p>
                  </a:txBody>
                  <a:tcPr marL="68580" marR="68580"/>
                </a:tc>
                <a:tc>
                  <a:txBody>
                    <a:bodyPr/>
                    <a:lstStyle/>
                    <a:p>
                      <a:r>
                        <a:rPr lang="es-ES" sz="1200" dirty="0" smtClean="0"/>
                        <a:t>D-&gt;A</a:t>
                      </a:r>
                      <a:endParaRPr lang="es-ES" sz="1200" dirty="0"/>
                    </a:p>
                  </a:txBody>
                  <a:tcPr marL="68580" marR="68580"/>
                </a:tc>
                <a:extLst>
                  <a:ext uri="{0D108BD9-81ED-4DB2-BD59-A6C34878D82A}">
                    <a16:rowId xmlns:a16="http://schemas.microsoft.com/office/drawing/2014/main" val="10007"/>
                  </a:ext>
                </a:extLst>
              </a:tr>
              <a:tr h="370840">
                <a:tc>
                  <a:txBody>
                    <a:bodyPr/>
                    <a:lstStyle/>
                    <a:p>
                      <a:r>
                        <a:rPr lang="es-ES" sz="1200" dirty="0" err="1" smtClean="0"/>
                        <a:t>Oil</a:t>
                      </a:r>
                      <a:r>
                        <a:rPr lang="es-ES" sz="1200" dirty="0" smtClean="0"/>
                        <a:t> </a:t>
                      </a:r>
                      <a:r>
                        <a:rPr lang="es-ES" sz="1200" dirty="0" err="1" smtClean="0"/>
                        <a:t>rig</a:t>
                      </a:r>
                      <a:r>
                        <a:rPr lang="es-ES" sz="1200" dirty="0" smtClean="0"/>
                        <a:t> </a:t>
                      </a:r>
                      <a:r>
                        <a:rPr lang="es-ES" sz="1200" dirty="0" err="1" smtClean="0"/>
                        <a:t>cybercontrolled</a:t>
                      </a:r>
                      <a:endParaRPr lang="es-ES" sz="1200" dirty="0"/>
                    </a:p>
                  </a:txBody>
                  <a:tcPr marL="68580" marR="68580"/>
                </a:tc>
                <a:tc>
                  <a:txBody>
                    <a:bodyPr/>
                    <a:lstStyle/>
                    <a:p>
                      <a:r>
                        <a:rPr lang="es-ES" sz="1200" dirty="0" err="1" smtClean="0"/>
                        <a:t>Oil</a:t>
                      </a:r>
                      <a:r>
                        <a:rPr lang="es-ES" sz="1200" dirty="0" smtClean="0"/>
                        <a:t> </a:t>
                      </a:r>
                      <a:r>
                        <a:rPr lang="es-ES" sz="1200" dirty="0" err="1" smtClean="0"/>
                        <a:t>company</a:t>
                      </a:r>
                      <a:endParaRPr lang="es-ES" sz="1200" dirty="0"/>
                    </a:p>
                  </a:txBody>
                  <a:tcPr marL="68580" marR="68580"/>
                </a:tc>
                <a:tc>
                  <a:txBody>
                    <a:bodyPr/>
                    <a:lstStyle/>
                    <a:p>
                      <a:r>
                        <a:rPr lang="es-ES" sz="1200" dirty="0" err="1" smtClean="0"/>
                        <a:t>Sponsored</a:t>
                      </a:r>
                      <a:r>
                        <a:rPr lang="es-ES" sz="1200" dirty="0" smtClean="0"/>
                        <a:t> hackers</a:t>
                      </a:r>
                      <a:r>
                        <a:rPr lang="es-ES" sz="1200" baseline="0" dirty="0" smtClean="0"/>
                        <a:t> </a:t>
                      </a:r>
                      <a:endParaRPr lang="es-ES" sz="1200" dirty="0"/>
                    </a:p>
                  </a:txBody>
                  <a:tcPr marL="68580" marR="68580"/>
                </a:tc>
                <a:tc>
                  <a:txBody>
                    <a:bodyPr/>
                    <a:lstStyle/>
                    <a:p>
                      <a:r>
                        <a:rPr lang="es-ES" sz="1200" dirty="0" err="1" smtClean="0"/>
                        <a:t>Cyber</a:t>
                      </a:r>
                      <a:r>
                        <a:rPr lang="es-ES" sz="1200" dirty="0" smtClean="0"/>
                        <a:t>,</a:t>
                      </a:r>
                      <a:r>
                        <a:rPr lang="es-ES" sz="1200" baseline="0" dirty="0" smtClean="0"/>
                        <a:t> </a:t>
                      </a:r>
                      <a:r>
                        <a:rPr lang="es-ES" sz="1200" baseline="0" dirty="0" err="1" smtClean="0"/>
                        <a:t>Multiattack</a:t>
                      </a:r>
                      <a:r>
                        <a:rPr lang="es-ES" sz="1200" baseline="0" dirty="0" smtClean="0"/>
                        <a:t> </a:t>
                      </a:r>
                      <a:endParaRPr lang="es-ES" sz="1200" dirty="0"/>
                    </a:p>
                  </a:txBody>
                  <a:tcPr marL="68580" marR="68580"/>
                </a:tc>
                <a:tc>
                  <a:txBody>
                    <a:bodyPr/>
                    <a:lstStyle/>
                    <a:p>
                      <a:r>
                        <a:rPr lang="es-ES" sz="1200" dirty="0" smtClean="0"/>
                        <a:t>D-&gt;A-&gt;D</a:t>
                      </a:r>
                      <a:endParaRPr lang="es-ES" sz="1200" dirty="0"/>
                    </a:p>
                  </a:txBody>
                  <a:tcPr marL="68580" marR="68580"/>
                </a:tc>
                <a:extLst>
                  <a:ext uri="{0D108BD9-81ED-4DB2-BD59-A6C34878D82A}">
                    <a16:rowId xmlns:a16="http://schemas.microsoft.com/office/drawing/2014/main" val="10008"/>
                  </a:ext>
                </a:extLst>
              </a:tr>
              <a:tr h="370840">
                <a:tc>
                  <a:txBody>
                    <a:bodyPr/>
                    <a:lstStyle/>
                    <a:p>
                      <a:r>
                        <a:rPr lang="es-ES" sz="1200" dirty="0" smtClean="0"/>
                        <a:t>UAV </a:t>
                      </a:r>
                      <a:r>
                        <a:rPr lang="es-ES" sz="1200" dirty="0" err="1" smtClean="0"/>
                        <a:t>fight</a:t>
                      </a:r>
                      <a:endParaRPr lang="es-ES" sz="1200" dirty="0"/>
                    </a:p>
                  </a:txBody>
                  <a:tcPr marL="68580" marR="68580"/>
                </a:tc>
                <a:tc>
                  <a:txBody>
                    <a:bodyPr/>
                    <a:lstStyle/>
                    <a:p>
                      <a:r>
                        <a:rPr lang="es-ES" sz="1200" dirty="0" smtClean="0"/>
                        <a:t>Country</a:t>
                      </a:r>
                      <a:endParaRPr lang="es-ES" sz="1200" dirty="0"/>
                    </a:p>
                  </a:txBody>
                  <a:tcPr marL="68580" marR="68580"/>
                </a:tc>
                <a:tc>
                  <a:txBody>
                    <a:bodyPr/>
                    <a:lstStyle/>
                    <a:p>
                      <a:r>
                        <a:rPr lang="es-ES" sz="1200" dirty="0" smtClean="0"/>
                        <a:t>Country</a:t>
                      </a:r>
                      <a:endParaRPr lang="es-ES" sz="1200" dirty="0"/>
                    </a:p>
                  </a:txBody>
                  <a:tcPr marL="68580" marR="68580"/>
                </a:tc>
                <a:tc>
                  <a:txBody>
                    <a:bodyPr/>
                    <a:lstStyle/>
                    <a:p>
                      <a:r>
                        <a:rPr lang="es-ES" sz="1200" dirty="0" err="1" smtClean="0"/>
                        <a:t>Multisite</a:t>
                      </a:r>
                      <a:endParaRPr lang="es-ES" sz="12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D-&gt;A-&gt;D</a:t>
                      </a:r>
                    </a:p>
                    <a:p>
                      <a:endParaRPr lang="es-ES" sz="1200" dirty="0"/>
                    </a:p>
                  </a:txBody>
                  <a:tcPr marL="68580" marR="68580"/>
                </a:tc>
                <a:extLst>
                  <a:ext uri="{0D108BD9-81ED-4DB2-BD59-A6C34878D82A}">
                    <a16:rowId xmlns:a16="http://schemas.microsoft.com/office/drawing/2014/main" val="10009"/>
                  </a:ext>
                </a:extLst>
              </a:tr>
              <a:tr h="370840">
                <a:tc>
                  <a:txBody>
                    <a:bodyPr/>
                    <a:lstStyle/>
                    <a:p>
                      <a:r>
                        <a:rPr lang="es-ES" sz="1200" dirty="0" smtClean="0"/>
                        <a:t>CI</a:t>
                      </a:r>
                      <a:endParaRPr lang="es-ES" sz="1200" dirty="0"/>
                    </a:p>
                  </a:txBody>
                  <a:tcPr marL="68580" marR="68580"/>
                </a:tc>
                <a:tc>
                  <a:txBody>
                    <a:bodyPr/>
                    <a:lstStyle/>
                    <a:p>
                      <a:r>
                        <a:rPr lang="es-ES" sz="1200" dirty="0" err="1" smtClean="0"/>
                        <a:t>Owner</a:t>
                      </a:r>
                      <a:endParaRPr lang="es-ES" sz="1200" dirty="0"/>
                    </a:p>
                  </a:txBody>
                  <a:tcPr marL="68580" marR="68580"/>
                </a:tc>
                <a:tc>
                  <a:txBody>
                    <a:bodyPr/>
                    <a:lstStyle/>
                    <a:p>
                      <a:r>
                        <a:rPr lang="es-ES" sz="1200" dirty="0" err="1" smtClean="0"/>
                        <a:t>Terrorist</a:t>
                      </a:r>
                      <a:endParaRPr lang="es-ES" sz="1200" dirty="0"/>
                    </a:p>
                  </a:txBody>
                  <a:tcPr marL="68580" marR="68580"/>
                </a:tc>
                <a:tc>
                  <a:txBody>
                    <a:bodyPr/>
                    <a:lstStyle/>
                    <a:p>
                      <a:r>
                        <a:rPr lang="es-ES" sz="1200" dirty="0" err="1" smtClean="0"/>
                        <a:t>Multistage</a:t>
                      </a:r>
                      <a:endParaRPr lang="es-ES" sz="1200" dirty="0"/>
                    </a:p>
                  </a:txBody>
                  <a:tcPr marL="68580" marR="68580"/>
                </a:tc>
                <a:tc>
                  <a:txBody>
                    <a:bodyPr/>
                    <a:lstStyle/>
                    <a:p>
                      <a:r>
                        <a:rPr lang="es-ES" sz="1200" dirty="0" smtClean="0"/>
                        <a:t>General</a:t>
                      </a:r>
                      <a:endParaRPr lang="es-ES" sz="1200" dirty="0"/>
                    </a:p>
                  </a:txBody>
                  <a:tcPr marL="68580" marR="68580"/>
                </a:tc>
                <a:extLst>
                  <a:ext uri="{0D108BD9-81ED-4DB2-BD59-A6C34878D82A}">
                    <a16:rowId xmlns:a16="http://schemas.microsoft.com/office/drawing/2014/main" val="10010"/>
                  </a:ext>
                </a:extLst>
              </a:tr>
              <a:tr h="370840">
                <a:tc>
                  <a:txBody>
                    <a:bodyPr/>
                    <a:lstStyle/>
                    <a:p>
                      <a:r>
                        <a:rPr lang="es-ES" sz="1200" dirty="0" err="1" smtClean="0">
                          <a:solidFill>
                            <a:srgbClr val="FF0000"/>
                          </a:solidFill>
                        </a:rPr>
                        <a:t>Cybersec</a:t>
                      </a:r>
                      <a:r>
                        <a:rPr lang="es-ES" sz="1200" dirty="0" smtClean="0">
                          <a:solidFill>
                            <a:srgbClr val="FF0000"/>
                          </a:solidFill>
                        </a:rPr>
                        <a:t> res </a:t>
                      </a:r>
                      <a:r>
                        <a:rPr lang="es-ES" sz="1200" dirty="0" err="1" smtClean="0">
                          <a:solidFill>
                            <a:srgbClr val="FF0000"/>
                          </a:solidFill>
                        </a:rPr>
                        <a:t>allocation+cybins</a:t>
                      </a:r>
                      <a:endParaRPr lang="es-ES" sz="1200" dirty="0">
                        <a:solidFill>
                          <a:srgbClr val="FF0000"/>
                        </a:solidFill>
                      </a:endParaRPr>
                    </a:p>
                  </a:txBody>
                  <a:tcPr marL="68580" marR="68580"/>
                </a:tc>
                <a:tc>
                  <a:txBody>
                    <a:bodyPr/>
                    <a:lstStyle/>
                    <a:p>
                      <a:r>
                        <a:rPr lang="es-ES" sz="1200" dirty="0" smtClean="0"/>
                        <a:t>IT </a:t>
                      </a:r>
                      <a:r>
                        <a:rPr lang="es-ES" sz="1200" dirty="0" err="1" smtClean="0"/>
                        <a:t>Owner</a:t>
                      </a:r>
                      <a:endParaRPr lang="es-ES" sz="1200" dirty="0"/>
                    </a:p>
                  </a:txBody>
                  <a:tcPr marL="68580" marR="68580"/>
                </a:tc>
                <a:tc>
                  <a:txBody>
                    <a:bodyPr/>
                    <a:lstStyle/>
                    <a:p>
                      <a:r>
                        <a:rPr lang="es-ES" sz="1200" dirty="0" smtClean="0"/>
                        <a:t>Hacker(s)</a:t>
                      </a:r>
                      <a:endParaRPr lang="es-ES" sz="1200" dirty="0"/>
                    </a:p>
                  </a:txBody>
                  <a:tcPr marL="68580" marR="68580"/>
                </a:tc>
                <a:tc>
                  <a:txBody>
                    <a:bodyPr/>
                    <a:lstStyle/>
                    <a:p>
                      <a:r>
                        <a:rPr lang="es-ES" sz="1200" dirty="0" err="1" smtClean="0"/>
                        <a:t>Several</a:t>
                      </a:r>
                      <a:r>
                        <a:rPr lang="es-ES" sz="1200" dirty="0" smtClean="0"/>
                        <a:t> </a:t>
                      </a:r>
                      <a:r>
                        <a:rPr lang="es-ES" sz="1200" dirty="0" err="1" smtClean="0"/>
                        <a:t>decisions</a:t>
                      </a:r>
                      <a:endParaRPr lang="es-ES" sz="1200" dirty="0" smtClean="0"/>
                    </a:p>
                    <a:p>
                      <a:r>
                        <a:rPr lang="es-ES" sz="1200" dirty="0" err="1" smtClean="0"/>
                        <a:t>Random</a:t>
                      </a:r>
                      <a:r>
                        <a:rPr lang="es-ES" sz="1200" dirty="0" smtClean="0"/>
                        <a:t> and </a:t>
                      </a:r>
                      <a:r>
                        <a:rPr lang="es-ES" sz="1200" dirty="0" err="1" smtClean="0"/>
                        <a:t>targeted</a:t>
                      </a:r>
                      <a:r>
                        <a:rPr lang="es-ES" sz="1200" dirty="0" smtClean="0"/>
                        <a:t> </a:t>
                      </a:r>
                      <a:r>
                        <a:rPr lang="es-ES" sz="1200" dirty="0" err="1" smtClean="0"/>
                        <a:t>attacks</a:t>
                      </a:r>
                      <a:endParaRPr lang="es-ES" sz="1200" dirty="0"/>
                    </a:p>
                  </a:txBody>
                  <a:tcPr marL="68580" marR="68580"/>
                </a:tc>
                <a:tc>
                  <a:txBody>
                    <a:bodyPr/>
                    <a:lstStyle/>
                    <a:p>
                      <a:r>
                        <a:rPr lang="es-ES" sz="1200" dirty="0" smtClean="0"/>
                        <a:t>D-A, D-A-D</a:t>
                      </a:r>
                      <a:endParaRPr lang="es-ES" sz="1200" dirty="0"/>
                    </a:p>
                  </a:txBody>
                  <a:tcPr marL="68580" marR="68580"/>
                </a:tc>
                <a:extLst>
                  <a:ext uri="{0D108BD9-81ED-4DB2-BD59-A6C34878D82A}">
                    <a16:rowId xmlns:a16="http://schemas.microsoft.com/office/drawing/2014/main" val="10011"/>
                  </a:ext>
                </a:extLst>
              </a:tr>
              <a:tr h="370840">
                <a:tc>
                  <a:txBody>
                    <a:bodyPr/>
                    <a:lstStyle/>
                    <a:p>
                      <a:r>
                        <a:rPr lang="es-ES" sz="1400" dirty="0" smtClean="0">
                          <a:solidFill>
                            <a:srgbClr val="FF0000"/>
                          </a:solidFill>
                        </a:rPr>
                        <a:t>Social robots</a:t>
                      </a:r>
                      <a:endParaRPr lang="es-ES" sz="1400" dirty="0">
                        <a:solidFill>
                          <a:srgbClr val="FF0000"/>
                        </a:solidFill>
                      </a:endParaRPr>
                    </a:p>
                  </a:txBody>
                  <a:tcPr marL="68580" marR="68580"/>
                </a:tc>
                <a:tc>
                  <a:txBody>
                    <a:bodyPr/>
                    <a:lstStyle/>
                    <a:p>
                      <a:r>
                        <a:rPr lang="es-ES" sz="1400" dirty="0" smtClean="0"/>
                        <a:t>Robot </a:t>
                      </a:r>
                      <a:endParaRPr lang="es-ES" sz="1400" dirty="0"/>
                    </a:p>
                  </a:txBody>
                  <a:tcPr marL="68580" marR="68580"/>
                </a:tc>
                <a:tc>
                  <a:txBody>
                    <a:bodyPr/>
                    <a:lstStyle/>
                    <a:p>
                      <a:r>
                        <a:rPr lang="es-ES" sz="1400" dirty="0" err="1" smtClean="0"/>
                        <a:t>User</a:t>
                      </a:r>
                      <a:endParaRPr lang="es-ES" sz="1400" dirty="0"/>
                    </a:p>
                  </a:txBody>
                  <a:tcPr marL="68580" marR="68580"/>
                </a:tc>
                <a:tc>
                  <a:txBody>
                    <a:bodyPr/>
                    <a:lstStyle/>
                    <a:p>
                      <a:r>
                        <a:rPr lang="es-ES" sz="1400" dirty="0" err="1" smtClean="0"/>
                        <a:t>Sequential</a:t>
                      </a:r>
                      <a:r>
                        <a:rPr lang="es-ES" sz="1400" dirty="0" smtClean="0"/>
                        <a:t> </a:t>
                      </a:r>
                      <a:endParaRPr lang="es-ES" sz="1400" dirty="0"/>
                    </a:p>
                  </a:txBody>
                  <a:tcPr marL="68580" marR="68580"/>
                </a:tc>
                <a:tc>
                  <a:txBody>
                    <a:bodyPr/>
                    <a:lstStyle/>
                    <a:p>
                      <a:r>
                        <a:rPr lang="es-ES" sz="1400" dirty="0" smtClean="0"/>
                        <a:t>D-&gt;A</a:t>
                      </a:r>
                      <a:endParaRPr lang="es-ES" sz="1400" dirty="0"/>
                    </a:p>
                  </a:txBody>
                  <a:tcPr marL="68580" marR="68580"/>
                </a:tc>
                <a:extLst>
                  <a:ext uri="{0D108BD9-81ED-4DB2-BD59-A6C34878D82A}">
                    <a16:rowId xmlns:a16="http://schemas.microsoft.com/office/drawing/2014/main" val="10012"/>
                  </a:ext>
                </a:extLst>
              </a:tr>
            </a:tbl>
          </a:graphicData>
        </a:graphic>
      </p:graphicFrame>
      <p:sp>
        <p:nvSpPr>
          <p:cNvPr id="3" name="2 Marcador de pie de página"/>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2276410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ARA </a:t>
            </a:r>
            <a:r>
              <a:rPr lang="es-ES" dirty="0" err="1" smtClean="0"/>
              <a:t>templates</a:t>
            </a:r>
            <a:endParaRPr lang="es-E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027" y="1772816"/>
            <a:ext cx="8508835"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pie de página"/>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2538499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ARA </a:t>
            </a:r>
            <a:r>
              <a:rPr lang="es-ES" dirty="0" err="1" smtClean="0"/>
              <a:t>templates</a:t>
            </a:r>
            <a:endParaRPr lang="es-ES" dirty="0"/>
          </a:p>
        </p:txBody>
      </p:sp>
      <p:sp>
        <p:nvSpPr>
          <p:cNvPr id="3" name="2 Marcador de contenido"/>
          <p:cNvSpPr>
            <a:spLocks noGrp="1"/>
          </p:cNvSpPr>
          <p:nvPr>
            <p:ph idx="1"/>
          </p:nvPr>
        </p:nvSpPr>
        <p:spPr/>
        <p:txBody>
          <a:bodyPr/>
          <a:lstStyle/>
          <a:p>
            <a:endParaRPr lang="es-E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60753"/>
            <a:ext cx="7589143" cy="527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pie de página"/>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1268357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More general </a:t>
            </a:r>
            <a:r>
              <a:rPr lang="es-ES" dirty="0" err="1" smtClean="0"/>
              <a:t>interactions</a:t>
            </a:r>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20" y="2187014"/>
            <a:ext cx="3330500" cy="325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452177"/>
            <a:ext cx="4392488" cy="215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932040" y="3943158"/>
            <a:ext cx="2448272" cy="2293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pie de página"/>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1557396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ARA vs GT</a:t>
            </a:r>
            <a:endParaRPr lang="es-ES" dirty="0"/>
          </a:p>
        </p:txBody>
      </p:sp>
      <p:sp>
        <p:nvSpPr>
          <p:cNvPr id="3" name="2 Marcador de contenido"/>
          <p:cNvSpPr>
            <a:spLocks noGrp="1"/>
          </p:cNvSpPr>
          <p:nvPr>
            <p:ph idx="1"/>
          </p:nvPr>
        </p:nvSpPr>
        <p:spPr/>
        <p:txBody>
          <a:bodyPr/>
          <a:lstStyle/>
          <a:p>
            <a:r>
              <a:rPr lang="es-ES" dirty="0" err="1" smtClean="0"/>
              <a:t>Provide</a:t>
            </a:r>
            <a:r>
              <a:rPr lang="es-ES" dirty="0" smtClean="0"/>
              <a:t> </a:t>
            </a:r>
            <a:r>
              <a:rPr lang="es-ES" dirty="0" err="1" smtClean="0"/>
              <a:t>different</a:t>
            </a:r>
            <a:r>
              <a:rPr lang="es-ES" dirty="0" smtClean="0"/>
              <a:t> </a:t>
            </a:r>
            <a:r>
              <a:rPr lang="es-ES" dirty="0" err="1" smtClean="0"/>
              <a:t>solutions</a:t>
            </a:r>
            <a:endParaRPr lang="es-ES" dirty="0" smtClean="0"/>
          </a:p>
          <a:p>
            <a:r>
              <a:rPr lang="es-ES" dirty="0" err="1" smtClean="0"/>
              <a:t>Dominance</a:t>
            </a:r>
            <a:r>
              <a:rPr lang="es-ES" dirty="0" smtClean="0"/>
              <a:t> and ARA</a:t>
            </a:r>
          </a:p>
          <a:p>
            <a:r>
              <a:rPr lang="es-ES" dirty="0" smtClean="0"/>
              <a:t>‘</a:t>
            </a:r>
            <a:r>
              <a:rPr lang="es-ES" dirty="0" err="1" smtClean="0"/>
              <a:t>Iterated</a:t>
            </a:r>
            <a:r>
              <a:rPr lang="es-ES" dirty="0" smtClean="0"/>
              <a:t> </a:t>
            </a:r>
            <a:r>
              <a:rPr lang="es-ES" dirty="0" err="1" smtClean="0"/>
              <a:t>dominance</a:t>
            </a:r>
            <a:r>
              <a:rPr lang="es-ES" dirty="0" smtClean="0"/>
              <a:t>’ and ARA</a:t>
            </a:r>
          </a:p>
          <a:p>
            <a:r>
              <a:rPr lang="es-ES" dirty="0" err="1" smtClean="0"/>
              <a:t>Ficticious</a:t>
            </a:r>
            <a:r>
              <a:rPr lang="es-ES" dirty="0" smtClean="0"/>
              <a:t> </a:t>
            </a:r>
            <a:r>
              <a:rPr lang="es-ES" dirty="0" err="1" smtClean="0"/>
              <a:t>play</a:t>
            </a:r>
            <a:r>
              <a:rPr lang="es-ES" dirty="0" smtClean="0"/>
              <a:t> and ARA</a:t>
            </a:r>
          </a:p>
          <a:p>
            <a:r>
              <a:rPr lang="es-ES" dirty="0" err="1" smtClean="0"/>
              <a:t>Level</a:t>
            </a:r>
            <a:r>
              <a:rPr lang="es-ES" dirty="0" smtClean="0"/>
              <a:t>-k and ARA</a:t>
            </a:r>
          </a:p>
          <a:p>
            <a:r>
              <a:rPr lang="es-ES" dirty="0" smtClean="0"/>
              <a:t>GT, </a:t>
            </a:r>
            <a:r>
              <a:rPr lang="es-ES" dirty="0" err="1" smtClean="0"/>
              <a:t>Sensitivity</a:t>
            </a:r>
            <a:r>
              <a:rPr lang="es-ES" dirty="0" smtClean="0"/>
              <a:t> </a:t>
            </a:r>
            <a:r>
              <a:rPr lang="es-ES" dirty="0" err="1" smtClean="0"/>
              <a:t>analysis</a:t>
            </a:r>
            <a:r>
              <a:rPr lang="es-ES" dirty="0" smtClean="0"/>
              <a:t>, </a:t>
            </a:r>
            <a:r>
              <a:rPr lang="es-ES" dirty="0" err="1" smtClean="0"/>
              <a:t>If</a:t>
            </a:r>
            <a:r>
              <a:rPr lang="es-ES" dirty="0" smtClean="0"/>
              <a:t> </a:t>
            </a:r>
            <a:r>
              <a:rPr lang="es-ES" dirty="0" err="1" smtClean="0"/>
              <a:t>sensitive</a:t>
            </a:r>
            <a:r>
              <a:rPr lang="es-ES" dirty="0" smtClean="0"/>
              <a:t>, ARA.</a:t>
            </a:r>
          </a:p>
          <a:p>
            <a:r>
              <a:rPr lang="es-ES" dirty="0" err="1" smtClean="0"/>
              <a:t>Different</a:t>
            </a:r>
            <a:r>
              <a:rPr lang="es-ES" dirty="0" smtClean="0"/>
              <a:t> </a:t>
            </a:r>
            <a:r>
              <a:rPr lang="es-ES" dirty="0" err="1" smtClean="0"/>
              <a:t>types</a:t>
            </a:r>
            <a:r>
              <a:rPr lang="es-ES" dirty="0" smtClean="0"/>
              <a:t> of </a:t>
            </a:r>
            <a:r>
              <a:rPr lang="es-ES" dirty="0" err="1" smtClean="0"/>
              <a:t>adversaries</a:t>
            </a:r>
            <a:endParaRPr lang="es-ES" dirty="0"/>
          </a:p>
        </p:txBody>
      </p:sp>
      <p:sp>
        <p:nvSpPr>
          <p:cNvPr id="4" name="3 Marcador de pie de página"/>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3535787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title"/>
          </p:nvPr>
        </p:nvSpPr>
        <p:spPr/>
        <p:txBody>
          <a:bodyPr/>
          <a:lstStyle/>
          <a:p>
            <a:r>
              <a:rPr lang="es-ES" altLang="es-ES" sz="3200" dirty="0" smtClean="0"/>
              <a:t/>
            </a:r>
            <a:br>
              <a:rPr lang="es-ES" altLang="es-ES" sz="3200" dirty="0" smtClean="0"/>
            </a:br>
            <a:r>
              <a:rPr lang="es-ES" altLang="es-ES" sz="3200" dirty="0" err="1" smtClean="0"/>
              <a:t>Which</a:t>
            </a:r>
            <a:r>
              <a:rPr lang="es-ES" altLang="es-ES" sz="3200" dirty="0" smtClean="0"/>
              <a:t> </a:t>
            </a:r>
            <a:r>
              <a:rPr lang="es-ES" altLang="es-ES" sz="3200" dirty="0" err="1" smtClean="0"/>
              <a:t>is</a:t>
            </a:r>
            <a:r>
              <a:rPr lang="es-ES" altLang="es-ES" sz="3200" dirty="0" smtClean="0"/>
              <a:t> </a:t>
            </a:r>
            <a:r>
              <a:rPr lang="es-ES" altLang="es-ES" sz="3200" dirty="0" err="1" smtClean="0"/>
              <a:t>the</a:t>
            </a:r>
            <a:r>
              <a:rPr lang="es-ES" altLang="es-ES" sz="3200" dirty="0" smtClean="0"/>
              <a:t> </a:t>
            </a:r>
            <a:r>
              <a:rPr lang="es-ES" altLang="es-ES" sz="3200" dirty="0" err="1" smtClean="0"/>
              <a:t>best</a:t>
            </a:r>
            <a:r>
              <a:rPr lang="es-ES" altLang="es-ES" sz="3200" dirty="0" smtClean="0"/>
              <a:t> </a:t>
            </a:r>
            <a:r>
              <a:rPr lang="es-ES" altLang="es-ES" sz="3200" dirty="0" err="1" smtClean="0"/>
              <a:t>security</a:t>
            </a:r>
            <a:r>
              <a:rPr lang="es-ES" altLang="es-ES" sz="3200" dirty="0" smtClean="0"/>
              <a:t> </a:t>
            </a:r>
            <a:r>
              <a:rPr lang="es-ES" altLang="es-ES" sz="3200" dirty="0" err="1" smtClean="0"/>
              <a:t>resource</a:t>
            </a:r>
            <a:r>
              <a:rPr lang="es-ES" altLang="es-ES" sz="3200" dirty="0" smtClean="0"/>
              <a:t> </a:t>
            </a:r>
            <a:r>
              <a:rPr lang="es-ES" altLang="es-ES" sz="3200" dirty="0" err="1" smtClean="0"/>
              <a:t>allocation</a:t>
            </a:r>
            <a:r>
              <a:rPr lang="es-ES" altLang="es-ES" sz="3200" dirty="0" smtClean="0"/>
              <a:t> in a </a:t>
            </a:r>
            <a:r>
              <a:rPr lang="es-ES" altLang="es-ES" sz="3200" dirty="0" err="1" smtClean="0"/>
              <a:t>railway</a:t>
            </a:r>
            <a:r>
              <a:rPr lang="es-ES" altLang="es-ES" sz="3200" dirty="0" smtClean="0"/>
              <a:t> </a:t>
            </a:r>
            <a:r>
              <a:rPr lang="es-ES" altLang="es-ES" sz="3200" dirty="0" err="1" smtClean="0"/>
              <a:t>network</a:t>
            </a:r>
            <a:r>
              <a:rPr lang="es-ES" altLang="es-ES" sz="3200" dirty="0" smtClean="0"/>
              <a:t>?</a:t>
            </a:r>
            <a:r>
              <a:rPr lang="es-ES" altLang="es-ES" dirty="0" smtClean="0"/>
              <a:t/>
            </a:r>
            <a:br>
              <a:rPr lang="es-ES" altLang="es-ES" dirty="0" smtClean="0"/>
            </a:br>
            <a:endParaRPr lang="es-ES" altLang="es-ES" dirty="0" smtClean="0"/>
          </a:p>
        </p:txBody>
      </p:sp>
      <p:sp>
        <p:nvSpPr>
          <p:cNvPr id="2051" name="2 Marcador de contenido"/>
          <p:cNvSpPr>
            <a:spLocks noGrp="1"/>
          </p:cNvSpPr>
          <p:nvPr>
            <p:ph idx="1"/>
          </p:nvPr>
        </p:nvSpPr>
        <p:spPr/>
        <p:txBody>
          <a:bodyPr/>
          <a:lstStyle/>
          <a:p>
            <a:pPr>
              <a:buFontTx/>
              <a:buNone/>
            </a:pPr>
            <a:endParaRPr lang="es-ES" altLang="es-ES" sz="2800" dirty="0" smtClean="0"/>
          </a:p>
          <a:p>
            <a:pPr lvl="1">
              <a:buFontTx/>
              <a:buNone/>
            </a:pPr>
            <a:r>
              <a:rPr lang="es-ES" altLang="es-ES" sz="2000" dirty="0" err="1" smtClean="0"/>
              <a:t>Railway</a:t>
            </a:r>
            <a:r>
              <a:rPr lang="es-ES" altLang="es-ES" sz="2000" dirty="0" smtClean="0"/>
              <a:t> Network as </a:t>
            </a:r>
            <a:r>
              <a:rPr lang="es-ES" altLang="es-ES" sz="2000" dirty="0" err="1" smtClean="0"/>
              <a:t>stations</a:t>
            </a:r>
            <a:r>
              <a:rPr lang="es-ES" altLang="es-ES" sz="2000" dirty="0" smtClean="0"/>
              <a:t>, </a:t>
            </a:r>
            <a:r>
              <a:rPr lang="es-ES" altLang="es-ES" sz="2000" dirty="0" err="1" smtClean="0"/>
              <a:t>lines</a:t>
            </a:r>
            <a:r>
              <a:rPr lang="es-ES" altLang="es-ES" sz="2000" dirty="0" smtClean="0"/>
              <a:t> (&amp;</a:t>
            </a:r>
            <a:r>
              <a:rPr lang="es-ES" altLang="es-ES" sz="2000" dirty="0" err="1" smtClean="0"/>
              <a:t>hotspots</a:t>
            </a:r>
            <a:r>
              <a:rPr lang="es-ES" altLang="es-ES" sz="2000" dirty="0" smtClean="0"/>
              <a:t> )</a:t>
            </a:r>
          </a:p>
          <a:p>
            <a:pPr lvl="1">
              <a:buFontTx/>
              <a:buNone/>
            </a:pPr>
            <a:r>
              <a:rPr lang="es-ES" altLang="es-ES" sz="2000" dirty="0" err="1" smtClean="0"/>
              <a:t>Threats</a:t>
            </a:r>
            <a:r>
              <a:rPr lang="es-ES" altLang="es-ES" sz="2000" dirty="0" smtClean="0"/>
              <a:t>: </a:t>
            </a:r>
            <a:r>
              <a:rPr lang="es-ES" altLang="es-ES" sz="2000" dirty="0" err="1" smtClean="0"/>
              <a:t>Pickpocketing</a:t>
            </a:r>
            <a:r>
              <a:rPr lang="es-ES" altLang="es-ES" sz="2000" dirty="0" smtClean="0"/>
              <a:t>, </a:t>
            </a:r>
            <a:r>
              <a:rPr lang="es-ES" altLang="es-ES" sz="2000" dirty="0" err="1" smtClean="0"/>
              <a:t>Fare</a:t>
            </a:r>
            <a:r>
              <a:rPr lang="es-ES" altLang="es-ES" sz="2000" dirty="0" smtClean="0"/>
              <a:t> </a:t>
            </a:r>
            <a:r>
              <a:rPr lang="es-ES" altLang="es-ES" sz="2000" dirty="0" err="1" smtClean="0"/>
              <a:t>evasion</a:t>
            </a:r>
            <a:r>
              <a:rPr lang="es-ES" altLang="es-ES" sz="2000" dirty="0" smtClean="0"/>
              <a:t>, </a:t>
            </a:r>
            <a:r>
              <a:rPr lang="es-ES" altLang="es-ES" sz="2000" dirty="0" err="1" smtClean="0"/>
              <a:t>Terrorism</a:t>
            </a:r>
            <a:r>
              <a:rPr lang="es-ES" altLang="es-ES" sz="2000" dirty="0" smtClean="0"/>
              <a:t>, …</a:t>
            </a:r>
          </a:p>
          <a:p>
            <a:pPr lvl="1">
              <a:buFontTx/>
              <a:buNone/>
            </a:pPr>
            <a:r>
              <a:rPr lang="es-ES" altLang="es-ES" sz="2000" dirty="0" err="1" smtClean="0"/>
              <a:t>Each</a:t>
            </a:r>
            <a:r>
              <a:rPr lang="es-ES" altLang="es-ES" sz="2000" dirty="0" smtClean="0"/>
              <a:t> </a:t>
            </a:r>
            <a:r>
              <a:rPr lang="es-ES" altLang="es-ES" sz="2000" dirty="0" err="1" smtClean="0"/>
              <a:t>element</a:t>
            </a:r>
            <a:r>
              <a:rPr lang="es-ES" altLang="es-ES" sz="2000" dirty="0" smtClean="0"/>
              <a:t> has a </a:t>
            </a:r>
            <a:r>
              <a:rPr lang="es-ES" altLang="es-ES" sz="2000" dirty="0" err="1" smtClean="0"/>
              <a:t>value</a:t>
            </a:r>
            <a:endParaRPr lang="es-ES" altLang="es-ES" sz="2000" dirty="0" smtClean="0"/>
          </a:p>
          <a:p>
            <a:pPr lvl="1">
              <a:buFontTx/>
              <a:buNone/>
            </a:pPr>
            <a:r>
              <a:rPr lang="es-ES" altLang="es-ES" sz="2000" dirty="0" err="1" smtClean="0"/>
              <a:t>For</a:t>
            </a:r>
            <a:r>
              <a:rPr lang="es-ES" altLang="es-ES" sz="2000" dirty="0" smtClean="0"/>
              <a:t> </a:t>
            </a:r>
            <a:r>
              <a:rPr lang="es-ES" altLang="es-ES" sz="2000" dirty="0" err="1" smtClean="0"/>
              <a:t>each</a:t>
            </a:r>
            <a:r>
              <a:rPr lang="es-ES" altLang="es-ES" sz="2000" dirty="0" smtClean="0"/>
              <a:t> </a:t>
            </a:r>
            <a:r>
              <a:rPr lang="es-ES" altLang="es-ES" sz="2000" dirty="0" err="1" smtClean="0"/>
              <a:t>element</a:t>
            </a:r>
            <a:r>
              <a:rPr lang="es-ES" altLang="es-ES" sz="2000" dirty="0" smtClean="0"/>
              <a:t>, </a:t>
            </a:r>
            <a:r>
              <a:rPr lang="es-ES" altLang="es-ES" sz="2000" dirty="0" err="1" smtClean="0"/>
              <a:t>each</a:t>
            </a:r>
            <a:r>
              <a:rPr lang="es-ES" altLang="es-ES" sz="2000" dirty="0" smtClean="0"/>
              <a:t> </a:t>
            </a:r>
            <a:r>
              <a:rPr lang="es-ES" altLang="es-ES" sz="2000" dirty="0" err="1" smtClean="0"/>
              <a:t>threat</a:t>
            </a:r>
            <a:r>
              <a:rPr lang="es-ES" altLang="es-ES" sz="2000" dirty="0" smtClean="0"/>
              <a:t>, a </a:t>
            </a:r>
            <a:r>
              <a:rPr lang="es-ES" altLang="es-ES" sz="2000" dirty="0" err="1" smtClean="0"/>
              <a:t>predictive</a:t>
            </a:r>
            <a:r>
              <a:rPr lang="es-ES" altLang="es-ES" sz="2000" dirty="0" smtClean="0"/>
              <a:t> </a:t>
            </a:r>
            <a:r>
              <a:rPr lang="es-ES" altLang="es-ES" sz="2000" dirty="0" err="1" smtClean="0"/>
              <a:t>model</a:t>
            </a:r>
            <a:r>
              <a:rPr lang="es-ES" altLang="es-ES" sz="2000" dirty="0" smtClean="0"/>
              <a:t> of  </a:t>
            </a:r>
            <a:r>
              <a:rPr lang="es-ES" altLang="es-ES" sz="2000" dirty="0" err="1" smtClean="0"/>
              <a:t>acts</a:t>
            </a:r>
            <a:endParaRPr lang="es-ES" altLang="es-ES" sz="2000" dirty="0" smtClean="0"/>
          </a:p>
          <a:p>
            <a:pPr lvl="1">
              <a:buFontTx/>
              <a:buNone/>
            </a:pPr>
            <a:r>
              <a:rPr lang="es-ES" altLang="es-ES" sz="2000" dirty="0" err="1" smtClean="0"/>
              <a:t>Allocate</a:t>
            </a:r>
            <a:r>
              <a:rPr lang="es-ES" altLang="es-ES" sz="2000" dirty="0" smtClean="0"/>
              <a:t> </a:t>
            </a:r>
            <a:r>
              <a:rPr lang="es-ES" altLang="es-ES" sz="2000" dirty="0" err="1" smtClean="0"/>
              <a:t>security</a:t>
            </a:r>
            <a:r>
              <a:rPr lang="es-ES" altLang="es-ES" sz="2000" dirty="0" smtClean="0"/>
              <a:t> </a:t>
            </a:r>
            <a:r>
              <a:rPr lang="es-ES" altLang="es-ES" sz="2000" dirty="0" err="1" smtClean="0"/>
              <a:t>resources</a:t>
            </a:r>
            <a:r>
              <a:rPr lang="es-ES" altLang="es-ES" sz="2000" dirty="0" smtClean="0"/>
              <a:t> (</a:t>
            </a:r>
            <a:r>
              <a:rPr lang="es-ES" altLang="es-ES" sz="2000" dirty="0" err="1" smtClean="0"/>
              <a:t>constraints</a:t>
            </a:r>
            <a:r>
              <a:rPr lang="es-ES" altLang="es-ES" sz="2000" dirty="0" smtClean="0"/>
              <a:t>)</a:t>
            </a:r>
          </a:p>
          <a:p>
            <a:pPr lvl="1">
              <a:buFontTx/>
              <a:buNone/>
            </a:pPr>
            <a:r>
              <a:rPr lang="es-ES" altLang="es-ES" sz="2000" dirty="0" err="1" smtClean="0"/>
              <a:t>For</a:t>
            </a:r>
            <a:r>
              <a:rPr lang="es-ES" altLang="es-ES" sz="2000" dirty="0" smtClean="0"/>
              <a:t> </a:t>
            </a:r>
            <a:r>
              <a:rPr lang="es-ES" altLang="es-ES" sz="2000" dirty="0" err="1" smtClean="0"/>
              <a:t>each</a:t>
            </a:r>
            <a:r>
              <a:rPr lang="es-ES" altLang="es-ES" sz="2000" dirty="0" smtClean="0"/>
              <a:t> </a:t>
            </a:r>
            <a:r>
              <a:rPr lang="es-ES" altLang="es-ES" sz="2000" dirty="0" err="1" smtClean="0"/>
              <a:t>cell</a:t>
            </a:r>
            <a:r>
              <a:rPr lang="es-ES" altLang="es-ES" sz="2000" dirty="0" smtClean="0"/>
              <a:t> </a:t>
            </a:r>
            <a:r>
              <a:rPr lang="es-ES" altLang="es-ES" sz="2000" dirty="0" err="1" smtClean="0"/>
              <a:t>predict</a:t>
            </a:r>
            <a:r>
              <a:rPr lang="es-ES" altLang="es-ES" sz="2000" dirty="0" smtClean="0"/>
              <a:t> </a:t>
            </a:r>
            <a:r>
              <a:rPr lang="es-ES" altLang="es-ES" sz="2000" dirty="0" err="1" smtClean="0"/>
              <a:t>the</a:t>
            </a:r>
            <a:r>
              <a:rPr lang="es-ES" altLang="es-ES" sz="2000" dirty="0" smtClean="0"/>
              <a:t> </a:t>
            </a:r>
            <a:r>
              <a:rPr lang="es-ES" altLang="es-ES" sz="2000" dirty="0" err="1" smtClean="0"/>
              <a:t>impact</a:t>
            </a:r>
            <a:r>
              <a:rPr lang="es-ES" altLang="es-ES" sz="2000" dirty="0" smtClean="0"/>
              <a:t> of </a:t>
            </a:r>
            <a:r>
              <a:rPr lang="es-ES" altLang="es-ES" sz="2000" dirty="0" err="1" smtClean="0"/>
              <a:t>resource</a:t>
            </a:r>
            <a:r>
              <a:rPr lang="es-ES" altLang="es-ES" sz="2000" dirty="0" smtClean="0"/>
              <a:t> </a:t>
            </a:r>
            <a:r>
              <a:rPr lang="es-ES" altLang="es-ES" sz="2000" dirty="0" err="1" smtClean="0"/>
              <a:t>allocation</a:t>
            </a:r>
            <a:r>
              <a:rPr lang="es-ES" altLang="es-ES" sz="2000" dirty="0" smtClean="0"/>
              <a:t> </a:t>
            </a:r>
          </a:p>
          <a:p>
            <a:pPr lvl="1">
              <a:buFontTx/>
              <a:buNone/>
            </a:pPr>
            <a:r>
              <a:rPr lang="es-ES" altLang="es-ES" sz="2000" dirty="0" err="1" smtClean="0"/>
              <a:t>Optimal</a:t>
            </a:r>
            <a:r>
              <a:rPr lang="es-ES" altLang="es-ES" sz="2000" dirty="0" smtClean="0"/>
              <a:t> </a:t>
            </a:r>
            <a:r>
              <a:rPr lang="es-ES" altLang="es-ES" sz="2000" dirty="0" err="1" smtClean="0"/>
              <a:t>resource</a:t>
            </a:r>
            <a:r>
              <a:rPr lang="es-ES" altLang="es-ES" sz="2000" dirty="0" smtClean="0"/>
              <a:t> </a:t>
            </a:r>
            <a:r>
              <a:rPr lang="es-ES" altLang="es-ES" sz="2000" dirty="0" err="1" smtClean="0"/>
              <a:t>allocation</a:t>
            </a:r>
            <a:endParaRPr lang="es-ES" altLang="es-ES" sz="2000" dirty="0" smtClean="0"/>
          </a:p>
          <a:p>
            <a:pPr lvl="1">
              <a:buFontTx/>
              <a:buNone/>
            </a:pPr>
            <a:endParaRPr lang="es-ES" altLang="es-ES" sz="2000" dirty="0" smtClean="0"/>
          </a:p>
        </p:txBody>
      </p:sp>
      <p:sp>
        <p:nvSpPr>
          <p:cNvPr id="2" name="1 Marcador de pie de página"/>
          <p:cNvSpPr>
            <a:spLocks noGrp="1"/>
          </p:cNvSpPr>
          <p:nvPr>
            <p:ph type="ftr" sz="quarter" idx="11"/>
          </p:nvPr>
        </p:nvSpPr>
        <p:spPr/>
        <p:txBody>
          <a:bodyPr/>
          <a:lstStyle/>
          <a:p>
            <a:pPr>
              <a:defRPr/>
            </a:pPr>
            <a:r>
              <a:rPr lang="es-ES" smtClean="0"/>
              <a:t>DRI. USST</a:t>
            </a:r>
            <a:endParaRPr lang="es-ES" dirty="0"/>
          </a:p>
        </p:txBody>
      </p:sp>
    </p:spTree>
    <p:extLst>
      <p:ext uri="{BB962C8B-B14F-4D97-AF65-F5344CB8AC3E}">
        <p14:creationId xmlns:p14="http://schemas.microsoft.com/office/powerpoint/2010/main" val="2183484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Adversarial</a:t>
            </a:r>
            <a:r>
              <a:rPr lang="es-ES" dirty="0" smtClean="0"/>
              <a:t> classification as a game</a:t>
            </a:r>
            <a:endParaRPr lang="es-ES" dirty="0"/>
          </a:p>
        </p:txBody>
      </p:sp>
      <p:sp>
        <p:nvSpPr>
          <p:cNvPr id="3" name="2 Marcador de contenido"/>
          <p:cNvSpPr>
            <a:spLocks noGrp="1"/>
          </p:cNvSpPr>
          <p:nvPr>
            <p:ph idx="1"/>
          </p:nvPr>
        </p:nvSpPr>
        <p:spPr/>
        <p:txBody>
          <a:bodyPr>
            <a:normAutofit fontScale="70000" lnSpcReduction="20000"/>
          </a:bodyPr>
          <a:lstStyle/>
          <a:p>
            <a:r>
              <a:rPr lang="es-ES" dirty="0" smtClean="0"/>
              <a:t>C, classifier. A, </a:t>
            </a:r>
            <a:r>
              <a:rPr lang="es-ES" dirty="0" err="1" smtClean="0"/>
              <a:t>adversary</a:t>
            </a:r>
            <a:endParaRPr lang="es-ES" dirty="0" smtClean="0"/>
          </a:p>
          <a:p>
            <a:r>
              <a:rPr lang="es-ES" dirty="0" smtClean="0"/>
              <a:t>Two classes: + malicious; - innocent.</a:t>
            </a:r>
          </a:p>
          <a:p>
            <a:r>
              <a:rPr lang="es-ES" dirty="0" smtClean="0"/>
              <a:t>C and A maximise expected utility under common knowledge conditions</a:t>
            </a:r>
          </a:p>
          <a:p>
            <a:r>
              <a:rPr lang="es-ES" dirty="0" smtClean="0"/>
              <a:t>Finding Nash equilibria </a:t>
            </a:r>
            <a:r>
              <a:rPr lang="es-ES" dirty="0" err="1" smtClean="0"/>
              <a:t>extremely</a:t>
            </a:r>
            <a:r>
              <a:rPr lang="es-ES" dirty="0" smtClean="0"/>
              <a:t> </a:t>
            </a:r>
            <a:r>
              <a:rPr lang="es-ES" dirty="0" err="1" smtClean="0"/>
              <a:t>complex</a:t>
            </a:r>
            <a:endParaRPr lang="es-ES" dirty="0" smtClean="0"/>
          </a:p>
          <a:p>
            <a:endParaRPr lang="es-ES" dirty="0" smtClean="0"/>
          </a:p>
          <a:p>
            <a:r>
              <a:rPr lang="es-ES" dirty="0" smtClean="0"/>
              <a:t>Dalvi et al (2004) </a:t>
            </a:r>
            <a:r>
              <a:rPr lang="es-ES" dirty="0" err="1" smtClean="0"/>
              <a:t>propose</a:t>
            </a:r>
            <a:r>
              <a:rPr lang="es-ES" dirty="0" smtClean="0"/>
              <a:t> a scheme</a:t>
            </a:r>
          </a:p>
          <a:p>
            <a:endParaRPr lang="es-ES" dirty="0"/>
          </a:p>
          <a:p>
            <a:endParaRPr lang="es-ES" dirty="0" smtClean="0"/>
          </a:p>
          <a:p>
            <a:endParaRPr lang="es-ES" dirty="0"/>
          </a:p>
          <a:p>
            <a:endParaRPr lang="es-ES" dirty="0" smtClean="0"/>
          </a:p>
          <a:p>
            <a:pPr marL="0" indent="0">
              <a:buNone/>
            </a:pPr>
            <a:r>
              <a:rPr lang="es-ES" dirty="0"/>
              <a:t> </a:t>
            </a:r>
            <a:r>
              <a:rPr lang="es-ES" dirty="0" smtClean="0"/>
              <a:t>     Utility sensitive Naive Bayes</a:t>
            </a:r>
          </a:p>
          <a:p>
            <a:pPr marL="0" indent="0">
              <a:buNone/>
            </a:pPr>
            <a:r>
              <a:rPr lang="es-ES" dirty="0" smtClean="0"/>
              <a:t>      Forward myopic approach under strong common knowledge </a:t>
            </a:r>
          </a:p>
          <a:p>
            <a:endParaRPr lang="es-E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031" y="3933056"/>
            <a:ext cx="7776864" cy="1089289"/>
          </a:xfrm>
          <a:prstGeom prst="rect">
            <a:avLst/>
          </a:prstGeom>
        </p:spPr>
      </p:pic>
      <p:sp>
        <p:nvSpPr>
          <p:cNvPr id="4" name="3 Marcador de pie de página"/>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46125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Adversarial</a:t>
            </a:r>
            <a:r>
              <a:rPr lang="es-ES" dirty="0" smtClean="0"/>
              <a:t> </a:t>
            </a:r>
            <a:r>
              <a:rPr lang="es-ES" dirty="0" err="1" smtClean="0"/>
              <a:t>problems</a:t>
            </a:r>
            <a:endParaRPr lang="es-ES" dirty="0"/>
          </a:p>
        </p:txBody>
      </p:sp>
      <p:sp>
        <p:nvSpPr>
          <p:cNvPr id="3" name="2 Marcador de contenido"/>
          <p:cNvSpPr>
            <a:spLocks noGrp="1"/>
          </p:cNvSpPr>
          <p:nvPr>
            <p:ph idx="1"/>
          </p:nvPr>
        </p:nvSpPr>
        <p:spPr/>
        <p:txBody>
          <a:bodyPr/>
          <a:lstStyle/>
          <a:p>
            <a:endParaRPr lang="es-E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268760"/>
            <a:ext cx="5544616" cy="54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pie de página"/>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9544368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457200" y="274638"/>
            <a:ext cx="8228013" cy="1141412"/>
          </a:xfrm>
          <a:prstGeom prst="rect">
            <a:avLst/>
          </a:prstGeom>
          <a:noFill/>
          <a:ln w="9525">
            <a:noFill/>
            <a:round/>
            <a:headEnd/>
            <a:tailEnd/>
          </a:ln>
        </p:spPr>
        <p:txBody>
          <a:bodyPr wrap="none" anchor="ctr"/>
          <a:lstStyle/>
          <a:p>
            <a:endParaRPr lang="es-ES"/>
          </a:p>
        </p:txBody>
      </p:sp>
      <p:sp>
        <p:nvSpPr>
          <p:cNvPr id="49155" name="Rectangle 2"/>
          <p:cNvSpPr>
            <a:spLocks noChangeArrowheads="1"/>
          </p:cNvSpPr>
          <p:nvPr/>
        </p:nvSpPr>
        <p:spPr bwMode="auto">
          <a:xfrm>
            <a:off x="457200" y="1600200"/>
            <a:ext cx="8228013" cy="4524375"/>
          </a:xfrm>
          <a:prstGeom prst="rect">
            <a:avLst/>
          </a:prstGeom>
          <a:noFill/>
          <a:ln w="9525">
            <a:noFill/>
            <a:round/>
            <a:headEnd/>
            <a:tailEnd/>
          </a:ln>
        </p:spPr>
        <p:txBody>
          <a:bodyPr wrap="none" anchor="ctr"/>
          <a:lstStyle/>
          <a:p>
            <a:endParaRPr lang="es-ES"/>
          </a:p>
        </p:txBody>
      </p:sp>
      <p:pic>
        <p:nvPicPr>
          <p:cNvPr id="49156" name="Picture 3"/>
          <p:cNvPicPr>
            <a:picLocks noChangeAspect="1" noChangeArrowheads="1"/>
          </p:cNvPicPr>
          <p:nvPr/>
        </p:nvPicPr>
        <p:blipFill>
          <a:blip r:embed="rId3" cstate="print"/>
          <a:srcRect/>
          <a:stretch>
            <a:fillRect/>
          </a:stretch>
        </p:blipFill>
        <p:spPr bwMode="auto">
          <a:xfrm>
            <a:off x="304800" y="304800"/>
            <a:ext cx="8456613" cy="6316663"/>
          </a:xfrm>
          <a:prstGeom prst="rect">
            <a:avLst/>
          </a:prstGeom>
          <a:noFill/>
          <a:ln w="9525">
            <a:noFill/>
            <a:round/>
            <a:headEnd/>
            <a:tailEnd/>
          </a:ln>
        </p:spPr>
      </p:pic>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32382667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457200" y="274638"/>
            <a:ext cx="8228013" cy="1141412"/>
          </a:xfrm>
          <a:prstGeom prst="rect">
            <a:avLst/>
          </a:prstGeom>
          <a:noFill/>
          <a:ln w="9525">
            <a:noFill/>
            <a:round/>
            <a:headEnd/>
            <a:tailEnd/>
          </a:ln>
        </p:spPr>
        <p:txBody>
          <a:bodyPr lIns="90000" tIns="45000" rIns="90000" bIns="45000" anchor="ct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4400">
                <a:solidFill>
                  <a:srgbClr val="000000"/>
                </a:solidFill>
              </a:rPr>
              <a:t>Problem  </a:t>
            </a:r>
          </a:p>
        </p:txBody>
      </p:sp>
      <p:sp>
        <p:nvSpPr>
          <p:cNvPr id="48131" name="Rectangle 2"/>
          <p:cNvSpPr>
            <a:spLocks noChangeArrowheads="1"/>
          </p:cNvSpPr>
          <p:nvPr/>
        </p:nvSpPr>
        <p:spPr bwMode="auto">
          <a:xfrm>
            <a:off x="714375" y="1428750"/>
            <a:ext cx="7618413" cy="3106738"/>
          </a:xfrm>
          <a:prstGeom prst="rect">
            <a:avLst/>
          </a:prstGeom>
          <a:noFill/>
          <a:ln w="9525">
            <a:noFill/>
            <a:round/>
            <a:headEnd/>
            <a:tailEnd/>
          </a:ln>
        </p:spPr>
        <p:txBody>
          <a:bodyPr lIns="90000" tIns="45000" rIns="90000" bIns="45000"/>
          <a:lstStyle/>
          <a:p>
            <a:pPr>
              <a:buSzPct val="60000"/>
              <a:buFontTx/>
              <a:buChar char="•"/>
              <a:tabLst>
                <a:tab pos="723900" algn="l"/>
                <a:tab pos="1447800" algn="l"/>
                <a:tab pos="2171700" algn="l"/>
                <a:tab pos="2895600" algn="l"/>
                <a:tab pos="3619500" algn="l"/>
                <a:tab pos="4343400" algn="l"/>
                <a:tab pos="5067300" algn="l"/>
                <a:tab pos="5791200" algn="l"/>
                <a:tab pos="6515100" algn="l"/>
                <a:tab pos="7239000" algn="l"/>
              </a:tabLst>
            </a:pPr>
            <a:r>
              <a:rPr lang="es-ES" sz="2400" dirty="0">
                <a:solidFill>
                  <a:srgbClr val="000000"/>
                </a:solidFill>
              </a:rPr>
              <a:t>  </a:t>
            </a:r>
            <a:r>
              <a:rPr lang="es-ES" sz="2400" dirty="0" err="1">
                <a:solidFill>
                  <a:srgbClr val="000000"/>
                </a:solidFill>
              </a:rPr>
              <a:t>An</a:t>
            </a:r>
            <a:r>
              <a:rPr lang="es-ES" sz="2400" dirty="0">
                <a:solidFill>
                  <a:srgbClr val="000000"/>
                </a:solidFill>
              </a:rPr>
              <a:t> </a:t>
            </a:r>
            <a:r>
              <a:rPr lang="es-ES" sz="2400" dirty="0" err="1">
                <a:solidFill>
                  <a:srgbClr val="000000"/>
                </a:solidFill>
              </a:rPr>
              <a:t>agent</a:t>
            </a:r>
            <a:r>
              <a:rPr lang="es-ES" sz="2400" dirty="0">
                <a:solidFill>
                  <a:srgbClr val="000000"/>
                </a:solidFill>
              </a:rPr>
              <a:t> </a:t>
            </a:r>
            <a:r>
              <a:rPr lang="es-ES" sz="2400" dirty="0" err="1">
                <a:solidFill>
                  <a:srgbClr val="000000"/>
                </a:solidFill>
              </a:rPr>
              <a:t>makes</a:t>
            </a:r>
            <a:r>
              <a:rPr lang="es-ES" sz="2400" dirty="0">
                <a:solidFill>
                  <a:srgbClr val="000000"/>
                </a:solidFill>
              </a:rPr>
              <a:t> </a:t>
            </a:r>
            <a:r>
              <a:rPr lang="es-ES" sz="2400" dirty="0" err="1">
                <a:solidFill>
                  <a:srgbClr val="000000"/>
                </a:solidFill>
              </a:rPr>
              <a:t>decisions</a:t>
            </a:r>
            <a:r>
              <a:rPr lang="es-ES" sz="2400" dirty="0">
                <a:solidFill>
                  <a:srgbClr val="000000"/>
                </a:solidFill>
              </a:rPr>
              <a:t> in a </a:t>
            </a:r>
            <a:r>
              <a:rPr lang="es-ES" sz="2400" dirty="0" err="1">
                <a:solidFill>
                  <a:srgbClr val="000000"/>
                </a:solidFill>
              </a:rPr>
              <a:t>finite</a:t>
            </a:r>
            <a:r>
              <a:rPr lang="es-ES" sz="2400" dirty="0">
                <a:solidFill>
                  <a:srgbClr val="000000"/>
                </a:solidFill>
              </a:rPr>
              <a:t> set</a:t>
            </a:r>
          </a:p>
          <a:p>
            <a:pPr>
              <a:buSzPct val="60000"/>
              <a:buFontTx/>
              <a:buChar char="•"/>
              <a:tabLst>
                <a:tab pos="723900" algn="l"/>
                <a:tab pos="1447800" algn="l"/>
                <a:tab pos="2171700" algn="l"/>
                <a:tab pos="2895600" algn="l"/>
                <a:tab pos="3619500" algn="l"/>
                <a:tab pos="4343400" algn="l"/>
                <a:tab pos="5067300" algn="l"/>
                <a:tab pos="5791200" algn="l"/>
                <a:tab pos="6515100" algn="l"/>
                <a:tab pos="7239000" algn="l"/>
              </a:tabLst>
            </a:pPr>
            <a:r>
              <a:rPr lang="es-ES" sz="2400" dirty="0">
                <a:solidFill>
                  <a:srgbClr val="000000"/>
                </a:solidFill>
              </a:rPr>
              <a:t>  Has </a:t>
            </a:r>
            <a:r>
              <a:rPr lang="es-ES" sz="2400" dirty="0" err="1">
                <a:solidFill>
                  <a:srgbClr val="000000"/>
                </a:solidFill>
              </a:rPr>
              <a:t>sensors</a:t>
            </a:r>
            <a:r>
              <a:rPr lang="es-ES" sz="2400" dirty="0">
                <a:solidFill>
                  <a:srgbClr val="000000"/>
                </a:solidFill>
              </a:rPr>
              <a:t> </a:t>
            </a:r>
            <a:r>
              <a:rPr lang="es-ES" sz="2400" dirty="0" err="1">
                <a:solidFill>
                  <a:srgbClr val="000000"/>
                </a:solidFill>
              </a:rPr>
              <a:t>providing</a:t>
            </a:r>
            <a:r>
              <a:rPr lang="es-ES" sz="2400" dirty="0">
                <a:solidFill>
                  <a:srgbClr val="000000"/>
                </a:solidFill>
              </a:rPr>
              <a:t> </a:t>
            </a:r>
            <a:r>
              <a:rPr lang="es-ES" sz="2400" dirty="0" err="1">
                <a:solidFill>
                  <a:srgbClr val="000000"/>
                </a:solidFill>
              </a:rPr>
              <a:t>information</a:t>
            </a:r>
            <a:r>
              <a:rPr lang="es-ES" sz="2400" dirty="0">
                <a:solidFill>
                  <a:srgbClr val="000000"/>
                </a:solidFill>
              </a:rPr>
              <a:t> </a:t>
            </a:r>
            <a:r>
              <a:rPr lang="es-ES" sz="2400" dirty="0" err="1">
                <a:solidFill>
                  <a:srgbClr val="000000"/>
                </a:solidFill>
              </a:rPr>
              <a:t>around</a:t>
            </a:r>
            <a:r>
              <a:rPr lang="es-ES" sz="2400" dirty="0">
                <a:solidFill>
                  <a:srgbClr val="000000"/>
                </a:solidFill>
              </a:rPr>
              <a:t> </a:t>
            </a:r>
            <a:r>
              <a:rPr lang="es-ES" sz="2400" dirty="0" err="1">
                <a:solidFill>
                  <a:srgbClr val="000000"/>
                </a:solidFill>
              </a:rPr>
              <a:t>it</a:t>
            </a:r>
            <a:endParaRPr lang="es-ES" sz="2400" dirty="0">
              <a:solidFill>
                <a:srgbClr val="000000"/>
              </a:solidFill>
            </a:endParaRPr>
          </a:p>
          <a:p>
            <a:pPr>
              <a:buSzPct val="60000"/>
              <a:buFontTx/>
              <a:buChar char="•"/>
              <a:tabLst>
                <a:tab pos="723900" algn="l"/>
                <a:tab pos="1447800" algn="l"/>
                <a:tab pos="2171700" algn="l"/>
                <a:tab pos="2895600" algn="l"/>
                <a:tab pos="3619500" algn="l"/>
                <a:tab pos="4343400" algn="l"/>
                <a:tab pos="5067300" algn="l"/>
                <a:tab pos="5791200" algn="l"/>
                <a:tab pos="6515100" algn="l"/>
                <a:tab pos="7239000" algn="l"/>
              </a:tabLst>
            </a:pPr>
            <a:r>
              <a:rPr lang="es-ES" sz="2400" dirty="0">
                <a:solidFill>
                  <a:srgbClr val="000000"/>
                </a:solidFill>
              </a:rPr>
              <a:t> </a:t>
            </a:r>
            <a:r>
              <a:rPr lang="es-ES" sz="2400" dirty="0" err="1">
                <a:solidFill>
                  <a:srgbClr val="000000"/>
                </a:solidFill>
              </a:rPr>
              <a:t>It</a:t>
            </a:r>
            <a:r>
              <a:rPr lang="es-ES" sz="2400" dirty="0">
                <a:solidFill>
                  <a:srgbClr val="000000"/>
                </a:solidFill>
              </a:rPr>
              <a:t> relates </a:t>
            </a:r>
            <a:r>
              <a:rPr lang="es-ES" sz="2400" dirty="0" err="1">
                <a:solidFill>
                  <a:srgbClr val="000000"/>
                </a:solidFill>
              </a:rPr>
              <a:t>with</a:t>
            </a:r>
            <a:r>
              <a:rPr lang="es-ES" sz="2400" dirty="0">
                <a:solidFill>
                  <a:srgbClr val="000000"/>
                </a:solidFill>
              </a:rPr>
              <a:t> a </a:t>
            </a:r>
            <a:r>
              <a:rPr lang="es-ES" sz="2400" dirty="0" err="1">
                <a:solidFill>
                  <a:srgbClr val="000000"/>
                </a:solidFill>
              </a:rPr>
              <a:t>user</a:t>
            </a:r>
            <a:r>
              <a:rPr lang="es-ES" sz="2400" dirty="0">
                <a:solidFill>
                  <a:srgbClr val="000000"/>
                </a:solidFill>
              </a:rPr>
              <a:t> </a:t>
            </a:r>
            <a:r>
              <a:rPr lang="es-ES" sz="2400" dirty="0" err="1">
                <a:solidFill>
                  <a:srgbClr val="000000"/>
                </a:solidFill>
              </a:rPr>
              <a:t>which</a:t>
            </a:r>
            <a:r>
              <a:rPr lang="es-ES" sz="2400" dirty="0">
                <a:solidFill>
                  <a:srgbClr val="000000"/>
                </a:solidFill>
              </a:rPr>
              <a:t> </a:t>
            </a:r>
            <a:r>
              <a:rPr lang="es-ES" sz="2400" dirty="0" err="1">
                <a:solidFill>
                  <a:srgbClr val="000000"/>
                </a:solidFill>
              </a:rPr>
              <a:t>makes</a:t>
            </a:r>
            <a:r>
              <a:rPr lang="es-ES" sz="2400" dirty="0">
                <a:solidFill>
                  <a:srgbClr val="000000"/>
                </a:solidFill>
              </a:rPr>
              <a:t> </a:t>
            </a:r>
            <a:r>
              <a:rPr lang="es-ES" sz="2400" dirty="0" err="1">
                <a:solidFill>
                  <a:srgbClr val="000000"/>
                </a:solidFill>
              </a:rPr>
              <a:t>decisions</a:t>
            </a:r>
            <a:r>
              <a:rPr lang="es-ES" sz="2400" dirty="0">
                <a:solidFill>
                  <a:srgbClr val="000000"/>
                </a:solidFill>
              </a:rPr>
              <a:t> </a:t>
            </a:r>
          </a:p>
          <a:p>
            <a:pPr>
              <a:buSzPct val="60000"/>
              <a:buFontTx/>
              <a:buChar char="•"/>
              <a:tabLst>
                <a:tab pos="723900" algn="l"/>
                <a:tab pos="1447800" algn="l"/>
                <a:tab pos="2171700" algn="l"/>
                <a:tab pos="2895600" algn="l"/>
                <a:tab pos="3619500" algn="l"/>
                <a:tab pos="4343400" algn="l"/>
                <a:tab pos="5067300" algn="l"/>
                <a:tab pos="5791200" algn="l"/>
                <a:tab pos="6515100" algn="l"/>
                <a:tab pos="7239000" algn="l"/>
              </a:tabLst>
            </a:pPr>
            <a:r>
              <a:rPr lang="es-ES" sz="2400" dirty="0">
                <a:solidFill>
                  <a:srgbClr val="000000"/>
                </a:solidFill>
              </a:rPr>
              <a:t> </a:t>
            </a:r>
            <a:r>
              <a:rPr lang="es-ES" sz="2400" dirty="0" err="1">
                <a:solidFill>
                  <a:srgbClr val="000000"/>
                </a:solidFill>
              </a:rPr>
              <a:t>They’re</a:t>
            </a:r>
            <a:r>
              <a:rPr lang="es-ES" sz="2400" dirty="0">
                <a:solidFill>
                  <a:srgbClr val="000000"/>
                </a:solidFill>
              </a:rPr>
              <a:t> </a:t>
            </a:r>
            <a:r>
              <a:rPr lang="es-ES" sz="2400" dirty="0" err="1">
                <a:solidFill>
                  <a:srgbClr val="000000"/>
                </a:solidFill>
              </a:rPr>
              <a:t>both</a:t>
            </a:r>
            <a:r>
              <a:rPr lang="es-ES" sz="2400" dirty="0">
                <a:solidFill>
                  <a:srgbClr val="000000"/>
                </a:solidFill>
              </a:rPr>
              <a:t> </a:t>
            </a:r>
            <a:r>
              <a:rPr lang="es-ES" sz="2400" dirty="0" err="1">
                <a:solidFill>
                  <a:srgbClr val="000000"/>
                </a:solidFill>
              </a:rPr>
              <a:t>within</a:t>
            </a:r>
            <a:r>
              <a:rPr lang="es-ES" sz="2400" dirty="0">
                <a:solidFill>
                  <a:srgbClr val="000000"/>
                </a:solidFill>
              </a:rPr>
              <a:t> </a:t>
            </a:r>
            <a:r>
              <a:rPr lang="es-ES" sz="2400" dirty="0" err="1">
                <a:solidFill>
                  <a:srgbClr val="000000"/>
                </a:solidFill>
              </a:rPr>
              <a:t>an</a:t>
            </a:r>
            <a:r>
              <a:rPr lang="es-ES" sz="2400" dirty="0">
                <a:solidFill>
                  <a:srgbClr val="000000"/>
                </a:solidFill>
              </a:rPr>
              <a:t> </a:t>
            </a:r>
            <a:r>
              <a:rPr lang="es-ES" sz="2400" dirty="0" err="1">
                <a:solidFill>
                  <a:srgbClr val="000000"/>
                </a:solidFill>
              </a:rPr>
              <a:t>environment</a:t>
            </a:r>
            <a:r>
              <a:rPr lang="es-ES" sz="2400" dirty="0">
                <a:solidFill>
                  <a:srgbClr val="000000"/>
                </a:solidFill>
              </a:rPr>
              <a:t> </a:t>
            </a:r>
            <a:r>
              <a:rPr lang="es-ES" sz="2400" dirty="0" err="1">
                <a:solidFill>
                  <a:srgbClr val="000000"/>
                </a:solidFill>
              </a:rPr>
              <a:t>which</a:t>
            </a:r>
            <a:r>
              <a:rPr lang="es-ES" sz="2400" dirty="0">
                <a:solidFill>
                  <a:srgbClr val="000000"/>
                </a:solidFill>
              </a:rPr>
              <a:t> </a:t>
            </a:r>
            <a:r>
              <a:rPr lang="es-ES" sz="2400" dirty="0" err="1">
                <a:solidFill>
                  <a:srgbClr val="000000"/>
                </a:solidFill>
              </a:rPr>
              <a:t>evolves</a:t>
            </a:r>
            <a:r>
              <a:rPr lang="es-ES" sz="2400" dirty="0">
                <a:solidFill>
                  <a:srgbClr val="000000"/>
                </a:solidFill>
              </a:rPr>
              <a:t> (</a:t>
            </a:r>
            <a:r>
              <a:rPr lang="es-ES" sz="2400" dirty="0" err="1">
                <a:solidFill>
                  <a:srgbClr val="000000"/>
                </a:solidFill>
              </a:rPr>
              <a:t>under</a:t>
            </a:r>
            <a:r>
              <a:rPr lang="es-ES" sz="2400" dirty="0">
                <a:solidFill>
                  <a:srgbClr val="000000"/>
                </a:solidFill>
              </a:rPr>
              <a:t> </a:t>
            </a:r>
            <a:r>
              <a:rPr lang="es-ES" sz="2400" dirty="0" err="1">
                <a:solidFill>
                  <a:srgbClr val="000000"/>
                </a:solidFill>
              </a:rPr>
              <a:t>the</a:t>
            </a:r>
            <a:r>
              <a:rPr lang="es-ES" sz="2400" dirty="0">
                <a:solidFill>
                  <a:srgbClr val="000000"/>
                </a:solidFill>
              </a:rPr>
              <a:t> control of </a:t>
            </a:r>
            <a:r>
              <a:rPr lang="es-ES" sz="2400" dirty="0" err="1">
                <a:solidFill>
                  <a:srgbClr val="000000"/>
                </a:solidFill>
              </a:rPr>
              <a:t>the</a:t>
            </a:r>
            <a:r>
              <a:rPr lang="es-ES" sz="2400" dirty="0">
                <a:solidFill>
                  <a:srgbClr val="000000"/>
                </a:solidFill>
              </a:rPr>
              <a:t> </a:t>
            </a:r>
            <a:r>
              <a:rPr lang="es-ES" sz="2400" dirty="0" err="1">
                <a:solidFill>
                  <a:srgbClr val="000000"/>
                </a:solidFill>
              </a:rPr>
              <a:t>user</a:t>
            </a:r>
            <a:r>
              <a:rPr lang="es-ES" sz="2400" dirty="0">
                <a:solidFill>
                  <a:srgbClr val="000000"/>
                </a:solidFill>
              </a:rPr>
              <a:t>)</a:t>
            </a:r>
          </a:p>
        </p:txBody>
      </p:sp>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28390309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457200" y="0"/>
            <a:ext cx="8228013" cy="1141413"/>
          </a:xfrm>
          <a:prstGeom prst="rect">
            <a:avLst/>
          </a:prstGeom>
          <a:noFill/>
          <a:ln w="9525">
            <a:noFill/>
            <a:round/>
            <a:headEnd/>
            <a:tailEnd/>
          </a:ln>
        </p:spPr>
        <p:txBody>
          <a:bodyPr lIns="90000" tIns="45000" rIns="90000" bIns="45000" anchor="ct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4400">
                <a:solidFill>
                  <a:srgbClr val="000000"/>
                </a:solidFill>
              </a:rPr>
              <a:t>Basic framework</a:t>
            </a:r>
          </a:p>
        </p:txBody>
      </p:sp>
      <p:sp>
        <p:nvSpPr>
          <p:cNvPr id="50179" name="Rectangle 2"/>
          <p:cNvSpPr>
            <a:spLocks noChangeArrowheads="1"/>
          </p:cNvSpPr>
          <p:nvPr/>
        </p:nvSpPr>
        <p:spPr bwMode="auto">
          <a:xfrm>
            <a:off x="395288" y="404813"/>
            <a:ext cx="8988425" cy="6002337"/>
          </a:xfrm>
          <a:prstGeom prst="rect">
            <a:avLst/>
          </a:prstGeom>
          <a:noFill/>
          <a:ln w="9525">
            <a:noFill/>
            <a:round/>
            <a:headEnd/>
            <a:tailEnd/>
          </a:ln>
        </p:spPr>
        <p:txBody>
          <a:bodyPr lIns="90000" tIns="45000" rIns="90000" bIns="45000"/>
          <a:lstStyle/>
          <a:p>
            <a:pPr>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a:solidFill>
                  <a:srgbClr val="595959"/>
                </a:solidFill>
                <a:latin typeface="David" pitchFamily="34" charset="-79"/>
              </a:rPr>
              <a:t> </a:t>
            </a:r>
          </a:p>
          <a:p>
            <a:pPr>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s-ES">
              <a:solidFill>
                <a:srgbClr val="595959"/>
              </a:solidFill>
              <a:latin typeface="David" pitchFamily="34" charset="-79"/>
            </a:endParaRPr>
          </a:p>
          <a:p>
            <a:pPr>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s-ES">
              <a:solidFill>
                <a:srgbClr val="595959"/>
              </a:solidFill>
              <a:latin typeface="David" pitchFamily="34" charset="-79"/>
            </a:endParaRPr>
          </a:p>
        </p:txBody>
      </p:sp>
      <p:sp>
        <p:nvSpPr>
          <p:cNvPr id="50180" name="AutoShape 5"/>
          <p:cNvSpPr>
            <a:spLocks noChangeArrowheads="1"/>
          </p:cNvSpPr>
          <p:nvPr/>
        </p:nvSpPr>
        <p:spPr bwMode="auto">
          <a:xfrm>
            <a:off x="468313" y="5373688"/>
            <a:ext cx="1441450" cy="504825"/>
          </a:xfrm>
          <a:prstGeom prst="roundRect">
            <a:avLst>
              <a:gd name="adj" fmla="val 16667"/>
            </a:avLst>
          </a:prstGeom>
          <a:solidFill>
            <a:srgbClr val="CCFFFF"/>
          </a:solidFill>
          <a:ln w="9525">
            <a:solidFill>
              <a:schemeClr val="tx1"/>
            </a:solidFill>
            <a:round/>
            <a:headEnd/>
            <a:tailEnd/>
          </a:ln>
        </p:spPr>
        <p:txBody>
          <a:bodyPr wrap="none" anchor="ctr"/>
          <a:lstStyle/>
          <a:p>
            <a:pPr algn="ctr"/>
            <a:r>
              <a:rPr lang="es-ES" sz="1400"/>
              <a:t>Leer sensores s</a:t>
            </a:r>
            <a:r>
              <a:rPr lang="es-ES" sz="1400" baseline="-25000"/>
              <a:t>t</a:t>
            </a:r>
          </a:p>
        </p:txBody>
      </p:sp>
      <p:sp>
        <p:nvSpPr>
          <p:cNvPr id="50181" name="AutoShape 6"/>
          <p:cNvSpPr>
            <a:spLocks noChangeArrowheads="1"/>
          </p:cNvSpPr>
          <p:nvPr/>
        </p:nvSpPr>
        <p:spPr bwMode="auto">
          <a:xfrm>
            <a:off x="2268538" y="5373688"/>
            <a:ext cx="936625" cy="504825"/>
          </a:xfrm>
          <a:prstGeom prst="roundRect">
            <a:avLst>
              <a:gd name="adj" fmla="val 16667"/>
            </a:avLst>
          </a:prstGeom>
          <a:solidFill>
            <a:srgbClr val="CCFFFF"/>
          </a:solidFill>
          <a:ln w="9525">
            <a:solidFill>
              <a:schemeClr val="tx1"/>
            </a:solidFill>
            <a:round/>
            <a:headEnd/>
            <a:tailEnd/>
          </a:ln>
        </p:spPr>
        <p:txBody>
          <a:bodyPr wrap="none" anchor="ctr"/>
          <a:lstStyle/>
          <a:p>
            <a:pPr algn="ctr"/>
            <a:r>
              <a:rPr lang="es-ES" sz="1400"/>
              <a:t>Interpretar</a:t>
            </a:r>
          </a:p>
          <a:p>
            <a:pPr algn="ctr"/>
            <a:r>
              <a:rPr lang="es-ES" sz="1400"/>
              <a:t>estado e</a:t>
            </a:r>
            <a:r>
              <a:rPr lang="es-ES" sz="1400" baseline="-25000"/>
              <a:t>t</a:t>
            </a:r>
          </a:p>
        </p:txBody>
      </p:sp>
      <p:sp>
        <p:nvSpPr>
          <p:cNvPr id="50182" name="AutoShape 7"/>
          <p:cNvSpPr>
            <a:spLocks noChangeArrowheads="1"/>
          </p:cNvSpPr>
          <p:nvPr/>
        </p:nvSpPr>
        <p:spPr bwMode="auto">
          <a:xfrm>
            <a:off x="3635375" y="5372100"/>
            <a:ext cx="936625" cy="504825"/>
          </a:xfrm>
          <a:prstGeom prst="roundRect">
            <a:avLst>
              <a:gd name="adj" fmla="val 16667"/>
            </a:avLst>
          </a:prstGeom>
          <a:solidFill>
            <a:srgbClr val="CCFFFF"/>
          </a:solidFill>
          <a:ln w="9525">
            <a:solidFill>
              <a:schemeClr val="tx1"/>
            </a:solidFill>
            <a:round/>
            <a:headEnd/>
            <a:tailEnd/>
          </a:ln>
        </p:spPr>
        <p:txBody>
          <a:bodyPr wrap="none" anchor="ctr"/>
          <a:lstStyle/>
          <a:p>
            <a:pPr algn="ctr"/>
            <a:r>
              <a:rPr lang="es-ES" sz="1400"/>
              <a:t>Inferir</a:t>
            </a:r>
          </a:p>
          <a:p>
            <a:pPr algn="ctr"/>
            <a:r>
              <a:rPr lang="es-ES" sz="1400"/>
              <a:t>acción b</a:t>
            </a:r>
            <a:r>
              <a:rPr lang="es-ES" sz="1400" baseline="-25000"/>
              <a:t>t</a:t>
            </a:r>
          </a:p>
        </p:txBody>
      </p:sp>
      <p:sp>
        <p:nvSpPr>
          <p:cNvPr id="50183" name="AutoShape 8"/>
          <p:cNvSpPr>
            <a:spLocks noChangeArrowheads="1"/>
          </p:cNvSpPr>
          <p:nvPr/>
        </p:nvSpPr>
        <p:spPr bwMode="auto">
          <a:xfrm>
            <a:off x="4930775" y="5300663"/>
            <a:ext cx="936625" cy="649287"/>
          </a:xfrm>
          <a:prstGeom prst="roundRect">
            <a:avLst>
              <a:gd name="adj" fmla="val 16667"/>
            </a:avLst>
          </a:prstGeom>
          <a:solidFill>
            <a:srgbClr val="CCFFFF"/>
          </a:solidFill>
          <a:ln w="9525">
            <a:solidFill>
              <a:schemeClr val="tx1"/>
            </a:solidFill>
            <a:round/>
            <a:headEnd/>
            <a:tailEnd/>
          </a:ln>
        </p:spPr>
        <p:txBody>
          <a:bodyPr wrap="none" anchor="ctr"/>
          <a:lstStyle/>
          <a:p>
            <a:pPr algn="ctr"/>
            <a:r>
              <a:rPr lang="es-ES" sz="1400"/>
              <a:t>Deducir</a:t>
            </a:r>
          </a:p>
          <a:p>
            <a:pPr algn="ctr"/>
            <a:r>
              <a:rPr lang="es-ES" sz="1400"/>
              <a:t>estado </a:t>
            </a:r>
          </a:p>
          <a:p>
            <a:pPr algn="ctr"/>
            <a:r>
              <a:rPr lang="es-ES" sz="1400"/>
              <a:t>emocional</a:t>
            </a:r>
          </a:p>
        </p:txBody>
      </p:sp>
      <p:sp>
        <p:nvSpPr>
          <p:cNvPr id="50184" name="AutoShape 9"/>
          <p:cNvSpPr>
            <a:spLocks noChangeArrowheads="1"/>
          </p:cNvSpPr>
          <p:nvPr/>
        </p:nvSpPr>
        <p:spPr bwMode="auto">
          <a:xfrm>
            <a:off x="6372225" y="5302250"/>
            <a:ext cx="936625" cy="647700"/>
          </a:xfrm>
          <a:prstGeom prst="roundRect">
            <a:avLst>
              <a:gd name="adj" fmla="val 16667"/>
            </a:avLst>
          </a:prstGeom>
          <a:solidFill>
            <a:srgbClr val="CCFFFF"/>
          </a:solidFill>
          <a:ln w="9525">
            <a:solidFill>
              <a:schemeClr val="tx1"/>
            </a:solidFill>
            <a:round/>
            <a:headEnd/>
            <a:tailEnd/>
          </a:ln>
        </p:spPr>
        <p:txBody>
          <a:bodyPr wrap="none" anchor="ctr"/>
          <a:lstStyle/>
          <a:p>
            <a:pPr algn="ctr"/>
            <a:r>
              <a:rPr lang="es-ES" sz="1400"/>
              <a:t>Actualizar</a:t>
            </a:r>
          </a:p>
          <a:p>
            <a:pPr algn="ctr"/>
            <a:r>
              <a:rPr lang="es-ES" sz="1400"/>
              <a:t>modelo</a:t>
            </a:r>
          </a:p>
          <a:p>
            <a:pPr algn="ctr"/>
            <a:r>
              <a:rPr lang="es-ES" sz="1400"/>
              <a:t>predicción</a:t>
            </a:r>
          </a:p>
        </p:txBody>
      </p:sp>
      <p:sp>
        <p:nvSpPr>
          <p:cNvPr id="50185" name="AutoShape 10"/>
          <p:cNvSpPr>
            <a:spLocks noChangeArrowheads="1"/>
          </p:cNvSpPr>
          <p:nvPr/>
        </p:nvSpPr>
        <p:spPr bwMode="auto">
          <a:xfrm>
            <a:off x="7740650" y="5372100"/>
            <a:ext cx="936625" cy="504825"/>
          </a:xfrm>
          <a:prstGeom prst="roundRect">
            <a:avLst>
              <a:gd name="adj" fmla="val 16667"/>
            </a:avLst>
          </a:prstGeom>
          <a:solidFill>
            <a:srgbClr val="CCFFFF"/>
          </a:solidFill>
          <a:ln w="9525">
            <a:solidFill>
              <a:schemeClr val="tx1"/>
            </a:solidFill>
            <a:round/>
            <a:headEnd/>
            <a:tailEnd/>
          </a:ln>
        </p:spPr>
        <p:txBody>
          <a:bodyPr wrap="none" anchor="ctr"/>
          <a:lstStyle/>
          <a:p>
            <a:pPr algn="ctr"/>
            <a:r>
              <a:rPr lang="es-ES" sz="1400"/>
              <a:t>Elegir</a:t>
            </a:r>
          </a:p>
          <a:p>
            <a:pPr algn="ctr"/>
            <a:r>
              <a:rPr lang="es-ES" sz="1400"/>
              <a:t>acción a</a:t>
            </a:r>
            <a:r>
              <a:rPr lang="es-ES" sz="1400" baseline="-25000"/>
              <a:t>t+1</a:t>
            </a:r>
          </a:p>
        </p:txBody>
      </p:sp>
      <p:sp>
        <p:nvSpPr>
          <p:cNvPr id="50186" name="AutoShape 11"/>
          <p:cNvSpPr>
            <a:spLocks noChangeArrowheads="1"/>
          </p:cNvSpPr>
          <p:nvPr/>
        </p:nvSpPr>
        <p:spPr bwMode="auto">
          <a:xfrm>
            <a:off x="4140200" y="6165850"/>
            <a:ext cx="936625" cy="504825"/>
          </a:xfrm>
          <a:prstGeom prst="roundRect">
            <a:avLst>
              <a:gd name="adj" fmla="val 16667"/>
            </a:avLst>
          </a:prstGeom>
          <a:solidFill>
            <a:srgbClr val="CCFFFF"/>
          </a:solidFill>
          <a:ln w="9525">
            <a:solidFill>
              <a:schemeClr val="tx1"/>
            </a:solidFill>
            <a:round/>
            <a:headEnd/>
            <a:tailEnd/>
          </a:ln>
        </p:spPr>
        <p:txBody>
          <a:bodyPr wrap="none" anchor="ctr"/>
          <a:lstStyle/>
          <a:p>
            <a:pPr algn="ctr"/>
            <a:r>
              <a:rPr lang="es-ES" sz="1400"/>
              <a:t>Actualizar</a:t>
            </a:r>
          </a:p>
          <a:p>
            <a:pPr algn="ctr"/>
            <a:r>
              <a:rPr lang="es-ES" sz="1400"/>
              <a:t>reloj</a:t>
            </a:r>
          </a:p>
        </p:txBody>
      </p:sp>
      <p:sp>
        <p:nvSpPr>
          <p:cNvPr id="50187" name="Line 12"/>
          <p:cNvSpPr>
            <a:spLocks noChangeShapeType="1"/>
          </p:cNvSpPr>
          <p:nvPr/>
        </p:nvSpPr>
        <p:spPr bwMode="auto">
          <a:xfrm>
            <a:off x="1908175" y="5589588"/>
            <a:ext cx="360363" cy="0"/>
          </a:xfrm>
          <a:prstGeom prst="line">
            <a:avLst/>
          </a:prstGeom>
          <a:noFill/>
          <a:ln w="9525">
            <a:solidFill>
              <a:schemeClr val="tx1"/>
            </a:solidFill>
            <a:round/>
            <a:headEnd/>
            <a:tailEnd type="triangle" w="med" len="med"/>
          </a:ln>
        </p:spPr>
        <p:txBody>
          <a:bodyPr/>
          <a:lstStyle/>
          <a:p>
            <a:endParaRPr lang="es-ES"/>
          </a:p>
        </p:txBody>
      </p:sp>
      <p:sp>
        <p:nvSpPr>
          <p:cNvPr id="50188" name="Line 13"/>
          <p:cNvSpPr>
            <a:spLocks noChangeShapeType="1"/>
          </p:cNvSpPr>
          <p:nvPr/>
        </p:nvSpPr>
        <p:spPr bwMode="auto">
          <a:xfrm>
            <a:off x="3203575" y="5589588"/>
            <a:ext cx="431800" cy="0"/>
          </a:xfrm>
          <a:prstGeom prst="line">
            <a:avLst/>
          </a:prstGeom>
          <a:noFill/>
          <a:ln w="9525">
            <a:solidFill>
              <a:schemeClr val="tx1"/>
            </a:solidFill>
            <a:round/>
            <a:headEnd/>
            <a:tailEnd type="triangle" w="med" len="med"/>
          </a:ln>
        </p:spPr>
        <p:txBody>
          <a:bodyPr/>
          <a:lstStyle/>
          <a:p>
            <a:endParaRPr lang="es-ES"/>
          </a:p>
        </p:txBody>
      </p:sp>
      <p:sp>
        <p:nvSpPr>
          <p:cNvPr id="50189" name="Line 14"/>
          <p:cNvSpPr>
            <a:spLocks noChangeShapeType="1"/>
          </p:cNvSpPr>
          <p:nvPr/>
        </p:nvSpPr>
        <p:spPr bwMode="auto">
          <a:xfrm>
            <a:off x="4572000" y="5589588"/>
            <a:ext cx="360363" cy="0"/>
          </a:xfrm>
          <a:prstGeom prst="line">
            <a:avLst/>
          </a:prstGeom>
          <a:noFill/>
          <a:ln w="9525">
            <a:solidFill>
              <a:schemeClr val="tx1"/>
            </a:solidFill>
            <a:round/>
            <a:headEnd/>
            <a:tailEnd type="triangle" w="med" len="med"/>
          </a:ln>
        </p:spPr>
        <p:txBody>
          <a:bodyPr/>
          <a:lstStyle/>
          <a:p>
            <a:endParaRPr lang="es-ES"/>
          </a:p>
        </p:txBody>
      </p:sp>
      <p:sp>
        <p:nvSpPr>
          <p:cNvPr id="50190" name="Line 15"/>
          <p:cNvSpPr>
            <a:spLocks noChangeShapeType="1"/>
          </p:cNvSpPr>
          <p:nvPr/>
        </p:nvSpPr>
        <p:spPr bwMode="auto">
          <a:xfrm>
            <a:off x="5867400" y="5589588"/>
            <a:ext cx="504825" cy="0"/>
          </a:xfrm>
          <a:prstGeom prst="line">
            <a:avLst/>
          </a:prstGeom>
          <a:noFill/>
          <a:ln w="9525">
            <a:solidFill>
              <a:schemeClr val="tx1"/>
            </a:solidFill>
            <a:round/>
            <a:headEnd/>
            <a:tailEnd type="triangle" w="med" len="med"/>
          </a:ln>
        </p:spPr>
        <p:txBody>
          <a:bodyPr/>
          <a:lstStyle/>
          <a:p>
            <a:endParaRPr lang="es-ES"/>
          </a:p>
        </p:txBody>
      </p:sp>
      <p:sp>
        <p:nvSpPr>
          <p:cNvPr id="50191" name="Line 16"/>
          <p:cNvSpPr>
            <a:spLocks noChangeShapeType="1"/>
          </p:cNvSpPr>
          <p:nvPr/>
        </p:nvSpPr>
        <p:spPr bwMode="auto">
          <a:xfrm>
            <a:off x="7308850" y="5589588"/>
            <a:ext cx="431800" cy="0"/>
          </a:xfrm>
          <a:prstGeom prst="line">
            <a:avLst/>
          </a:prstGeom>
          <a:noFill/>
          <a:ln w="9525">
            <a:solidFill>
              <a:schemeClr val="tx1"/>
            </a:solidFill>
            <a:round/>
            <a:headEnd/>
            <a:tailEnd type="triangle" w="med" len="med"/>
          </a:ln>
        </p:spPr>
        <p:txBody>
          <a:bodyPr/>
          <a:lstStyle/>
          <a:p>
            <a:endParaRPr lang="es-ES"/>
          </a:p>
        </p:txBody>
      </p:sp>
      <p:cxnSp>
        <p:nvCxnSpPr>
          <p:cNvPr id="50192" name="AutoShape 18"/>
          <p:cNvCxnSpPr>
            <a:cxnSpLocks noChangeShapeType="1"/>
            <a:stCxn id="50185" idx="2"/>
            <a:endCxn id="50186" idx="3"/>
          </p:cNvCxnSpPr>
          <p:nvPr/>
        </p:nvCxnSpPr>
        <p:spPr bwMode="auto">
          <a:xfrm rot="5400000">
            <a:off x="6372225" y="4581525"/>
            <a:ext cx="541338" cy="3132138"/>
          </a:xfrm>
          <a:prstGeom prst="bentConnector2">
            <a:avLst/>
          </a:prstGeom>
          <a:noFill/>
          <a:ln w="9525">
            <a:solidFill>
              <a:schemeClr val="tx1"/>
            </a:solidFill>
            <a:prstDash val="dash"/>
            <a:miter lim="800000"/>
            <a:headEnd/>
            <a:tailEnd type="triangle" w="med" len="med"/>
          </a:ln>
        </p:spPr>
      </p:cxnSp>
      <p:cxnSp>
        <p:nvCxnSpPr>
          <p:cNvPr id="50193" name="AutoShape 19"/>
          <p:cNvCxnSpPr>
            <a:cxnSpLocks noChangeShapeType="1"/>
            <a:stCxn id="50186" idx="1"/>
            <a:endCxn id="50180" idx="2"/>
          </p:cNvCxnSpPr>
          <p:nvPr/>
        </p:nvCxnSpPr>
        <p:spPr bwMode="auto">
          <a:xfrm rot="10800000">
            <a:off x="1189038" y="5878513"/>
            <a:ext cx="2951162" cy="539750"/>
          </a:xfrm>
          <a:prstGeom prst="bentConnector2">
            <a:avLst/>
          </a:prstGeom>
          <a:noFill/>
          <a:ln w="9525">
            <a:solidFill>
              <a:schemeClr val="tx1"/>
            </a:solidFill>
            <a:prstDash val="dash"/>
            <a:miter lim="800000"/>
            <a:headEnd/>
            <a:tailEnd type="triangle" w="med" len="med"/>
          </a:ln>
        </p:spPr>
      </p:cxnSp>
      <p:pic>
        <p:nvPicPr>
          <p:cNvPr id="50194" name="Picture 13"/>
          <p:cNvPicPr>
            <a:picLocks noChangeAspect="1" noChangeArrowheads="1"/>
          </p:cNvPicPr>
          <p:nvPr/>
        </p:nvPicPr>
        <p:blipFill>
          <a:blip r:embed="rId3" cstate="print"/>
          <a:srcRect/>
          <a:stretch>
            <a:fillRect/>
          </a:stretch>
        </p:blipFill>
        <p:spPr bwMode="auto">
          <a:xfrm>
            <a:off x="0" y="2492375"/>
            <a:ext cx="9156700" cy="792163"/>
          </a:xfrm>
          <a:prstGeom prst="rect">
            <a:avLst/>
          </a:prstGeom>
          <a:noFill/>
          <a:ln w="9525">
            <a:noFill/>
            <a:round/>
            <a:headEnd/>
            <a:tailEnd/>
          </a:ln>
        </p:spPr>
      </p:pic>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38742852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457200" y="0"/>
            <a:ext cx="8228013" cy="1141413"/>
          </a:xfrm>
          <a:prstGeom prst="rect">
            <a:avLst/>
          </a:prstGeom>
          <a:noFill/>
          <a:ln w="9525">
            <a:noFill/>
            <a:round/>
            <a:headEnd/>
            <a:tailEnd/>
          </a:ln>
        </p:spPr>
        <p:txBody>
          <a:bodyPr lIns="90000" tIns="45000" rIns="90000" bIns="45000" anchor="ct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s-ES" sz="4400" dirty="0">
              <a:solidFill>
                <a:srgbClr val="000000"/>
              </a:solidFill>
            </a:endParaRPr>
          </a:p>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4400" dirty="0">
                <a:solidFill>
                  <a:srgbClr val="000000"/>
                </a:solidFill>
              </a:rPr>
              <a:t>Basic </a:t>
            </a:r>
            <a:r>
              <a:rPr lang="es-ES" sz="4400" dirty="0" err="1" smtClean="0">
                <a:solidFill>
                  <a:srgbClr val="000000"/>
                </a:solidFill>
              </a:rPr>
              <a:t>framework</a:t>
            </a:r>
            <a:r>
              <a:rPr lang="es-ES" sz="4400" dirty="0" smtClean="0">
                <a:solidFill>
                  <a:srgbClr val="000000"/>
                </a:solidFill>
              </a:rPr>
              <a:t> (Si </a:t>
            </a:r>
            <a:r>
              <a:rPr lang="es-ES" sz="4400" dirty="0" err="1" smtClean="0">
                <a:solidFill>
                  <a:srgbClr val="000000"/>
                </a:solidFill>
              </a:rPr>
              <a:t>Liu</a:t>
            </a:r>
            <a:r>
              <a:rPr lang="es-ES" sz="4400" dirty="0" smtClean="0">
                <a:solidFill>
                  <a:srgbClr val="000000"/>
                </a:solidFill>
              </a:rPr>
              <a:t>)</a:t>
            </a:r>
            <a:endParaRPr lang="es-ES" sz="4400" dirty="0">
              <a:solidFill>
                <a:srgbClr val="000000"/>
              </a:solidFill>
            </a:endParaRPr>
          </a:p>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s-ES" sz="4400" dirty="0">
              <a:solidFill>
                <a:srgbClr val="000000"/>
              </a:solidFill>
            </a:endParaRPr>
          </a:p>
        </p:txBody>
      </p:sp>
      <p:sp>
        <p:nvSpPr>
          <p:cNvPr id="51203" name="Rectangle 2"/>
          <p:cNvSpPr>
            <a:spLocks noChangeArrowheads="1"/>
          </p:cNvSpPr>
          <p:nvPr/>
        </p:nvSpPr>
        <p:spPr bwMode="auto">
          <a:xfrm>
            <a:off x="395288" y="404813"/>
            <a:ext cx="8988425" cy="6002337"/>
          </a:xfrm>
          <a:prstGeom prst="rect">
            <a:avLst/>
          </a:prstGeom>
          <a:noFill/>
          <a:ln w="9525">
            <a:noFill/>
            <a:round/>
            <a:headEnd/>
            <a:tailEnd/>
          </a:ln>
        </p:spPr>
        <p:txBody>
          <a:bodyPr lIns="90000" tIns="45000" rIns="90000" bIns="45000"/>
          <a:lstStyle/>
          <a:p>
            <a:pPr>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a:solidFill>
                  <a:srgbClr val="595959"/>
                </a:solidFill>
                <a:latin typeface="David" pitchFamily="34" charset="-79"/>
              </a:rPr>
              <a:t> </a:t>
            </a:r>
          </a:p>
          <a:p>
            <a:pPr>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s-ES">
              <a:solidFill>
                <a:srgbClr val="595959"/>
              </a:solidFill>
              <a:latin typeface="David" pitchFamily="34" charset="-79"/>
            </a:endParaRPr>
          </a:p>
          <a:p>
            <a:pPr>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s-ES">
              <a:solidFill>
                <a:srgbClr val="595959"/>
              </a:solidFill>
              <a:latin typeface="David" pitchFamily="34" charset="-79"/>
            </a:endParaRPr>
          </a:p>
        </p:txBody>
      </p:sp>
      <p:sp>
        <p:nvSpPr>
          <p:cNvPr id="51204" name="18 CuadroTexto"/>
          <p:cNvSpPr txBox="1">
            <a:spLocks noChangeArrowheads="1"/>
          </p:cNvSpPr>
          <p:nvPr/>
        </p:nvSpPr>
        <p:spPr bwMode="auto">
          <a:xfrm>
            <a:off x="395288" y="1844675"/>
            <a:ext cx="8353425" cy="1754188"/>
          </a:xfrm>
          <a:prstGeom prst="rect">
            <a:avLst/>
          </a:prstGeom>
          <a:noFill/>
          <a:ln w="9525">
            <a:noFill/>
            <a:miter lim="800000"/>
            <a:headEnd/>
            <a:tailEnd/>
          </a:ln>
        </p:spPr>
        <p:txBody>
          <a:bodyPr>
            <a:spAutoFit/>
          </a:bodyPr>
          <a:lstStyle/>
          <a:p>
            <a:r>
              <a:rPr lang="es-ES"/>
              <a:t> Several bots:</a:t>
            </a:r>
          </a:p>
          <a:p>
            <a:endParaRPr lang="es-ES"/>
          </a:p>
          <a:p>
            <a:pPr>
              <a:buFont typeface="Arial" charset="0"/>
              <a:buChar char="•"/>
            </a:pPr>
            <a:r>
              <a:rPr lang="es-ES"/>
              <a:t>    Support each of the bots, treat the other bots as users (selfish 1). ARA</a:t>
            </a:r>
          </a:p>
          <a:p>
            <a:pPr>
              <a:buFont typeface="Arial" charset="0"/>
              <a:buChar char="•"/>
            </a:pPr>
            <a:r>
              <a:rPr lang="es-ES"/>
              <a:t>    Allow them to communicate, compute nash equilibria (selfish 2)</a:t>
            </a:r>
          </a:p>
          <a:p>
            <a:pPr>
              <a:buFont typeface="Arial" charset="0"/>
              <a:buChar char="•"/>
            </a:pPr>
            <a:r>
              <a:rPr lang="es-ES"/>
              <a:t>    If they communicate, from selfish to cooperative. ARA</a:t>
            </a:r>
          </a:p>
          <a:p>
            <a:pPr>
              <a:buFont typeface="Arial" charset="0"/>
              <a:buChar char="•"/>
            </a:pPr>
            <a:r>
              <a:rPr lang="es-ES"/>
              <a:t>    Emotions impacting degree of cooperativeness </a:t>
            </a:r>
          </a:p>
        </p:txBody>
      </p:sp>
      <p:pic>
        <p:nvPicPr>
          <p:cNvPr id="51205" name="Picture 5"/>
          <p:cNvPicPr>
            <a:picLocks noChangeAspect="1" noChangeArrowheads="1"/>
          </p:cNvPicPr>
          <p:nvPr/>
        </p:nvPicPr>
        <p:blipFill>
          <a:blip r:embed="rId3" cstate="print"/>
          <a:srcRect/>
          <a:stretch>
            <a:fillRect/>
          </a:stretch>
        </p:blipFill>
        <p:spPr bwMode="auto">
          <a:xfrm>
            <a:off x="250825" y="1052513"/>
            <a:ext cx="8482013" cy="5627687"/>
          </a:xfrm>
          <a:prstGeom prst="rect">
            <a:avLst/>
          </a:prstGeom>
          <a:noFill/>
          <a:ln w="9525">
            <a:noFill/>
            <a:miter lim="800000"/>
            <a:headEnd/>
            <a:tailEnd/>
          </a:ln>
        </p:spPr>
      </p:pic>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10722365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a:xfrm>
            <a:off x="457200" y="274638"/>
            <a:ext cx="8229600" cy="850900"/>
          </a:xfrm>
        </p:spPr>
        <p:txBody>
          <a:bodyPr/>
          <a:lstStyle/>
          <a:p>
            <a:r>
              <a:rPr lang="en-GB" sz="4000" dirty="0" smtClean="0"/>
              <a:t>Other themes</a:t>
            </a:r>
          </a:p>
        </p:txBody>
      </p:sp>
      <p:sp>
        <p:nvSpPr>
          <p:cNvPr id="13316" name="Rectangle 6"/>
          <p:cNvSpPr>
            <a:spLocks noGrp="1" noChangeArrowheads="1"/>
          </p:cNvSpPr>
          <p:nvPr>
            <p:ph type="body" idx="1"/>
          </p:nvPr>
        </p:nvSpPr>
        <p:spPr>
          <a:xfrm>
            <a:off x="467544" y="620688"/>
            <a:ext cx="8229600" cy="5111750"/>
          </a:xfrm>
        </p:spPr>
        <p:txBody>
          <a:bodyPr/>
          <a:lstStyle/>
          <a:p>
            <a:pPr>
              <a:lnSpc>
                <a:spcPct val="80000"/>
              </a:lnSpc>
            </a:pPr>
            <a:endParaRPr lang="en-US" sz="2400" dirty="0" smtClean="0"/>
          </a:p>
          <a:p>
            <a:pPr>
              <a:lnSpc>
                <a:spcPct val="80000"/>
              </a:lnSpc>
            </a:pPr>
            <a:r>
              <a:rPr lang="en-US" sz="2400" dirty="0" smtClean="0"/>
              <a:t>Differential games</a:t>
            </a:r>
          </a:p>
          <a:p>
            <a:pPr>
              <a:lnSpc>
                <a:spcPct val="80000"/>
              </a:lnSpc>
            </a:pPr>
            <a:r>
              <a:rPr lang="en-US" sz="2400" dirty="0" err="1" smtClean="0"/>
              <a:t>Multiagent</a:t>
            </a:r>
            <a:r>
              <a:rPr lang="en-US" sz="2400" dirty="0" smtClean="0"/>
              <a:t> reinforcement learning</a:t>
            </a:r>
          </a:p>
          <a:p>
            <a:pPr>
              <a:lnSpc>
                <a:spcPct val="80000"/>
              </a:lnSpc>
            </a:pPr>
            <a:r>
              <a:rPr lang="en-US" sz="2400" dirty="0" smtClean="0"/>
              <a:t>Competition and cooperation</a:t>
            </a:r>
          </a:p>
          <a:p>
            <a:pPr>
              <a:lnSpc>
                <a:spcPct val="80000"/>
              </a:lnSpc>
            </a:pPr>
            <a:r>
              <a:rPr lang="en-US" sz="2400" dirty="0" smtClean="0"/>
              <a:t>Partial information </a:t>
            </a:r>
          </a:p>
          <a:p>
            <a:pPr>
              <a:lnSpc>
                <a:spcPct val="80000"/>
              </a:lnSpc>
            </a:pPr>
            <a:r>
              <a:rPr lang="es-ES" sz="2400" dirty="0" err="1"/>
              <a:t>Cybersecurity</a:t>
            </a:r>
            <a:r>
              <a:rPr lang="es-ES" sz="2400" dirty="0"/>
              <a:t> and </a:t>
            </a:r>
            <a:r>
              <a:rPr lang="es-ES" sz="2400" dirty="0" err="1" smtClean="0"/>
              <a:t>cyberinsurance</a:t>
            </a:r>
            <a:endParaRPr lang="en-US" sz="2400" dirty="0" smtClean="0"/>
          </a:p>
          <a:p>
            <a:pPr>
              <a:lnSpc>
                <a:spcPct val="80000"/>
              </a:lnSpc>
            </a:pPr>
            <a:r>
              <a:rPr lang="en-US" sz="2400" dirty="0" smtClean="0"/>
              <a:t>Efficient computational schemes</a:t>
            </a:r>
          </a:p>
          <a:p>
            <a:pPr>
              <a:lnSpc>
                <a:spcPct val="80000"/>
              </a:lnSpc>
            </a:pPr>
            <a:r>
              <a:rPr lang="en-US" sz="2400" dirty="0" smtClean="0"/>
              <a:t>Computational environment</a:t>
            </a:r>
          </a:p>
          <a:p>
            <a:pPr>
              <a:lnSpc>
                <a:spcPct val="80000"/>
              </a:lnSpc>
            </a:pPr>
            <a:r>
              <a:rPr lang="en-US" sz="2400" dirty="0" smtClean="0"/>
              <a:t>Fake news</a:t>
            </a:r>
          </a:p>
          <a:p>
            <a:pPr>
              <a:lnSpc>
                <a:spcPct val="80000"/>
              </a:lnSpc>
            </a:pPr>
            <a:r>
              <a:rPr lang="en-US" sz="2400" dirty="0" smtClean="0"/>
              <a:t>Malware detection </a:t>
            </a:r>
          </a:p>
          <a:p>
            <a:pPr>
              <a:lnSpc>
                <a:spcPct val="80000"/>
              </a:lnSpc>
            </a:pPr>
            <a:r>
              <a:rPr lang="en-US" sz="2400" dirty="0" smtClean="0"/>
              <a:t>Attacker models </a:t>
            </a:r>
          </a:p>
          <a:p>
            <a:pPr>
              <a:lnSpc>
                <a:spcPct val="80000"/>
              </a:lnSpc>
            </a:pPr>
            <a:r>
              <a:rPr lang="en-US" sz="2400" dirty="0" smtClean="0"/>
              <a:t>Generative adversarial networks</a:t>
            </a:r>
          </a:p>
          <a:p>
            <a:r>
              <a:rPr lang="es-ES" sz="2400" dirty="0" err="1" smtClean="0"/>
              <a:t>Generic</a:t>
            </a:r>
            <a:r>
              <a:rPr lang="es-ES" sz="2400" dirty="0" smtClean="0"/>
              <a:t> </a:t>
            </a:r>
            <a:r>
              <a:rPr lang="es-ES" sz="2400" dirty="0" err="1"/>
              <a:t>approach</a:t>
            </a:r>
            <a:r>
              <a:rPr lang="es-ES" sz="2400" dirty="0"/>
              <a:t>: </a:t>
            </a:r>
            <a:r>
              <a:rPr lang="es-ES" sz="2400" dirty="0" err="1"/>
              <a:t>point</a:t>
            </a:r>
            <a:r>
              <a:rPr lang="es-ES" sz="2400" dirty="0"/>
              <a:t> </a:t>
            </a:r>
            <a:r>
              <a:rPr lang="es-ES" sz="2400" dirty="0" err="1"/>
              <a:t>estimation</a:t>
            </a:r>
            <a:r>
              <a:rPr lang="es-ES" sz="2400" dirty="0"/>
              <a:t>, </a:t>
            </a:r>
            <a:r>
              <a:rPr lang="es-ES" sz="2400" dirty="0" err="1"/>
              <a:t>interval</a:t>
            </a:r>
            <a:r>
              <a:rPr lang="es-ES" sz="2400" dirty="0"/>
              <a:t> </a:t>
            </a:r>
            <a:r>
              <a:rPr lang="es-ES" sz="2400" dirty="0" err="1"/>
              <a:t>estimation</a:t>
            </a:r>
            <a:r>
              <a:rPr lang="es-ES" sz="2400" dirty="0"/>
              <a:t>,…</a:t>
            </a:r>
          </a:p>
          <a:p>
            <a:r>
              <a:rPr lang="en-US" sz="2400" dirty="0" smtClean="0"/>
              <a:t>Multiple </a:t>
            </a:r>
            <a:r>
              <a:rPr lang="en-US" sz="2400" dirty="0"/>
              <a:t>attackers, Multiple defenders</a:t>
            </a:r>
            <a:endParaRPr lang="es-ES" sz="2400" dirty="0"/>
          </a:p>
          <a:p>
            <a:pPr>
              <a:lnSpc>
                <a:spcPct val="80000"/>
              </a:lnSpc>
            </a:pPr>
            <a:endParaRPr lang="en-US" sz="2400" dirty="0" smtClean="0"/>
          </a:p>
          <a:p>
            <a:pPr marL="0" indent="0">
              <a:lnSpc>
                <a:spcPct val="80000"/>
              </a:lnSpc>
              <a:buNone/>
            </a:pPr>
            <a:endParaRPr lang="en-US" sz="2400" dirty="0" smtClean="0"/>
          </a:p>
          <a:p>
            <a:pPr>
              <a:lnSpc>
                <a:spcPct val="80000"/>
              </a:lnSpc>
            </a:pPr>
            <a:endParaRPr lang="en-US" sz="2400" dirty="0" smtClean="0"/>
          </a:p>
          <a:p>
            <a:pPr>
              <a:lnSpc>
                <a:spcPct val="80000"/>
              </a:lnSpc>
            </a:pPr>
            <a:endParaRPr lang="en-US" sz="2400" dirty="0" smtClean="0"/>
          </a:p>
          <a:p>
            <a:pPr>
              <a:lnSpc>
                <a:spcPct val="80000"/>
              </a:lnSpc>
            </a:pPr>
            <a:endParaRPr lang="en-US" sz="2400" dirty="0" smtClean="0"/>
          </a:p>
          <a:p>
            <a:pPr>
              <a:lnSpc>
                <a:spcPct val="80000"/>
              </a:lnSpc>
            </a:pPr>
            <a:endParaRPr lang="en-US" sz="2400" dirty="0" smtClean="0"/>
          </a:p>
          <a:p>
            <a:pPr>
              <a:lnSpc>
                <a:spcPct val="80000"/>
              </a:lnSpc>
            </a:pPr>
            <a:endParaRPr lang="en-US" sz="2400" dirty="0" smtClean="0"/>
          </a:p>
          <a:p>
            <a:pPr>
              <a:lnSpc>
                <a:spcPct val="80000"/>
              </a:lnSpc>
            </a:pPr>
            <a:endParaRPr lang="en-GB" sz="2400" dirty="0" smtClean="0"/>
          </a:p>
          <a:p>
            <a:pPr lvl="1">
              <a:lnSpc>
                <a:spcPct val="80000"/>
              </a:lnSpc>
              <a:buFontTx/>
              <a:buNone/>
            </a:pPr>
            <a:endParaRPr lang="en-GB" sz="1800" dirty="0" smtClean="0"/>
          </a:p>
          <a:p>
            <a:pPr lvl="1">
              <a:lnSpc>
                <a:spcPct val="80000"/>
              </a:lnSpc>
            </a:pPr>
            <a:endParaRPr lang="en-GB" sz="2000" dirty="0" smtClean="0"/>
          </a:p>
        </p:txBody>
      </p:sp>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36339637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s-ES" altLang="es-ES" smtClean="0"/>
              <a:t>Wrapping up </a:t>
            </a:r>
          </a:p>
        </p:txBody>
      </p:sp>
      <p:sp>
        <p:nvSpPr>
          <p:cNvPr id="44035" name="Text Box 6"/>
          <p:cNvSpPr txBox="1">
            <a:spLocks noChangeArrowheads="1"/>
          </p:cNvSpPr>
          <p:nvPr/>
        </p:nvSpPr>
        <p:spPr bwMode="auto">
          <a:xfrm>
            <a:off x="451373" y="1522977"/>
            <a:ext cx="8351837" cy="435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FontTx/>
              <a:buNone/>
            </a:pPr>
            <a:r>
              <a:rPr lang="es-ES" altLang="es-ES" sz="1800" dirty="0">
                <a:solidFill>
                  <a:srgbClr val="000000"/>
                </a:solidFill>
              </a:rPr>
              <a:t> </a:t>
            </a:r>
            <a:r>
              <a:rPr lang="es-ES" altLang="es-ES" sz="1800" dirty="0"/>
              <a:t>Conceptual </a:t>
            </a:r>
            <a:r>
              <a:rPr lang="es-ES" altLang="es-ES" sz="1800" dirty="0" err="1"/>
              <a:t>framework</a:t>
            </a:r>
            <a:r>
              <a:rPr lang="es-ES" altLang="es-ES" sz="1800" dirty="0"/>
              <a:t> in RA</a:t>
            </a:r>
          </a:p>
          <a:p>
            <a:pPr marL="0" indent="0">
              <a:buFontTx/>
              <a:buNone/>
            </a:pPr>
            <a:r>
              <a:rPr lang="es-ES" altLang="es-ES" sz="1800" dirty="0" err="1"/>
              <a:t>IDs</a:t>
            </a:r>
            <a:r>
              <a:rPr lang="es-ES" altLang="es-ES" sz="1800" dirty="0"/>
              <a:t> as </a:t>
            </a:r>
            <a:r>
              <a:rPr lang="es-ES" altLang="es-ES" sz="1800" dirty="0" err="1"/>
              <a:t>problem</a:t>
            </a:r>
            <a:r>
              <a:rPr lang="es-ES" altLang="es-ES" sz="1800" dirty="0"/>
              <a:t> </a:t>
            </a:r>
            <a:r>
              <a:rPr lang="es-ES" altLang="es-ES" sz="1800" dirty="0" err="1"/>
              <a:t>structuring</a:t>
            </a:r>
            <a:r>
              <a:rPr lang="es-ES" altLang="es-ES" sz="1800" dirty="0"/>
              <a:t> </a:t>
            </a:r>
            <a:r>
              <a:rPr lang="es-ES" altLang="es-ES" sz="1800" dirty="0" err="1"/>
              <a:t>tool</a:t>
            </a:r>
            <a:endParaRPr lang="es-ES" altLang="es-ES" sz="1800" dirty="0"/>
          </a:p>
          <a:p>
            <a:pPr marL="0" indent="0">
              <a:buFontTx/>
              <a:buNone/>
            </a:pPr>
            <a:r>
              <a:rPr lang="es-ES" altLang="es-ES" sz="1800" dirty="0" err="1"/>
              <a:t>Probabilities</a:t>
            </a:r>
            <a:r>
              <a:rPr lang="es-ES" altLang="es-ES" sz="1800" dirty="0"/>
              <a:t> </a:t>
            </a:r>
            <a:r>
              <a:rPr lang="es-ES" altLang="es-ES" sz="1800" dirty="0" err="1"/>
              <a:t>for</a:t>
            </a:r>
            <a:r>
              <a:rPr lang="es-ES" altLang="es-ES" sz="1800" dirty="0"/>
              <a:t> </a:t>
            </a:r>
            <a:r>
              <a:rPr lang="es-ES" altLang="es-ES" sz="1800" dirty="0" err="1"/>
              <a:t>modeling</a:t>
            </a:r>
            <a:r>
              <a:rPr lang="es-ES" altLang="es-ES" sz="1800" dirty="0"/>
              <a:t> </a:t>
            </a:r>
            <a:r>
              <a:rPr lang="es-ES" altLang="es-ES" sz="1800" dirty="0" err="1"/>
              <a:t>uncertainty</a:t>
            </a:r>
            <a:endParaRPr lang="es-ES" altLang="es-ES" sz="1800" dirty="0"/>
          </a:p>
          <a:p>
            <a:pPr marL="0" indent="0">
              <a:buFontTx/>
              <a:buNone/>
            </a:pPr>
            <a:r>
              <a:rPr lang="es-ES" altLang="es-ES" sz="1800" dirty="0" err="1"/>
              <a:t>Utilities</a:t>
            </a:r>
            <a:r>
              <a:rPr lang="es-ES" altLang="es-ES" sz="1800" dirty="0"/>
              <a:t> </a:t>
            </a:r>
            <a:r>
              <a:rPr lang="es-ES" altLang="es-ES" sz="1800" dirty="0" err="1"/>
              <a:t>for</a:t>
            </a:r>
            <a:r>
              <a:rPr lang="es-ES" altLang="es-ES" sz="1800" dirty="0"/>
              <a:t> </a:t>
            </a:r>
            <a:r>
              <a:rPr lang="es-ES" altLang="es-ES" sz="1800" dirty="0" err="1"/>
              <a:t>modeling</a:t>
            </a:r>
            <a:r>
              <a:rPr lang="es-ES" altLang="es-ES" sz="1800" dirty="0"/>
              <a:t> </a:t>
            </a:r>
            <a:r>
              <a:rPr lang="es-ES" altLang="es-ES" sz="1800" dirty="0" err="1"/>
              <a:t>preferences</a:t>
            </a:r>
            <a:endParaRPr lang="es-ES" altLang="es-ES" sz="1800" dirty="0"/>
          </a:p>
          <a:p>
            <a:pPr marL="0" indent="0">
              <a:buFontTx/>
              <a:buNone/>
            </a:pPr>
            <a:r>
              <a:rPr lang="es-ES" altLang="es-ES" sz="1800" dirty="0" err="1"/>
              <a:t>Expected</a:t>
            </a:r>
            <a:r>
              <a:rPr lang="es-ES" altLang="es-ES" sz="1800" dirty="0"/>
              <a:t> </a:t>
            </a:r>
            <a:r>
              <a:rPr lang="es-ES" altLang="es-ES" sz="1800" dirty="0" err="1"/>
              <a:t>utilities</a:t>
            </a:r>
            <a:r>
              <a:rPr lang="es-ES" altLang="es-ES" sz="1800" dirty="0"/>
              <a:t> </a:t>
            </a:r>
            <a:r>
              <a:rPr lang="es-ES" altLang="es-ES" sz="1800" dirty="0" err="1"/>
              <a:t>for</a:t>
            </a:r>
            <a:r>
              <a:rPr lang="es-ES" altLang="es-ES" sz="1800" dirty="0"/>
              <a:t> </a:t>
            </a:r>
            <a:r>
              <a:rPr lang="es-ES" altLang="es-ES" sz="1800" dirty="0" err="1"/>
              <a:t>optimal</a:t>
            </a:r>
            <a:r>
              <a:rPr lang="es-ES" altLang="es-ES" sz="1800" dirty="0"/>
              <a:t> </a:t>
            </a:r>
            <a:r>
              <a:rPr lang="es-ES" altLang="es-ES" sz="1800" dirty="0" err="1"/>
              <a:t>alternatives</a:t>
            </a:r>
            <a:r>
              <a:rPr lang="es-ES" altLang="es-ES" sz="1800" dirty="0"/>
              <a:t> </a:t>
            </a:r>
          </a:p>
          <a:p>
            <a:pPr marL="0" indent="0">
              <a:buFontTx/>
              <a:buNone/>
            </a:pPr>
            <a:r>
              <a:rPr lang="es-ES" altLang="es-ES" sz="1800" dirty="0" err="1"/>
              <a:t>Computational</a:t>
            </a:r>
            <a:r>
              <a:rPr lang="es-ES" altLang="es-ES" sz="1800" dirty="0"/>
              <a:t> </a:t>
            </a:r>
            <a:r>
              <a:rPr lang="es-ES" altLang="es-ES" sz="1800" dirty="0" err="1"/>
              <a:t>framework</a:t>
            </a:r>
            <a:r>
              <a:rPr lang="es-ES" altLang="es-ES" sz="1800" dirty="0"/>
              <a:t> </a:t>
            </a:r>
            <a:r>
              <a:rPr lang="es-ES" altLang="es-ES" sz="1800" dirty="0" err="1"/>
              <a:t>for</a:t>
            </a:r>
            <a:r>
              <a:rPr lang="es-ES" altLang="es-ES" sz="1800" dirty="0"/>
              <a:t> </a:t>
            </a:r>
            <a:r>
              <a:rPr lang="es-ES" altLang="es-ES" sz="1800" dirty="0" err="1"/>
              <a:t>risk</a:t>
            </a:r>
            <a:r>
              <a:rPr lang="es-ES" altLang="es-ES" sz="1800" dirty="0"/>
              <a:t> </a:t>
            </a:r>
            <a:r>
              <a:rPr lang="es-ES" altLang="es-ES" sz="1800" dirty="0" err="1"/>
              <a:t>analysis</a:t>
            </a:r>
            <a:endParaRPr lang="es-ES" altLang="es-ES" sz="1800" dirty="0"/>
          </a:p>
          <a:p>
            <a:pPr marL="0" indent="0">
              <a:buNone/>
            </a:pPr>
            <a:r>
              <a:rPr lang="es-ES" altLang="es-ES" sz="1800" dirty="0"/>
              <a:t>Basic </a:t>
            </a:r>
            <a:r>
              <a:rPr lang="es-ES" altLang="es-ES" sz="1800" dirty="0" err="1"/>
              <a:t>concepts</a:t>
            </a:r>
            <a:r>
              <a:rPr lang="es-ES" altLang="es-ES" sz="1800" dirty="0"/>
              <a:t> </a:t>
            </a:r>
            <a:r>
              <a:rPr lang="es-ES" altLang="es-ES" sz="1800" dirty="0" err="1"/>
              <a:t>for</a:t>
            </a:r>
            <a:r>
              <a:rPr lang="es-ES" altLang="es-ES" sz="1800" dirty="0"/>
              <a:t> </a:t>
            </a:r>
            <a:r>
              <a:rPr lang="es-ES" altLang="es-ES" sz="1800" dirty="0" err="1"/>
              <a:t>game</a:t>
            </a:r>
            <a:r>
              <a:rPr lang="es-ES" altLang="es-ES" sz="1800" dirty="0"/>
              <a:t> </a:t>
            </a:r>
            <a:r>
              <a:rPr lang="es-ES" altLang="es-ES" sz="1800" dirty="0" err="1"/>
              <a:t>theory</a:t>
            </a:r>
            <a:r>
              <a:rPr lang="es-ES" altLang="es-ES" sz="1800" dirty="0"/>
              <a:t> (</a:t>
            </a:r>
            <a:r>
              <a:rPr lang="es-ES" altLang="es-ES" sz="1800" dirty="0" err="1"/>
              <a:t>towards</a:t>
            </a:r>
            <a:r>
              <a:rPr lang="es-ES" altLang="es-ES" sz="1800" dirty="0"/>
              <a:t> RA</a:t>
            </a:r>
            <a:r>
              <a:rPr lang="es-ES" altLang="es-ES" sz="1800" dirty="0" smtClean="0"/>
              <a:t>)</a:t>
            </a:r>
            <a:endParaRPr lang="es-ES" altLang="es-ES" dirty="0"/>
          </a:p>
          <a:p>
            <a:pPr marL="0" indent="0">
              <a:buFontTx/>
              <a:buNone/>
            </a:pPr>
            <a:r>
              <a:rPr lang="es-ES" altLang="es-ES" sz="1800" dirty="0" err="1"/>
              <a:t>An</a:t>
            </a:r>
            <a:r>
              <a:rPr lang="es-ES" altLang="es-ES" sz="1800" dirty="0"/>
              <a:t> </a:t>
            </a:r>
            <a:r>
              <a:rPr lang="es-ES" altLang="es-ES" sz="1800" dirty="0" err="1"/>
              <a:t>introduction</a:t>
            </a:r>
            <a:r>
              <a:rPr lang="es-ES" altLang="es-ES" sz="1800" dirty="0"/>
              <a:t> to </a:t>
            </a:r>
            <a:r>
              <a:rPr lang="es-ES" altLang="es-ES" sz="1800" dirty="0" err="1"/>
              <a:t>Adversarial</a:t>
            </a:r>
            <a:r>
              <a:rPr lang="es-ES" altLang="es-ES" sz="1800" dirty="0"/>
              <a:t> </a:t>
            </a:r>
            <a:r>
              <a:rPr lang="es-ES" altLang="es-ES" sz="1800" dirty="0" err="1"/>
              <a:t>Risk</a:t>
            </a:r>
            <a:r>
              <a:rPr lang="es-ES" altLang="es-ES" sz="1800" dirty="0"/>
              <a:t> </a:t>
            </a:r>
            <a:r>
              <a:rPr lang="es-ES" altLang="es-ES" sz="1800" dirty="0" err="1"/>
              <a:t>Analysis</a:t>
            </a:r>
            <a:endParaRPr lang="es-ES" altLang="es-ES" sz="1800" dirty="0"/>
          </a:p>
          <a:p>
            <a:pPr eaLnBrk="1" hangingPunct="1">
              <a:spcBef>
                <a:spcPct val="50000"/>
              </a:spcBef>
              <a:buFontTx/>
              <a:buNone/>
            </a:pPr>
            <a:endParaRPr lang="es-ES" altLang="es-ES" sz="1800" dirty="0">
              <a:solidFill>
                <a:srgbClr val="000000"/>
              </a:solidFill>
            </a:endParaRPr>
          </a:p>
          <a:p>
            <a:pPr eaLnBrk="1" hangingPunct="1">
              <a:spcBef>
                <a:spcPct val="50000"/>
              </a:spcBef>
              <a:buFontTx/>
              <a:buNone/>
            </a:pPr>
            <a:r>
              <a:rPr lang="es-ES" altLang="es-ES" sz="1800" dirty="0" err="1">
                <a:solidFill>
                  <a:srgbClr val="000000"/>
                </a:solidFill>
              </a:rPr>
              <a:t>Questions</a:t>
            </a:r>
            <a:r>
              <a:rPr lang="es-ES" altLang="es-ES" sz="1800" dirty="0">
                <a:solidFill>
                  <a:srgbClr val="000000"/>
                </a:solidFill>
              </a:rPr>
              <a:t>   </a:t>
            </a:r>
            <a:r>
              <a:rPr lang="es-ES" altLang="es-ES" sz="1800" dirty="0">
                <a:solidFill>
                  <a:srgbClr val="000000"/>
                </a:solidFill>
                <a:hlinkClick r:id="rId2"/>
              </a:rPr>
              <a:t>david.rios@icmat.es</a:t>
            </a:r>
            <a:r>
              <a:rPr lang="es-ES" altLang="es-ES" sz="1800" dirty="0">
                <a:solidFill>
                  <a:srgbClr val="000000"/>
                </a:solidFill>
              </a:rPr>
              <a:t>   Skype: </a:t>
            </a:r>
            <a:r>
              <a:rPr lang="es-ES" altLang="es-ES" sz="1800" dirty="0" err="1">
                <a:solidFill>
                  <a:srgbClr val="000000"/>
                </a:solidFill>
              </a:rPr>
              <a:t>david.rios.insua</a:t>
            </a:r>
            <a:endParaRPr lang="es-ES" altLang="es-ES" sz="1800" dirty="0">
              <a:solidFill>
                <a:srgbClr val="000000"/>
              </a:solidFill>
            </a:endParaRPr>
          </a:p>
          <a:p>
            <a:pPr eaLnBrk="1" hangingPunct="1">
              <a:spcBef>
                <a:spcPct val="50000"/>
              </a:spcBef>
              <a:buFontTx/>
              <a:buNone/>
            </a:pPr>
            <a:endParaRPr lang="es-ES" altLang="es-ES" sz="1800" dirty="0">
              <a:solidFill>
                <a:srgbClr val="000000"/>
              </a:solidFill>
            </a:endParaRPr>
          </a:p>
          <a:p>
            <a:pPr eaLnBrk="1" hangingPunct="1">
              <a:spcBef>
                <a:spcPct val="50000"/>
              </a:spcBef>
              <a:buFontTx/>
              <a:buNone/>
            </a:pPr>
            <a:endParaRPr lang="es-ES" altLang="es-ES" sz="1800" dirty="0">
              <a:solidFill>
                <a:srgbClr val="000000"/>
              </a:solidFill>
            </a:endParaRPr>
          </a:p>
        </p:txBody>
      </p:sp>
      <p:sp>
        <p:nvSpPr>
          <p:cNvPr id="44036" name="1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400" smtClean="0">
                <a:solidFill>
                  <a:srgbClr val="000000"/>
                </a:solidFill>
              </a:rPr>
              <a:t>DRI.  USST</a:t>
            </a:r>
          </a:p>
        </p:txBody>
      </p:sp>
      <p:sp>
        <p:nvSpPr>
          <p:cNvPr id="44037" name="2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490B1F7-A511-4755-9B5E-60937960C90D}" type="slidenum">
              <a:rPr lang="es-ES" altLang="es-ES" sz="1400" smtClean="0">
                <a:solidFill>
                  <a:srgbClr val="000000"/>
                </a:solidFill>
              </a:rPr>
              <a:pPr>
                <a:spcBef>
                  <a:spcPct val="0"/>
                </a:spcBef>
                <a:buFontTx/>
                <a:buNone/>
              </a:pPr>
              <a:t>37</a:t>
            </a:fld>
            <a:endParaRPr lang="es-ES" altLang="es-ES" sz="1400" smtClean="0">
              <a:solidFill>
                <a:srgbClr val="000000"/>
              </a:solidFill>
            </a:endParaRPr>
          </a:p>
        </p:txBody>
      </p:sp>
    </p:spTree>
    <p:extLst>
      <p:ext uri="{BB962C8B-B14F-4D97-AF65-F5344CB8AC3E}">
        <p14:creationId xmlns:p14="http://schemas.microsoft.com/office/powerpoint/2010/main" val="1817899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ja-JP" altLang="es-ES" dirty="0"/>
              <a:t/>
            </a:r>
            <a:br>
              <a:rPr lang="ja-JP" altLang="es-ES" dirty="0"/>
            </a:br>
            <a:r>
              <a:rPr lang="ja-JP" altLang="es-ES" sz="8000" dirty="0"/>
              <a:t>谢谢</a:t>
            </a:r>
            <a:endParaRPr lang="es-ES" sz="8000" dirty="0"/>
          </a:p>
        </p:txBody>
      </p:sp>
      <p:sp>
        <p:nvSpPr>
          <p:cNvPr id="3" name="Marcador de contenido 2"/>
          <p:cNvSpPr>
            <a:spLocks noGrp="1"/>
          </p:cNvSpPr>
          <p:nvPr>
            <p:ph idx="1"/>
          </p:nvPr>
        </p:nvSpPr>
        <p:spPr/>
        <p:txBody>
          <a:bodyPr/>
          <a:lstStyle/>
          <a:p>
            <a:endParaRPr lang="es-ES" dirty="0" smtClean="0"/>
          </a:p>
          <a:p>
            <a:endParaRPr lang="es-ES" dirty="0"/>
          </a:p>
          <a:p>
            <a:pPr marL="0" indent="0" algn="ctr">
              <a:buNone/>
            </a:pPr>
            <a:r>
              <a:rPr lang="es-ES" dirty="0" smtClean="0">
                <a:hlinkClick r:id="rId2"/>
              </a:rPr>
              <a:t>david.rios@icmat.es</a:t>
            </a:r>
            <a:endParaRPr lang="es-ES" dirty="0" smtClean="0"/>
          </a:p>
          <a:p>
            <a:pPr marL="0" indent="0" algn="ctr">
              <a:buNone/>
            </a:pPr>
            <a:endParaRPr lang="es-ES" dirty="0"/>
          </a:p>
          <a:p>
            <a:pPr marL="0" indent="0" algn="ctr">
              <a:buNone/>
            </a:pPr>
            <a:r>
              <a:rPr lang="es-ES" dirty="0" smtClean="0"/>
              <a:t>PhD </a:t>
            </a:r>
            <a:r>
              <a:rPr lang="es-ES" dirty="0" err="1" smtClean="0"/>
              <a:t>opportunities</a:t>
            </a:r>
            <a:r>
              <a:rPr lang="es-ES" dirty="0" smtClean="0"/>
              <a:t> </a:t>
            </a:r>
            <a:endParaRPr lang="es-ES" dirty="0"/>
          </a:p>
          <a:p>
            <a:pPr marL="0" indent="0" algn="ctr">
              <a:buNone/>
            </a:pPr>
            <a:r>
              <a:rPr lang="es-ES" dirty="0" smtClean="0"/>
              <a:t>https</a:t>
            </a:r>
            <a:r>
              <a:rPr lang="es-ES" dirty="0"/>
              <a:t>://www.icmat.es/job-opportunities/inphinit_la-caixa/</a:t>
            </a:r>
          </a:p>
        </p:txBody>
      </p:sp>
      <p:sp>
        <p:nvSpPr>
          <p:cNvPr id="4" name="Marcador de pie de página 3"/>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26230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title"/>
          </p:nvPr>
        </p:nvSpPr>
        <p:spPr/>
        <p:txBody>
          <a:bodyPr/>
          <a:lstStyle/>
          <a:p>
            <a:r>
              <a:rPr lang="es-ES" altLang="es-ES" sz="3200" dirty="0" smtClean="0"/>
              <a:t/>
            </a:r>
            <a:br>
              <a:rPr lang="es-ES" altLang="es-ES" sz="3200" dirty="0" smtClean="0"/>
            </a:br>
            <a:r>
              <a:rPr lang="es-ES" altLang="es-ES" sz="3200" dirty="0" err="1" smtClean="0"/>
              <a:t>Which</a:t>
            </a:r>
            <a:r>
              <a:rPr lang="es-ES" altLang="es-ES" sz="3200" dirty="0" smtClean="0"/>
              <a:t> </a:t>
            </a:r>
            <a:r>
              <a:rPr lang="es-ES" altLang="es-ES" sz="3200" dirty="0" err="1" smtClean="0"/>
              <a:t>is</a:t>
            </a:r>
            <a:r>
              <a:rPr lang="es-ES" altLang="es-ES" sz="3200" dirty="0" smtClean="0"/>
              <a:t> </a:t>
            </a:r>
            <a:r>
              <a:rPr lang="es-ES" altLang="es-ES" sz="3200" dirty="0" err="1" smtClean="0"/>
              <a:t>the</a:t>
            </a:r>
            <a:r>
              <a:rPr lang="es-ES" altLang="es-ES" sz="3200" dirty="0" smtClean="0"/>
              <a:t> </a:t>
            </a:r>
            <a:r>
              <a:rPr lang="es-ES" altLang="es-ES" sz="3200" dirty="0" err="1" smtClean="0"/>
              <a:t>best</a:t>
            </a:r>
            <a:r>
              <a:rPr lang="es-ES" altLang="es-ES" sz="3200" dirty="0" smtClean="0"/>
              <a:t> </a:t>
            </a:r>
            <a:r>
              <a:rPr lang="es-ES" altLang="es-ES" sz="3200" dirty="0" err="1" smtClean="0"/>
              <a:t>security</a:t>
            </a:r>
            <a:r>
              <a:rPr lang="es-ES" altLang="es-ES" sz="3200" dirty="0" smtClean="0"/>
              <a:t> </a:t>
            </a:r>
            <a:r>
              <a:rPr lang="es-ES" altLang="es-ES" sz="3200" dirty="0" err="1" smtClean="0"/>
              <a:t>resource</a:t>
            </a:r>
            <a:r>
              <a:rPr lang="es-ES" altLang="es-ES" sz="3200" dirty="0" smtClean="0"/>
              <a:t> </a:t>
            </a:r>
            <a:r>
              <a:rPr lang="es-ES" altLang="es-ES" sz="3200" dirty="0" err="1" smtClean="0"/>
              <a:t>allocation</a:t>
            </a:r>
            <a:r>
              <a:rPr lang="es-ES" altLang="es-ES" sz="3200" dirty="0" smtClean="0"/>
              <a:t> in a </a:t>
            </a:r>
            <a:r>
              <a:rPr lang="es-ES" altLang="es-ES" sz="3200" dirty="0" err="1" smtClean="0"/>
              <a:t>railway</a:t>
            </a:r>
            <a:r>
              <a:rPr lang="es-ES" altLang="es-ES" sz="3200" dirty="0" smtClean="0"/>
              <a:t> </a:t>
            </a:r>
            <a:r>
              <a:rPr lang="es-ES" altLang="es-ES" sz="3200" dirty="0" err="1" smtClean="0"/>
              <a:t>network</a:t>
            </a:r>
            <a:r>
              <a:rPr lang="es-ES" altLang="es-ES" sz="3200" dirty="0" smtClean="0"/>
              <a:t>?</a:t>
            </a:r>
            <a:r>
              <a:rPr lang="es-ES" altLang="es-ES" dirty="0" smtClean="0"/>
              <a:t/>
            </a:r>
            <a:br>
              <a:rPr lang="es-ES" altLang="es-ES" dirty="0" smtClean="0"/>
            </a:br>
            <a:endParaRPr lang="es-ES" altLang="es-ES" dirty="0" smtClean="0"/>
          </a:p>
        </p:txBody>
      </p:sp>
      <p:sp>
        <p:nvSpPr>
          <p:cNvPr id="2051" name="2 Marcador de contenido"/>
          <p:cNvSpPr>
            <a:spLocks noGrp="1"/>
          </p:cNvSpPr>
          <p:nvPr>
            <p:ph idx="1"/>
          </p:nvPr>
        </p:nvSpPr>
        <p:spPr/>
        <p:txBody>
          <a:bodyPr/>
          <a:lstStyle/>
          <a:p>
            <a:pPr>
              <a:buFontTx/>
              <a:buNone/>
            </a:pPr>
            <a:endParaRPr lang="es-ES" altLang="es-ES" sz="2800" dirty="0" smtClean="0"/>
          </a:p>
          <a:p>
            <a:pPr lvl="1">
              <a:buFontTx/>
              <a:buNone/>
            </a:pPr>
            <a:r>
              <a:rPr lang="es-ES" altLang="es-ES" sz="2000" dirty="0" err="1" smtClean="0"/>
              <a:t>Railway</a:t>
            </a:r>
            <a:r>
              <a:rPr lang="es-ES" altLang="es-ES" sz="2000" dirty="0" smtClean="0"/>
              <a:t> Network as </a:t>
            </a:r>
            <a:r>
              <a:rPr lang="es-ES" altLang="es-ES" sz="2000" dirty="0" err="1" smtClean="0"/>
              <a:t>stations</a:t>
            </a:r>
            <a:r>
              <a:rPr lang="es-ES" altLang="es-ES" sz="2000" dirty="0" smtClean="0"/>
              <a:t>, </a:t>
            </a:r>
            <a:r>
              <a:rPr lang="es-ES" altLang="es-ES" sz="2000" dirty="0" err="1" smtClean="0"/>
              <a:t>lines</a:t>
            </a:r>
            <a:r>
              <a:rPr lang="es-ES" altLang="es-ES" sz="2000" dirty="0" smtClean="0"/>
              <a:t> (&amp;</a:t>
            </a:r>
            <a:r>
              <a:rPr lang="es-ES" altLang="es-ES" sz="2000" dirty="0" err="1" smtClean="0"/>
              <a:t>hotspots</a:t>
            </a:r>
            <a:r>
              <a:rPr lang="es-ES" altLang="es-ES" sz="2000" dirty="0" smtClean="0"/>
              <a:t> )</a:t>
            </a:r>
          </a:p>
          <a:p>
            <a:pPr lvl="1">
              <a:buFontTx/>
              <a:buNone/>
            </a:pPr>
            <a:r>
              <a:rPr lang="es-ES" altLang="es-ES" sz="2000" dirty="0" err="1" smtClean="0"/>
              <a:t>Threats</a:t>
            </a:r>
            <a:r>
              <a:rPr lang="es-ES" altLang="es-ES" sz="2000" dirty="0" smtClean="0"/>
              <a:t>: </a:t>
            </a:r>
            <a:r>
              <a:rPr lang="es-ES" altLang="es-ES" sz="2000" dirty="0" err="1" smtClean="0"/>
              <a:t>Pickpocketing</a:t>
            </a:r>
            <a:r>
              <a:rPr lang="es-ES" altLang="es-ES" sz="2000" dirty="0" smtClean="0"/>
              <a:t>, </a:t>
            </a:r>
            <a:r>
              <a:rPr lang="es-ES" altLang="es-ES" sz="2000" dirty="0" err="1" smtClean="0"/>
              <a:t>Fare</a:t>
            </a:r>
            <a:r>
              <a:rPr lang="es-ES" altLang="es-ES" sz="2000" dirty="0" smtClean="0"/>
              <a:t> </a:t>
            </a:r>
            <a:r>
              <a:rPr lang="es-ES" altLang="es-ES" sz="2000" dirty="0" err="1" smtClean="0"/>
              <a:t>evasion</a:t>
            </a:r>
            <a:r>
              <a:rPr lang="es-ES" altLang="es-ES" sz="2000" dirty="0" smtClean="0"/>
              <a:t>, </a:t>
            </a:r>
            <a:r>
              <a:rPr lang="es-ES" altLang="es-ES" sz="2000" dirty="0" err="1" smtClean="0"/>
              <a:t>Terrorism</a:t>
            </a:r>
            <a:r>
              <a:rPr lang="es-ES" altLang="es-ES" sz="2000" dirty="0" smtClean="0"/>
              <a:t>, …</a:t>
            </a:r>
          </a:p>
          <a:p>
            <a:pPr lvl="1">
              <a:buFontTx/>
              <a:buNone/>
            </a:pPr>
            <a:r>
              <a:rPr lang="es-ES" altLang="es-ES" sz="2000" dirty="0" err="1" smtClean="0"/>
              <a:t>Each</a:t>
            </a:r>
            <a:r>
              <a:rPr lang="es-ES" altLang="es-ES" sz="2000" dirty="0" smtClean="0"/>
              <a:t> </a:t>
            </a:r>
            <a:r>
              <a:rPr lang="es-ES" altLang="es-ES" sz="2000" dirty="0" err="1" smtClean="0"/>
              <a:t>element</a:t>
            </a:r>
            <a:r>
              <a:rPr lang="es-ES" altLang="es-ES" sz="2000" dirty="0" smtClean="0"/>
              <a:t> has a </a:t>
            </a:r>
            <a:r>
              <a:rPr lang="es-ES" altLang="es-ES" sz="2000" dirty="0" err="1" smtClean="0"/>
              <a:t>value</a:t>
            </a:r>
            <a:endParaRPr lang="es-ES" altLang="es-ES" sz="2000" dirty="0" smtClean="0"/>
          </a:p>
          <a:p>
            <a:pPr lvl="1">
              <a:buFontTx/>
              <a:buNone/>
            </a:pPr>
            <a:r>
              <a:rPr lang="es-ES" altLang="es-ES" sz="2000" dirty="0" err="1" smtClean="0"/>
              <a:t>For</a:t>
            </a:r>
            <a:r>
              <a:rPr lang="es-ES" altLang="es-ES" sz="2000" dirty="0" smtClean="0"/>
              <a:t> </a:t>
            </a:r>
            <a:r>
              <a:rPr lang="es-ES" altLang="es-ES" sz="2000" dirty="0" err="1" smtClean="0"/>
              <a:t>each</a:t>
            </a:r>
            <a:r>
              <a:rPr lang="es-ES" altLang="es-ES" sz="2000" dirty="0" smtClean="0"/>
              <a:t> </a:t>
            </a:r>
            <a:r>
              <a:rPr lang="es-ES" altLang="es-ES" sz="2000" dirty="0" err="1" smtClean="0"/>
              <a:t>element</a:t>
            </a:r>
            <a:r>
              <a:rPr lang="es-ES" altLang="es-ES" sz="2000" dirty="0" smtClean="0"/>
              <a:t>, </a:t>
            </a:r>
            <a:r>
              <a:rPr lang="es-ES" altLang="es-ES" sz="2000" dirty="0" err="1" smtClean="0"/>
              <a:t>each</a:t>
            </a:r>
            <a:r>
              <a:rPr lang="es-ES" altLang="es-ES" sz="2000" dirty="0" smtClean="0"/>
              <a:t> </a:t>
            </a:r>
            <a:r>
              <a:rPr lang="es-ES" altLang="es-ES" sz="2000" dirty="0" err="1" smtClean="0"/>
              <a:t>threat</a:t>
            </a:r>
            <a:r>
              <a:rPr lang="es-ES" altLang="es-ES" sz="2000" dirty="0" smtClean="0"/>
              <a:t>, a </a:t>
            </a:r>
            <a:r>
              <a:rPr lang="es-ES" altLang="es-ES" sz="2000" dirty="0" err="1" smtClean="0"/>
              <a:t>predictive</a:t>
            </a:r>
            <a:r>
              <a:rPr lang="es-ES" altLang="es-ES" sz="2000" dirty="0" smtClean="0"/>
              <a:t> </a:t>
            </a:r>
            <a:r>
              <a:rPr lang="es-ES" altLang="es-ES" sz="2000" dirty="0" err="1" smtClean="0"/>
              <a:t>model</a:t>
            </a:r>
            <a:r>
              <a:rPr lang="es-ES" altLang="es-ES" sz="2000" dirty="0" smtClean="0"/>
              <a:t> of  </a:t>
            </a:r>
            <a:r>
              <a:rPr lang="es-ES" altLang="es-ES" sz="2000" dirty="0" err="1" smtClean="0"/>
              <a:t>acts</a:t>
            </a:r>
            <a:endParaRPr lang="es-ES" altLang="es-ES" sz="2000" dirty="0" smtClean="0"/>
          </a:p>
          <a:p>
            <a:pPr lvl="1">
              <a:buFontTx/>
              <a:buNone/>
            </a:pPr>
            <a:r>
              <a:rPr lang="es-ES" altLang="es-ES" sz="2000" dirty="0" err="1" smtClean="0"/>
              <a:t>Allocate</a:t>
            </a:r>
            <a:r>
              <a:rPr lang="es-ES" altLang="es-ES" sz="2000" dirty="0" smtClean="0"/>
              <a:t> </a:t>
            </a:r>
            <a:r>
              <a:rPr lang="es-ES" altLang="es-ES" sz="2000" dirty="0" err="1" smtClean="0"/>
              <a:t>security</a:t>
            </a:r>
            <a:r>
              <a:rPr lang="es-ES" altLang="es-ES" sz="2000" dirty="0" smtClean="0"/>
              <a:t> </a:t>
            </a:r>
            <a:r>
              <a:rPr lang="es-ES" altLang="es-ES" sz="2000" dirty="0" err="1" smtClean="0"/>
              <a:t>resources</a:t>
            </a:r>
            <a:r>
              <a:rPr lang="es-ES" altLang="es-ES" sz="2000" dirty="0" smtClean="0"/>
              <a:t> (</a:t>
            </a:r>
            <a:r>
              <a:rPr lang="es-ES" altLang="es-ES" sz="2000" dirty="0" err="1" smtClean="0"/>
              <a:t>constraints</a:t>
            </a:r>
            <a:r>
              <a:rPr lang="es-ES" altLang="es-ES" sz="2000" dirty="0" smtClean="0"/>
              <a:t>)</a:t>
            </a:r>
          </a:p>
          <a:p>
            <a:pPr lvl="1">
              <a:buFontTx/>
              <a:buNone/>
            </a:pPr>
            <a:r>
              <a:rPr lang="es-ES" altLang="es-ES" sz="2000" dirty="0" err="1" smtClean="0"/>
              <a:t>For</a:t>
            </a:r>
            <a:r>
              <a:rPr lang="es-ES" altLang="es-ES" sz="2000" dirty="0" smtClean="0"/>
              <a:t> </a:t>
            </a:r>
            <a:r>
              <a:rPr lang="es-ES" altLang="es-ES" sz="2000" dirty="0" err="1" smtClean="0"/>
              <a:t>each</a:t>
            </a:r>
            <a:r>
              <a:rPr lang="es-ES" altLang="es-ES" sz="2000" dirty="0" smtClean="0"/>
              <a:t> </a:t>
            </a:r>
            <a:r>
              <a:rPr lang="es-ES" altLang="es-ES" sz="2000" dirty="0" err="1" smtClean="0"/>
              <a:t>cell</a:t>
            </a:r>
            <a:r>
              <a:rPr lang="es-ES" altLang="es-ES" sz="2000" dirty="0" smtClean="0"/>
              <a:t> </a:t>
            </a:r>
            <a:r>
              <a:rPr lang="es-ES" altLang="es-ES" sz="2000" dirty="0" err="1" smtClean="0"/>
              <a:t>predict</a:t>
            </a:r>
            <a:r>
              <a:rPr lang="es-ES" altLang="es-ES" sz="2000" dirty="0" smtClean="0"/>
              <a:t> </a:t>
            </a:r>
            <a:r>
              <a:rPr lang="es-ES" altLang="es-ES" sz="2000" dirty="0" err="1" smtClean="0"/>
              <a:t>the</a:t>
            </a:r>
            <a:r>
              <a:rPr lang="es-ES" altLang="es-ES" sz="2000" dirty="0" smtClean="0"/>
              <a:t> </a:t>
            </a:r>
            <a:r>
              <a:rPr lang="es-ES" altLang="es-ES" sz="2000" dirty="0" err="1" smtClean="0"/>
              <a:t>impact</a:t>
            </a:r>
            <a:r>
              <a:rPr lang="es-ES" altLang="es-ES" sz="2000" dirty="0" smtClean="0"/>
              <a:t> of </a:t>
            </a:r>
            <a:r>
              <a:rPr lang="es-ES" altLang="es-ES" sz="2000" dirty="0" err="1" smtClean="0"/>
              <a:t>resource</a:t>
            </a:r>
            <a:r>
              <a:rPr lang="es-ES" altLang="es-ES" sz="2000" dirty="0" smtClean="0"/>
              <a:t> </a:t>
            </a:r>
            <a:r>
              <a:rPr lang="es-ES" altLang="es-ES" sz="2000" dirty="0" err="1" smtClean="0"/>
              <a:t>allocation</a:t>
            </a:r>
            <a:r>
              <a:rPr lang="es-ES" altLang="es-ES" sz="2000" dirty="0" smtClean="0"/>
              <a:t> </a:t>
            </a:r>
          </a:p>
          <a:p>
            <a:pPr lvl="1">
              <a:buFontTx/>
              <a:buNone/>
            </a:pPr>
            <a:r>
              <a:rPr lang="es-ES" altLang="es-ES" sz="2000" dirty="0" err="1" smtClean="0"/>
              <a:t>Optimal</a:t>
            </a:r>
            <a:r>
              <a:rPr lang="es-ES" altLang="es-ES" sz="2000" dirty="0" smtClean="0"/>
              <a:t> </a:t>
            </a:r>
            <a:r>
              <a:rPr lang="es-ES" altLang="es-ES" sz="2000" dirty="0" err="1" smtClean="0"/>
              <a:t>resource</a:t>
            </a:r>
            <a:r>
              <a:rPr lang="es-ES" altLang="es-ES" sz="2000" dirty="0" smtClean="0"/>
              <a:t> </a:t>
            </a:r>
            <a:r>
              <a:rPr lang="es-ES" altLang="es-ES" sz="2000" dirty="0" err="1" smtClean="0"/>
              <a:t>allocation</a:t>
            </a:r>
            <a:endParaRPr lang="es-ES" altLang="es-ES" sz="2000" dirty="0" smtClean="0"/>
          </a:p>
          <a:p>
            <a:pPr lvl="1">
              <a:buFontTx/>
              <a:buNone/>
            </a:pPr>
            <a:endParaRPr lang="es-ES" altLang="es-ES" sz="2000" dirty="0" smtClean="0"/>
          </a:p>
          <a:p>
            <a:pPr lvl="1">
              <a:buFontTx/>
              <a:buNone/>
            </a:pPr>
            <a:r>
              <a:rPr lang="es-ES" altLang="es-ES" sz="2000" dirty="0" smtClean="0"/>
              <a:t>NB1: </a:t>
            </a:r>
            <a:r>
              <a:rPr lang="es-ES" altLang="es-ES" sz="2000" dirty="0" err="1" smtClean="0"/>
              <a:t>Bad</a:t>
            </a:r>
            <a:r>
              <a:rPr lang="es-ES" altLang="es-ES" sz="2000" dirty="0" smtClean="0"/>
              <a:t> </a:t>
            </a:r>
            <a:r>
              <a:rPr lang="es-ES" altLang="es-ES" sz="2000" dirty="0" err="1" smtClean="0"/>
              <a:t>guys</a:t>
            </a:r>
            <a:r>
              <a:rPr lang="es-ES" altLang="es-ES" sz="2000" dirty="0" smtClean="0"/>
              <a:t>  </a:t>
            </a:r>
            <a:r>
              <a:rPr lang="es-ES" altLang="es-ES" sz="2000" dirty="0" err="1" smtClean="0"/>
              <a:t>operate</a:t>
            </a:r>
            <a:r>
              <a:rPr lang="es-ES" altLang="es-ES" sz="2000" dirty="0" smtClean="0"/>
              <a:t> </a:t>
            </a:r>
            <a:r>
              <a:rPr lang="es-ES" altLang="es-ES" sz="2000" dirty="0" err="1" smtClean="0"/>
              <a:t>intelligent</a:t>
            </a:r>
            <a:r>
              <a:rPr lang="es-ES" altLang="es-ES" sz="2000" dirty="0" smtClean="0"/>
              <a:t> and </a:t>
            </a:r>
            <a:r>
              <a:rPr lang="es-ES" altLang="es-ES" sz="2000" dirty="0" err="1" smtClean="0"/>
              <a:t>organisedly</a:t>
            </a:r>
            <a:r>
              <a:rPr lang="es-ES" altLang="es-ES" sz="2000" dirty="0" smtClean="0"/>
              <a:t>!!!</a:t>
            </a:r>
          </a:p>
        </p:txBody>
      </p:sp>
      <p:sp>
        <p:nvSpPr>
          <p:cNvPr id="2" name="1 Marcador de pie de página"/>
          <p:cNvSpPr>
            <a:spLocks noGrp="1"/>
          </p:cNvSpPr>
          <p:nvPr>
            <p:ph type="ftr" sz="quarter" idx="11"/>
          </p:nvPr>
        </p:nvSpPr>
        <p:spPr/>
        <p:txBody>
          <a:bodyPr/>
          <a:lstStyle/>
          <a:p>
            <a:pPr>
              <a:defRPr/>
            </a:pPr>
            <a:r>
              <a:rPr lang="es-ES" smtClean="0"/>
              <a:t>DRI. USST</a:t>
            </a:r>
            <a:endParaRPr lang="es-ES" dirty="0"/>
          </a:p>
        </p:txBody>
      </p:sp>
    </p:spTree>
    <p:extLst>
      <p:ext uri="{BB962C8B-B14F-4D97-AF65-F5344CB8AC3E}">
        <p14:creationId xmlns:p14="http://schemas.microsoft.com/office/powerpoint/2010/main" val="1045905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title"/>
          </p:nvPr>
        </p:nvSpPr>
        <p:spPr/>
        <p:txBody>
          <a:bodyPr/>
          <a:lstStyle/>
          <a:p>
            <a:r>
              <a:rPr lang="es-ES" altLang="es-ES" sz="3200" dirty="0" smtClean="0"/>
              <a:t/>
            </a:r>
            <a:br>
              <a:rPr lang="es-ES" altLang="es-ES" sz="3200" dirty="0" smtClean="0"/>
            </a:br>
            <a:r>
              <a:rPr lang="es-ES" altLang="es-ES" sz="3200" dirty="0" err="1" smtClean="0"/>
              <a:t>Which</a:t>
            </a:r>
            <a:r>
              <a:rPr lang="es-ES" altLang="es-ES" sz="3200" dirty="0" smtClean="0"/>
              <a:t> </a:t>
            </a:r>
            <a:r>
              <a:rPr lang="es-ES" altLang="es-ES" sz="3200" dirty="0" err="1" smtClean="0"/>
              <a:t>is</a:t>
            </a:r>
            <a:r>
              <a:rPr lang="es-ES" altLang="es-ES" sz="3200" dirty="0" smtClean="0"/>
              <a:t> </a:t>
            </a:r>
            <a:r>
              <a:rPr lang="es-ES" altLang="es-ES" sz="3200" dirty="0" err="1" smtClean="0"/>
              <a:t>the</a:t>
            </a:r>
            <a:r>
              <a:rPr lang="es-ES" altLang="es-ES" sz="3200" dirty="0" smtClean="0"/>
              <a:t> </a:t>
            </a:r>
            <a:r>
              <a:rPr lang="es-ES" altLang="es-ES" sz="3200" dirty="0" err="1" smtClean="0"/>
              <a:t>best</a:t>
            </a:r>
            <a:r>
              <a:rPr lang="es-ES" altLang="es-ES" sz="3200" dirty="0" smtClean="0"/>
              <a:t> </a:t>
            </a:r>
            <a:r>
              <a:rPr lang="es-ES" altLang="es-ES" sz="3200" dirty="0" err="1" smtClean="0"/>
              <a:t>security</a:t>
            </a:r>
            <a:r>
              <a:rPr lang="es-ES" altLang="es-ES" sz="3200" dirty="0" smtClean="0"/>
              <a:t> </a:t>
            </a:r>
            <a:r>
              <a:rPr lang="es-ES" altLang="es-ES" sz="3200" dirty="0" err="1" smtClean="0"/>
              <a:t>resource</a:t>
            </a:r>
            <a:r>
              <a:rPr lang="es-ES" altLang="es-ES" sz="3200" dirty="0" smtClean="0"/>
              <a:t> </a:t>
            </a:r>
            <a:r>
              <a:rPr lang="es-ES" altLang="es-ES" sz="3200" dirty="0" err="1" smtClean="0"/>
              <a:t>allocation</a:t>
            </a:r>
            <a:r>
              <a:rPr lang="es-ES" altLang="es-ES" sz="3200" dirty="0" smtClean="0"/>
              <a:t> in a </a:t>
            </a:r>
            <a:r>
              <a:rPr lang="es-ES" altLang="es-ES" sz="3200" dirty="0" err="1" smtClean="0"/>
              <a:t>railway</a:t>
            </a:r>
            <a:r>
              <a:rPr lang="es-ES" altLang="es-ES" sz="3200" dirty="0" smtClean="0"/>
              <a:t> </a:t>
            </a:r>
            <a:r>
              <a:rPr lang="es-ES" altLang="es-ES" sz="3200" dirty="0" err="1" smtClean="0"/>
              <a:t>network</a:t>
            </a:r>
            <a:r>
              <a:rPr lang="es-ES" altLang="es-ES" sz="3200" dirty="0" smtClean="0"/>
              <a:t>?</a:t>
            </a:r>
            <a:r>
              <a:rPr lang="es-ES" altLang="es-ES" dirty="0" smtClean="0"/>
              <a:t/>
            </a:r>
            <a:br>
              <a:rPr lang="es-ES" altLang="es-ES" dirty="0" smtClean="0"/>
            </a:br>
            <a:endParaRPr lang="es-ES" altLang="es-ES" dirty="0" smtClean="0"/>
          </a:p>
        </p:txBody>
      </p:sp>
      <p:sp>
        <p:nvSpPr>
          <p:cNvPr id="2051" name="2 Marcador de contenido"/>
          <p:cNvSpPr>
            <a:spLocks noGrp="1"/>
          </p:cNvSpPr>
          <p:nvPr>
            <p:ph idx="1"/>
          </p:nvPr>
        </p:nvSpPr>
        <p:spPr/>
        <p:txBody>
          <a:bodyPr/>
          <a:lstStyle/>
          <a:p>
            <a:pPr>
              <a:buFontTx/>
              <a:buNone/>
            </a:pPr>
            <a:endParaRPr lang="es-ES" altLang="es-ES" sz="2800" dirty="0" smtClean="0"/>
          </a:p>
          <a:p>
            <a:pPr lvl="1">
              <a:buFontTx/>
              <a:buNone/>
            </a:pPr>
            <a:r>
              <a:rPr lang="es-ES" altLang="es-ES" sz="2000" dirty="0" err="1" smtClean="0"/>
              <a:t>Railway</a:t>
            </a:r>
            <a:r>
              <a:rPr lang="es-ES" altLang="es-ES" sz="2000" dirty="0" smtClean="0"/>
              <a:t> Network as </a:t>
            </a:r>
            <a:r>
              <a:rPr lang="es-ES" altLang="es-ES" sz="2000" dirty="0" err="1" smtClean="0"/>
              <a:t>stations</a:t>
            </a:r>
            <a:r>
              <a:rPr lang="es-ES" altLang="es-ES" sz="2000" dirty="0" smtClean="0"/>
              <a:t>, </a:t>
            </a:r>
            <a:r>
              <a:rPr lang="es-ES" altLang="es-ES" sz="2000" dirty="0" err="1" smtClean="0"/>
              <a:t>lines</a:t>
            </a:r>
            <a:r>
              <a:rPr lang="es-ES" altLang="es-ES" sz="2000" dirty="0" smtClean="0"/>
              <a:t> (&amp;</a:t>
            </a:r>
            <a:r>
              <a:rPr lang="es-ES" altLang="es-ES" sz="2000" dirty="0" err="1" smtClean="0"/>
              <a:t>hotspots</a:t>
            </a:r>
            <a:r>
              <a:rPr lang="es-ES" altLang="es-ES" sz="2000" dirty="0" smtClean="0"/>
              <a:t> )</a:t>
            </a:r>
          </a:p>
          <a:p>
            <a:pPr lvl="1">
              <a:buFontTx/>
              <a:buNone/>
            </a:pPr>
            <a:r>
              <a:rPr lang="es-ES" altLang="es-ES" sz="2000" dirty="0" err="1" smtClean="0"/>
              <a:t>Threats</a:t>
            </a:r>
            <a:r>
              <a:rPr lang="es-ES" altLang="es-ES" sz="2000" dirty="0" smtClean="0"/>
              <a:t>: </a:t>
            </a:r>
            <a:r>
              <a:rPr lang="es-ES" altLang="es-ES" sz="2000" dirty="0" err="1" smtClean="0"/>
              <a:t>Pickpocketing</a:t>
            </a:r>
            <a:r>
              <a:rPr lang="es-ES" altLang="es-ES" sz="2000" dirty="0" smtClean="0"/>
              <a:t>, </a:t>
            </a:r>
            <a:r>
              <a:rPr lang="es-ES" altLang="es-ES" sz="2000" dirty="0" err="1" smtClean="0"/>
              <a:t>Fare</a:t>
            </a:r>
            <a:r>
              <a:rPr lang="es-ES" altLang="es-ES" sz="2000" dirty="0" smtClean="0"/>
              <a:t> </a:t>
            </a:r>
            <a:r>
              <a:rPr lang="es-ES" altLang="es-ES" sz="2000" dirty="0" err="1" smtClean="0"/>
              <a:t>evasion</a:t>
            </a:r>
            <a:r>
              <a:rPr lang="es-ES" altLang="es-ES" sz="2000" dirty="0" smtClean="0"/>
              <a:t>, </a:t>
            </a:r>
            <a:r>
              <a:rPr lang="es-ES" altLang="es-ES" sz="2000" dirty="0" err="1" smtClean="0"/>
              <a:t>Terrorism</a:t>
            </a:r>
            <a:r>
              <a:rPr lang="es-ES" altLang="es-ES" sz="2000" dirty="0" smtClean="0"/>
              <a:t>, …</a:t>
            </a:r>
          </a:p>
          <a:p>
            <a:pPr lvl="1">
              <a:buFontTx/>
              <a:buNone/>
            </a:pPr>
            <a:r>
              <a:rPr lang="es-ES" altLang="es-ES" sz="2000" dirty="0" err="1" smtClean="0"/>
              <a:t>Each</a:t>
            </a:r>
            <a:r>
              <a:rPr lang="es-ES" altLang="es-ES" sz="2000" dirty="0" smtClean="0"/>
              <a:t> </a:t>
            </a:r>
            <a:r>
              <a:rPr lang="es-ES" altLang="es-ES" sz="2000" dirty="0" err="1" smtClean="0"/>
              <a:t>element</a:t>
            </a:r>
            <a:r>
              <a:rPr lang="es-ES" altLang="es-ES" sz="2000" dirty="0" smtClean="0"/>
              <a:t> has a </a:t>
            </a:r>
            <a:r>
              <a:rPr lang="es-ES" altLang="es-ES" sz="2000" dirty="0" err="1" smtClean="0"/>
              <a:t>value</a:t>
            </a:r>
            <a:endParaRPr lang="es-ES" altLang="es-ES" sz="2000" dirty="0" smtClean="0"/>
          </a:p>
          <a:p>
            <a:pPr lvl="1">
              <a:buFontTx/>
              <a:buNone/>
            </a:pPr>
            <a:r>
              <a:rPr lang="es-ES" altLang="es-ES" sz="2000" dirty="0" err="1" smtClean="0"/>
              <a:t>For</a:t>
            </a:r>
            <a:r>
              <a:rPr lang="es-ES" altLang="es-ES" sz="2000" dirty="0" smtClean="0"/>
              <a:t> </a:t>
            </a:r>
            <a:r>
              <a:rPr lang="es-ES" altLang="es-ES" sz="2000" dirty="0" err="1" smtClean="0"/>
              <a:t>each</a:t>
            </a:r>
            <a:r>
              <a:rPr lang="es-ES" altLang="es-ES" sz="2000" dirty="0" smtClean="0"/>
              <a:t> </a:t>
            </a:r>
            <a:r>
              <a:rPr lang="es-ES" altLang="es-ES" sz="2000" dirty="0" err="1" smtClean="0"/>
              <a:t>element</a:t>
            </a:r>
            <a:r>
              <a:rPr lang="es-ES" altLang="es-ES" sz="2000" dirty="0" smtClean="0"/>
              <a:t>, </a:t>
            </a:r>
            <a:r>
              <a:rPr lang="es-ES" altLang="es-ES" sz="2000" dirty="0" err="1" smtClean="0"/>
              <a:t>each</a:t>
            </a:r>
            <a:r>
              <a:rPr lang="es-ES" altLang="es-ES" sz="2000" dirty="0" smtClean="0"/>
              <a:t> </a:t>
            </a:r>
            <a:r>
              <a:rPr lang="es-ES" altLang="es-ES" sz="2000" dirty="0" err="1" smtClean="0"/>
              <a:t>threat</a:t>
            </a:r>
            <a:r>
              <a:rPr lang="es-ES" altLang="es-ES" sz="2000" dirty="0" smtClean="0"/>
              <a:t>, a </a:t>
            </a:r>
            <a:r>
              <a:rPr lang="es-ES" altLang="es-ES" sz="2000" dirty="0" err="1" smtClean="0"/>
              <a:t>predictive</a:t>
            </a:r>
            <a:r>
              <a:rPr lang="es-ES" altLang="es-ES" sz="2000" dirty="0" smtClean="0"/>
              <a:t> </a:t>
            </a:r>
            <a:r>
              <a:rPr lang="es-ES" altLang="es-ES" sz="2000" dirty="0" err="1" smtClean="0"/>
              <a:t>model</a:t>
            </a:r>
            <a:r>
              <a:rPr lang="es-ES" altLang="es-ES" sz="2000" dirty="0" smtClean="0"/>
              <a:t> of  </a:t>
            </a:r>
            <a:r>
              <a:rPr lang="es-ES" altLang="es-ES" sz="2000" dirty="0" err="1" smtClean="0"/>
              <a:t>acts</a:t>
            </a:r>
            <a:endParaRPr lang="es-ES" altLang="es-ES" sz="2000" dirty="0" smtClean="0"/>
          </a:p>
          <a:p>
            <a:pPr lvl="1">
              <a:buFontTx/>
              <a:buNone/>
            </a:pPr>
            <a:r>
              <a:rPr lang="es-ES" altLang="es-ES" sz="2000" dirty="0" err="1" smtClean="0"/>
              <a:t>Allocate</a:t>
            </a:r>
            <a:r>
              <a:rPr lang="es-ES" altLang="es-ES" sz="2000" dirty="0" smtClean="0"/>
              <a:t> </a:t>
            </a:r>
            <a:r>
              <a:rPr lang="es-ES" altLang="es-ES" sz="2000" dirty="0" err="1" smtClean="0"/>
              <a:t>security</a:t>
            </a:r>
            <a:r>
              <a:rPr lang="es-ES" altLang="es-ES" sz="2000" dirty="0" smtClean="0"/>
              <a:t> </a:t>
            </a:r>
            <a:r>
              <a:rPr lang="es-ES" altLang="es-ES" sz="2000" dirty="0" err="1" smtClean="0"/>
              <a:t>resources</a:t>
            </a:r>
            <a:r>
              <a:rPr lang="es-ES" altLang="es-ES" sz="2000" dirty="0" smtClean="0"/>
              <a:t> (</a:t>
            </a:r>
            <a:r>
              <a:rPr lang="es-ES" altLang="es-ES" sz="2000" dirty="0" err="1" smtClean="0"/>
              <a:t>constraints</a:t>
            </a:r>
            <a:r>
              <a:rPr lang="es-ES" altLang="es-ES" sz="2000" dirty="0" smtClean="0"/>
              <a:t>)</a:t>
            </a:r>
          </a:p>
          <a:p>
            <a:pPr lvl="1">
              <a:buFontTx/>
              <a:buNone/>
            </a:pPr>
            <a:r>
              <a:rPr lang="es-ES" altLang="es-ES" sz="2000" dirty="0" err="1" smtClean="0"/>
              <a:t>For</a:t>
            </a:r>
            <a:r>
              <a:rPr lang="es-ES" altLang="es-ES" sz="2000" dirty="0" smtClean="0"/>
              <a:t> </a:t>
            </a:r>
            <a:r>
              <a:rPr lang="es-ES" altLang="es-ES" sz="2000" dirty="0" err="1" smtClean="0"/>
              <a:t>each</a:t>
            </a:r>
            <a:r>
              <a:rPr lang="es-ES" altLang="es-ES" sz="2000" dirty="0" smtClean="0"/>
              <a:t> </a:t>
            </a:r>
            <a:r>
              <a:rPr lang="es-ES" altLang="es-ES" sz="2000" dirty="0" err="1" smtClean="0"/>
              <a:t>cell</a:t>
            </a:r>
            <a:r>
              <a:rPr lang="es-ES" altLang="es-ES" sz="2000" dirty="0" smtClean="0"/>
              <a:t> </a:t>
            </a:r>
            <a:r>
              <a:rPr lang="es-ES" altLang="es-ES" sz="2000" dirty="0" err="1" smtClean="0"/>
              <a:t>predict</a:t>
            </a:r>
            <a:r>
              <a:rPr lang="es-ES" altLang="es-ES" sz="2000" dirty="0" smtClean="0"/>
              <a:t> </a:t>
            </a:r>
            <a:r>
              <a:rPr lang="es-ES" altLang="es-ES" sz="2000" dirty="0" err="1" smtClean="0"/>
              <a:t>the</a:t>
            </a:r>
            <a:r>
              <a:rPr lang="es-ES" altLang="es-ES" sz="2000" dirty="0" smtClean="0"/>
              <a:t> </a:t>
            </a:r>
            <a:r>
              <a:rPr lang="es-ES" altLang="es-ES" sz="2000" dirty="0" err="1" smtClean="0"/>
              <a:t>impact</a:t>
            </a:r>
            <a:r>
              <a:rPr lang="es-ES" altLang="es-ES" sz="2000" dirty="0" smtClean="0"/>
              <a:t> of </a:t>
            </a:r>
            <a:r>
              <a:rPr lang="es-ES" altLang="es-ES" sz="2000" dirty="0" err="1" smtClean="0"/>
              <a:t>resource</a:t>
            </a:r>
            <a:r>
              <a:rPr lang="es-ES" altLang="es-ES" sz="2000" dirty="0" smtClean="0"/>
              <a:t> </a:t>
            </a:r>
            <a:r>
              <a:rPr lang="es-ES" altLang="es-ES" sz="2000" dirty="0" err="1" smtClean="0"/>
              <a:t>allocation</a:t>
            </a:r>
            <a:r>
              <a:rPr lang="es-ES" altLang="es-ES" sz="2000" dirty="0" smtClean="0"/>
              <a:t> </a:t>
            </a:r>
          </a:p>
          <a:p>
            <a:pPr lvl="1">
              <a:buFontTx/>
              <a:buNone/>
            </a:pPr>
            <a:r>
              <a:rPr lang="es-ES" altLang="es-ES" sz="2000" dirty="0" err="1" smtClean="0"/>
              <a:t>Optimal</a:t>
            </a:r>
            <a:r>
              <a:rPr lang="es-ES" altLang="es-ES" sz="2000" dirty="0" smtClean="0"/>
              <a:t> </a:t>
            </a:r>
            <a:r>
              <a:rPr lang="es-ES" altLang="es-ES" sz="2000" dirty="0" err="1" smtClean="0"/>
              <a:t>resource</a:t>
            </a:r>
            <a:r>
              <a:rPr lang="es-ES" altLang="es-ES" sz="2000" dirty="0" smtClean="0"/>
              <a:t> </a:t>
            </a:r>
            <a:r>
              <a:rPr lang="es-ES" altLang="es-ES" sz="2000" dirty="0" err="1" smtClean="0"/>
              <a:t>allocation</a:t>
            </a:r>
            <a:endParaRPr lang="es-ES" altLang="es-ES" sz="2000" dirty="0" smtClean="0"/>
          </a:p>
          <a:p>
            <a:pPr lvl="1">
              <a:buFontTx/>
              <a:buNone/>
            </a:pPr>
            <a:endParaRPr lang="es-ES" altLang="es-ES" sz="2000" dirty="0" smtClean="0"/>
          </a:p>
          <a:p>
            <a:pPr lvl="1">
              <a:buFontTx/>
              <a:buNone/>
            </a:pPr>
            <a:r>
              <a:rPr lang="es-ES" altLang="es-ES" sz="2000" dirty="0" smtClean="0"/>
              <a:t>NB1: </a:t>
            </a:r>
            <a:r>
              <a:rPr lang="es-ES" altLang="es-ES" sz="2000" dirty="0" err="1" smtClean="0"/>
              <a:t>Bad</a:t>
            </a:r>
            <a:r>
              <a:rPr lang="es-ES" altLang="es-ES" sz="2000" dirty="0" smtClean="0"/>
              <a:t> </a:t>
            </a:r>
            <a:r>
              <a:rPr lang="es-ES" altLang="es-ES" sz="2000" dirty="0" err="1" smtClean="0"/>
              <a:t>guys</a:t>
            </a:r>
            <a:r>
              <a:rPr lang="es-ES" altLang="es-ES" sz="2000" dirty="0" smtClean="0"/>
              <a:t>  </a:t>
            </a:r>
            <a:r>
              <a:rPr lang="es-ES" altLang="es-ES" sz="2000" dirty="0" err="1" smtClean="0"/>
              <a:t>operate</a:t>
            </a:r>
            <a:r>
              <a:rPr lang="es-ES" altLang="es-ES" sz="2000" dirty="0" smtClean="0"/>
              <a:t> </a:t>
            </a:r>
            <a:r>
              <a:rPr lang="es-ES" altLang="es-ES" sz="2000" dirty="0" err="1" smtClean="0"/>
              <a:t>intelligent</a:t>
            </a:r>
            <a:r>
              <a:rPr lang="es-ES" altLang="es-ES" sz="2000" dirty="0" smtClean="0"/>
              <a:t> and </a:t>
            </a:r>
            <a:r>
              <a:rPr lang="es-ES" altLang="es-ES" sz="2000" dirty="0" err="1" smtClean="0"/>
              <a:t>organisedly</a:t>
            </a:r>
            <a:r>
              <a:rPr lang="es-ES" altLang="es-ES" sz="2000" dirty="0" smtClean="0"/>
              <a:t>!!!</a:t>
            </a:r>
          </a:p>
          <a:p>
            <a:pPr lvl="1">
              <a:buFontTx/>
              <a:buNone/>
            </a:pPr>
            <a:r>
              <a:rPr lang="es-ES" altLang="es-ES" sz="2000" dirty="0" smtClean="0"/>
              <a:t>NB2: </a:t>
            </a:r>
            <a:r>
              <a:rPr lang="es-ES" altLang="es-ES" sz="2000" dirty="0" err="1" smtClean="0"/>
              <a:t>Different</a:t>
            </a:r>
            <a:r>
              <a:rPr lang="es-ES" altLang="es-ES" sz="2000" dirty="0" smtClean="0"/>
              <a:t> </a:t>
            </a:r>
            <a:r>
              <a:rPr lang="es-ES" altLang="es-ES" sz="2000" dirty="0" err="1" smtClean="0"/>
              <a:t>bad</a:t>
            </a:r>
            <a:r>
              <a:rPr lang="es-ES" altLang="es-ES" sz="2000" dirty="0" smtClean="0"/>
              <a:t> </a:t>
            </a:r>
            <a:r>
              <a:rPr lang="es-ES" altLang="es-ES" sz="2000" dirty="0" err="1" smtClean="0"/>
              <a:t>guys</a:t>
            </a:r>
            <a:r>
              <a:rPr lang="es-ES" altLang="es-ES" sz="2000" dirty="0" smtClean="0"/>
              <a:t> </a:t>
            </a:r>
            <a:r>
              <a:rPr lang="es-ES" altLang="es-ES" sz="2000" dirty="0" err="1" smtClean="0"/>
              <a:t>uncoordinated</a:t>
            </a:r>
            <a:r>
              <a:rPr lang="es-ES" altLang="es-ES" sz="2000" dirty="0" smtClean="0"/>
              <a:t>…</a:t>
            </a:r>
          </a:p>
          <a:p>
            <a:pPr lvl="1">
              <a:buFontTx/>
              <a:buNone/>
            </a:pPr>
            <a:endParaRPr lang="es-ES" altLang="es-ES" sz="2000" dirty="0" smtClean="0"/>
          </a:p>
        </p:txBody>
      </p:sp>
      <p:sp>
        <p:nvSpPr>
          <p:cNvPr id="2" name="1 Marcador de pie de página"/>
          <p:cNvSpPr>
            <a:spLocks noGrp="1"/>
          </p:cNvSpPr>
          <p:nvPr>
            <p:ph type="ftr" sz="quarter" idx="11"/>
          </p:nvPr>
        </p:nvSpPr>
        <p:spPr/>
        <p:txBody>
          <a:bodyPr/>
          <a:lstStyle/>
          <a:p>
            <a:pPr>
              <a:defRPr/>
            </a:pPr>
            <a:r>
              <a:rPr lang="es-ES" smtClean="0"/>
              <a:t>DRI. USST</a:t>
            </a:r>
            <a:endParaRPr lang="es-ES" dirty="0"/>
          </a:p>
        </p:txBody>
      </p:sp>
    </p:spTree>
    <p:extLst>
      <p:ext uri="{BB962C8B-B14F-4D97-AF65-F5344CB8AC3E}">
        <p14:creationId xmlns:p14="http://schemas.microsoft.com/office/powerpoint/2010/main" val="2560795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From</a:t>
            </a:r>
            <a:r>
              <a:rPr lang="es-ES" dirty="0" smtClean="0"/>
              <a:t> RA to ARA…</a:t>
            </a:r>
            <a:endParaRPr lang="es-E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043608" y="1556792"/>
            <a:ext cx="2880320" cy="1927599"/>
          </a:xfrm>
          <a:prstGeom prst="rect">
            <a:avLst/>
          </a:prstGeom>
          <a:noFill/>
          <a:ln w="9525">
            <a:noFill/>
            <a:miter lim="800000"/>
            <a:headEnd/>
            <a:tailEnd/>
          </a:ln>
        </p:spPr>
      </p:pic>
      <p:pic>
        <p:nvPicPr>
          <p:cNvPr id="5" name="Picture 4" descr="Despleagado de rampa en interior de avión"/>
          <p:cNvPicPr>
            <a:picLocks noChangeAspect="1" noChangeArrowheads="1"/>
          </p:cNvPicPr>
          <p:nvPr/>
        </p:nvPicPr>
        <p:blipFill>
          <a:blip r:embed="rId3" cstate="print"/>
          <a:srcRect/>
          <a:stretch>
            <a:fillRect/>
          </a:stretch>
        </p:blipFill>
        <p:spPr bwMode="auto">
          <a:xfrm>
            <a:off x="5508104" y="1557338"/>
            <a:ext cx="2632596" cy="1888981"/>
          </a:xfrm>
          <a:prstGeom prst="rect">
            <a:avLst/>
          </a:prstGeom>
          <a:noFill/>
          <a:ln w="9525">
            <a:noFill/>
            <a:miter lim="800000"/>
            <a:headEnd/>
            <a:tailEnd/>
          </a:ln>
        </p:spPr>
      </p:pic>
      <p:pic>
        <p:nvPicPr>
          <p:cNvPr id="2051" name="Picture 3" descr="C:\Users\David Ríos\Desktop\trips\india\sep11.jpg"/>
          <p:cNvPicPr>
            <a:picLocks noChangeAspect="1" noChangeArrowheads="1"/>
          </p:cNvPicPr>
          <p:nvPr/>
        </p:nvPicPr>
        <p:blipFill>
          <a:blip r:embed="rId4" cstate="print"/>
          <a:srcRect/>
          <a:stretch>
            <a:fillRect/>
          </a:stretch>
        </p:blipFill>
        <p:spPr bwMode="auto">
          <a:xfrm>
            <a:off x="3503116" y="4005064"/>
            <a:ext cx="2019300" cy="2266950"/>
          </a:xfrm>
          <a:prstGeom prst="rect">
            <a:avLst/>
          </a:prstGeom>
          <a:noFill/>
        </p:spPr>
      </p:pic>
      <p:sp>
        <p:nvSpPr>
          <p:cNvPr id="3" name="Marcador de pie de página 2"/>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2652475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p:txBody>
          <a:bodyPr/>
          <a:lstStyle/>
          <a:p>
            <a:r>
              <a:rPr lang="es-ES" dirty="0" err="1" smtClean="0"/>
              <a:t>Motivation</a:t>
            </a:r>
            <a:endParaRPr lang="es-ES" dirty="0" smtClean="0"/>
          </a:p>
        </p:txBody>
      </p:sp>
      <p:sp>
        <p:nvSpPr>
          <p:cNvPr id="3" name="2 Marcador de contenido"/>
          <p:cNvSpPr>
            <a:spLocks noGrp="1"/>
          </p:cNvSpPr>
          <p:nvPr>
            <p:ph idx="1"/>
          </p:nvPr>
        </p:nvSpPr>
        <p:spPr/>
        <p:txBody>
          <a:bodyPr rtlCol="0">
            <a:normAutofit fontScale="77500" lnSpcReduction="20000"/>
          </a:bodyPr>
          <a:lstStyle/>
          <a:p>
            <a:pPr fontAlgn="auto">
              <a:spcAft>
                <a:spcPts val="0"/>
              </a:spcAft>
              <a:buFont typeface="Arial" pitchFamily="34" charset="0"/>
              <a:buNone/>
              <a:defRPr/>
            </a:pPr>
            <a:r>
              <a:rPr lang="es-ES" dirty="0" smtClean="0"/>
              <a:t> </a:t>
            </a:r>
          </a:p>
          <a:p>
            <a:pPr fontAlgn="auto">
              <a:spcAft>
                <a:spcPts val="0"/>
              </a:spcAft>
              <a:buFont typeface="Arial" pitchFamily="34" charset="0"/>
              <a:buChar char="•"/>
              <a:defRPr/>
            </a:pPr>
            <a:r>
              <a:rPr lang="es-ES" dirty="0" smtClean="0"/>
              <a:t>‘</a:t>
            </a:r>
            <a:r>
              <a:rPr lang="es-ES" dirty="0" err="1" smtClean="0"/>
              <a:t>The</a:t>
            </a:r>
            <a:r>
              <a:rPr lang="es-ES" dirty="0" smtClean="0"/>
              <a:t> </a:t>
            </a:r>
            <a:r>
              <a:rPr lang="es-ES" dirty="0" err="1" smtClean="0"/>
              <a:t>World’s</a:t>
            </a:r>
            <a:r>
              <a:rPr lang="es-ES" dirty="0" smtClean="0"/>
              <a:t> (23) </a:t>
            </a:r>
            <a:r>
              <a:rPr lang="es-ES" dirty="0" err="1" smtClean="0"/>
              <a:t>Biggest</a:t>
            </a:r>
            <a:r>
              <a:rPr lang="es-ES" dirty="0" smtClean="0"/>
              <a:t> </a:t>
            </a:r>
            <a:r>
              <a:rPr lang="es-ES" dirty="0" err="1" smtClean="0"/>
              <a:t>Problems</a:t>
            </a:r>
            <a:r>
              <a:rPr lang="es-ES" dirty="0" smtClean="0"/>
              <a:t>´ (</a:t>
            </a:r>
            <a:r>
              <a:rPr lang="es-ES" dirty="0" err="1" smtClean="0"/>
              <a:t>Lomborg</a:t>
            </a:r>
            <a:r>
              <a:rPr lang="es-ES" dirty="0" smtClean="0"/>
              <a:t>) </a:t>
            </a:r>
          </a:p>
          <a:p>
            <a:pPr fontAlgn="auto">
              <a:spcAft>
                <a:spcPts val="0"/>
              </a:spcAft>
              <a:buFont typeface="Arial" pitchFamily="34" charset="0"/>
              <a:buChar char="•"/>
              <a:defRPr/>
            </a:pPr>
            <a:endParaRPr lang="es-ES" dirty="0" smtClean="0"/>
          </a:p>
          <a:p>
            <a:pPr lvl="1" fontAlgn="auto">
              <a:spcAft>
                <a:spcPts val="0"/>
              </a:spcAft>
              <a:buFont typeface="Arial" pitchFamily="34" charset="0"/>
              <a:buChar char="–"/>
              <a:defRPr/>
            </a:pPr>
            <a:r>
              <a:rPr lang="es-ES" dirty="0" err="1" smtClean="0"/>
              <a:t>Arms</a:t>
            </a:r>
            <a:r>
              <a:rPr lang="es-ES" dirty="0" smtClean="0"/>
              <a:t> </a:t>
            </a:r>
            <a:r>
              <a:rPr lang="es-ES" dirty="0" err="1" smtClean="0"/>
              <a:t>proliferation</a:t>
            </a:r>
            <a:endParaRPr lang="es-ES" dirty="0" smtClean="0"/>
          </a:p>
          <a:p>
            <a:pPr lvl="1" fontAlgn="auto">
              <a:spcAft>
                <a:spcPts val="0"/>
              </a:spcAft>
              <a:buFont typeface="Arial" pitchFamily="34" charset="0"/>
              <a:buChar char="–"/>
              <a:defRPr/>
            </a:pPr>
            <a:r>
              <a:rPr lang="es-ES" dirty="0" err="1" smtClean="0"/>
              <a:t>Conflicts</a:t>
            </a:r>
            <a:endParaRPr lang="es-ES" dirty="0" smtClean="0"/>
          </a:p>
          <a:p>
            <a:pPr lvl="1" fontAlgn="auto">
              <a:spcAft>
                <a:spcPts val="0"/>
              </a:spcAft>
              <a:buFont typeface="Arial" pitchFamily="34" charset="0"/>
              <a:buChar char="–"/>
              <a:defRPr/>
            </a:pPr>
            <a:r>
              <a:rPr lang="es-ES" dirty="0" err="1" smtClean="0"/>
              <a:t>Corruption</a:t>
            </a:r>
            <a:endParaRPr lang="es-ES" dirty="0" smtClean="0"/>
          </a:p>
          <a:p>
            <a:pPr lvl="1" fontAlgn="auto">
              <a:spcAft>
                <a:spcPts val="0"/>
              </a:spcAft>
              <a:buFont typeface="Arial" pitchFamily="34" charset="0"/>
              <a:buChar char="–"/>
              <a:defRPr/>
            </a:pPr>
            <a:r>
              <a:rPr lang="es-ES" dirty="0" err="1" smtClean="0"/>
              <a:t>Terrorism</a:t>
            </a:r>
            <a:r>
              <a:rPr lang="es-ES" dirty="0" smtClean="0"/>
              <a:t> </a:t>
            </a:r>
          </a:p>
          <a:p>
            <a:pPr lvl="1" fontAlgn="auto">
              <a:spcAft>
                <a:spcPts val="0"/>
              </a:spcAft>
              <a:buFont typeface="Arial" pitchFamily="34" charset="0"/>
              <a:buChar char="–"/>
              <a:defRPr/>
            </a:pPr>
            <a:r>
              <a:rPr lang="es-ES" dirty="0" err="1" smtClean="0"/>
              <a:t>Drugs</a:t>
            </a:r>
            <a:endParaRPr lang="es-ES" dirty="0" smtClean="0"/>
          </a:p>
          <a:p>
            <a:pPr lvl="1" fontAlgn="auto">
              <a:spcAft>
                <a:spcPts val="0"/>
              </a:spcAft>
              <a:buFont typeface="Arial" pitchFamily="34" charset="0"/>
              <a:buChar char="–"/>
              <a:defRPr/>
            </a:pPr>
            <a:r>
              <a:rPr lang="es-ES" dirty="0" smtClean="0"/>
              <a:t>Money </a:t>
            </a:r>
            <a:r>
              <a:rPr lang="es-ES" dirty="0" err="1" smtClean="0"/>
              <a:t>laundering</a:t>
            </a:r>
            <a:endParaRPr lang="es-ES" dirty="0" smtClean="0"/>
          </a:p>
          <a:p>
            <a:pPr lvl="1" fontAlgn="auto">
              <a:spcAft>
                <a:spcPts val="0"/>
              </a:spcAft>
              <a:buFont typeface="Arial" pitchFamily="34" charset="0"/>
              <a:buChar char="–"/>
              <a:defRPr/>
            </a:pPr>
            <a:endParaRPr lang="es-ES" dirty="0" smtClean="0"/>
          </a:p>
          <a:p>
            <a:pPr fontAlgn="auto">
              <a:spcAft>
                <a:spcPts val="0"/>
              </a:spcAft>
              <a:defRPr/>
            </a:pPr>
            <a:r>
              <a:rPr lang="es-ES" dirty="0" err="1" smtClean="0"/>
              <a:t>One</a:t>
            </a:r>
            <a:r>
              <a:rPr lang="es-ES" dirty="0" smtClean="0"/>
              <a:t> of FP8 </a:t>
            </a:r>
            <a:r>
              <a:rPr lang="es-ES" dirty="0" err="1" smtClean="0"/>
              <a:t>priorities</a:t>
            </a:r>
            <a:r>
              <a:rPr lang="es-ES" dirty="0" smtClean="0"/>
              <a:t> (</a:t>
            </a:r>
            <a:r>
              <a:rPr lang="es-ES" dirty="0" err="1" smtClean="0"/>
              <a:t>Secure</a:t>
            </a:r>
            <a:r>
              <a:rPr lang="es-ES" dirty="0" smtClean="0"/>
              <a:t> </a:t>
            </a:r>
            <a:r>
              <a:rPr lang="es-ES" dirty="0" err="1" smtClean="0"/>
              <a:t>Societies</a:t>
            </a:r>
            <a:r>
              <a:rPr lang="es-ES" dirty="0" smtClean="0"/>
              <a:t>  FCT, BD, DS</a:t>
            </a:r>
            <a:r>
              <a:rPr lang="es-ES" dirty="0" smtClean="0"/>
              <a:t>)</a:t>
            </a:r>
          </a:p>
          <a:p>
            <a:pPr fontAlgn="auto">
              <a:spcAft>
                <a:spcPts val="0"/>
              </a:spcAft>
              <a:defRPr/>
            </a:pPr>
            <a:r>
              <a:rPr lang="es-ES" dirty="0" err="1" smtClean="0"/>
              <a:t>One</a:t>
            </a:r>
            <a:r>
              <a:rPr lang="es-ES" dirty="0" smtClean="0"/>
              <a:t> of 8 </a:t>
            </a:r>
            <a:r>
              <a:rPr lang="es-ES" dirty="0" err="1" smtClean="0"/>
              <a:t>research</a:t>
            </a:r>
            <a:r>
              <a:rPr lang="es-ES" dirty="0" smtClean="0"/>
              <a:t> </a:t>
            </a:r>
            <a:r>
              <a:rPr lang="es-ES" dirty="0" err="1" smtClean="0"/>
              <a:t>challenges</a:t>
            </a:r>
            <a:r>
              <a:rPr lang="es-ES" dirty="0" smtClean="0"/>
              <a:t> in </a:t>
            </a:r>
            <a:r>
              <a:rPr lang="es-ES" dirty="0" err="1" smtClean="0"/>
              <a:t>Spain</a:t>
            </a:r>
            <a:endParaRPr lang="es-ES" dirty="0"/>
          </a:p>
        </p:txBody>
      </p:sp>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509038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a:lstStyle/>
          <a:p>
            <a:r>
              <a:rPr lang="es-ES" dirty="0" err="1" smtClean="0"/>
              <a:t>Motivation</a:t>
            </a:r>
            <a:r>
              <a:rPr lang="es-ES" dirty="0" smtClean="0"/>
              <a:t> </a:t>
            </a:r>
          </a:p>
        </p:txBody>
      </p:sp>
      <p:sp>
        <p:nvSpPr>
          <p:cNvPr id="3" name="2 Marcador de contenido"/>
          <p:cNvSpPr>
            <a:spLocks noGrp="1"/>
          </p:cNvSpPr>
          <p:nvPr>
            <p:ph idx="1"/>
          </p:nvPr>
        </p:nvSpPr>
        <p:spPr/>
        <p:txBody>
          <a:bodyPr rtlCol="0">
            <a:normAutofit fontScale="62500" lnSpcReduction="20000"/>
          </a:bodyPr>
          <a:lstStyle/>
          <a:p>
            <a:pPr fontAlgn="auto">
              <a:spcAft>
                <a:spcPts val="0"/>
              </a:spcAft>
              <a:buFont typeface="Arial" pitchFamily="34" charset="0"/>
              <a:buChar char="•"/>
              <a:defRPr/>
            </a:pPr>
            <a:endParaRPr lang="es-ES" dirty="0" smtClean="0"/>
          </a:p>
          <a:p>
            <a:pPr fontAlgn="auto">
              <a:spcAft>
                <a:spcPts val="0"/>
              </a:spcAft>
              <a:buFont typeface="Arial" pitchFamily="34" charset="0"/>
              <a:buChar char="•"/>
              <a:defRPr/>
            </a:pPr>
            <a:r>
              <a:rPr lang="es-ES" dirty="0" smtClean="0"/>
              <a:t>RA extended to </a:t>
            </a:r>
            <a:r>
              <a:rPr lang="es-ES" dirty="0" err="1" smtClean="0"/>
              <a:t>include</a:t>
            </a:r>
            <a:r>
              <a:rPr lang="es-ES" dirty="0" smtClean="0"/>
              <a:t> </a:t>
            </a:r>
            <a:r>
              <a:rPr lang="es-ES" dirty="0" err="1" smtClean="0"/>
              <a:t>adversaries</a:t>
            </a:r>
            <a:r>
              <a:rPr lang="es-ES" dirty="0" smtClean="0"/>
              <a:t> </a:t>
            </a:r>
            <a:r>
              <a:rPr lang="es-ES" dirty="0" err="1" smtClean="0"/>
              <a:t>ready</a:t>
            </a:r>
            <a:r>
              <a:rPr lang="es-ES" dirty="0" smtClean="0"/>
              <a:t> to </a:t>
            </a:r>
            <a:r>
              <a:rPr lang="es-ES" dirty="0" err="1" smtClean="0"/>
              <a:t>increase</a:t>
            </a:r>
            <a:r>
              <a:rPr lang="es-ES" dirty="0" smtClean="0"/>
              <a:t> </a:t>
            </a:r>
            <a:r>
              <a:rPr lang="es-ES" dirty="0" err="1" smtClean="0"/>
              <a:t>our</a:t>
            </a:r>
            <a:r>
              <a:rPr lang="es-ES" dirty="0" smtClean="0"/>
              <a:t> </a:t>
            </a:r>
            <a:r>
              <a:rPr lang="es-ES" dirty="0" err="1" smtClean="0"/>
              <a:t>risks</a:t>
            </a:r>
            <a:endParaRPr lang="es-ES" dirty="0" smtClean="0"/>
          </a:p>
          <a:p>
            <a:pPr fontAlgn="auto">
              <a:spcAft>
                <a:spcPts val="0"/>
              </a:spcAft>
              <a:buFont typeface="Arial" pitchFamily="34" charset="0"/>
              <a:buChar char="•"/>
              <a:defRPr/>
            </a:pPr>
            <a:endParaRPr lang="es-ES" dirty="0" smtClean="0"/>
          </a:p>
          <a:p>
            <a:pPr fontAlgn="auto">
              <a:spcAft>
                <a:spcPts val="0"/>
              </a:spcAft>
              <a:buFont typeface="Arial" pitchFamily="34" charset="0"/>
              <a:buChar char="•"/>
              <a:defRPr/>
            </a:pPr>
            <a:endParaRPr lang="es-ES" dirty="0" smtClean="0"/>
          </a:p>
          <a:p>
            <a:pPr fontAlgn="auto">
              <a:spcAft>
                <a:spcPts val="0"/>
              </a:spcAft>
              <a:buFont typeface="Arial" pitchFamily="34" charset="0"/>
              <a:buChar char="•"/>
              <a:defRPr/>
            </a:pPr>
            <a:r>
              <a:rPr lang="es-ES" dirty="0" smtClean="0"/>
              <a:t>S-11, M-11 lead </a:t>
            </a:r>
            <a:r>
              <a:rPr lang="es-ES" dirty="0" err="1" smtClean="0"/>
              <a:t>to</a:t>
            </a:r>
            <a:r>
              <a:rPr lang="es-ES" dirty="0" smtClean="0"/>
              <a:t> </a:t>
            </a:r>
            <a:r>
              <a:rPr lang="es-ES" dirty="0" err="1" smtClean="0"/>
              <a:t>large</a:t>
            </a:r>
            <a:r>
              <a:rPr lang="es-ES" dirty="0" smtClean="0"/>
              <a:t> </a:t>
            </a:r>
            <a:r>
              <a:rPr lang="es-ES" dirty="0" err="1" smtClean="0"/>
              <a:t>security</a:t>
            </a:r>
            <a:r>
              <a:rPr lang="es-ES" dirty="0" smtClean="0"/>
              <a:t> </a:t>
            </a:r>
            <a:r>
              <a:rPr lang="es-ES" dirty="0" err="1" smtClean="0"/>
              <a:t>investments</a:t>
            </a:r>
            <a:r>
              <a:rPr lang="es-ES" dirty="0" smtClean="0"/>
              <a:t> </a:t>
            </a:r>
            <a:r>
              <a:rPr lang="es-ES" dirty="0" err="1" smtClean="0"/>
              <a:t>globally</a:t>
            </a:r>
            <a:r>
              <a:rPr lang="es-ES" dirty="0" smtClean="0"/>
              <a:t>, </a:t>
            </a:r>
            <a:r>
              <a:rPr lang="es-ES" dirty="0" err="1" smtClean="0"/>
              <a:t>some</a:t>
            </a:r>
            <a:r>
              <a:rPr lang="es-ES" dirty="0" smtClean="0"/>
              <a:t> of </a:t>
            </a:r>
            <a:r>
              <a:rPr lang="es-ES" dirty="0" err="1" smtClean="0"/>
              <a:t>them</a:t>
            </a:r>
            <a:r>
              <a:rPr lang="es-ES" dirty="0" smtClean="0"/>
              <a:t> </a:t>
            </a:r>
            <a:r>
              <a:rPr lang="es-ES" dirty="0" err="1" smtClean="0"/>
              <a:t>criticised</a:t>
            </a:r>
            <a:r>
              <a:rPr lang="es-ES" dirty="0" smtClean="0"/>
              <a:t> </a:t>
            </a:r>
          </a:p>
          <a:p>
            <a:pPr fontAlgn="auto">
              <a:spcAft>
                <a:spcPts val="0"/>
              </a:spcAft>
              <a:buFont typeface="Arial" pitchFamily="34" charset="0"/>
              <a:buChar char="•"/>
              <a:defRPr/>
            </a:pPr>
            <a:r>
              <a:rPr lang="es-ES" dirty="0" err="1" smtClean="0"/>
              <a:t>Many</a:t>
            </a:r>
            <a:r>
              <a:rPr lang="es-ES" dirty="0" smtClean="0"/>
              <a:t> </a:t>
            </a:r>
            <a:r>
              <a:rPr lang="es-ES" dirty="0" err="1" smtClean="0"/>
              <a:t>modelling</a:t>
            </a:r>
            <a:r>
              <a:rPr lang="es-ES" dirty="0" smtClean="0"/>
              <a:t> </a:t>
            </a:r>
            <a:r>
              <a:rPr lang="es-ES" dirty="0" err="1" smtClean="0"/>
              <a:t>efforts</a:t>
            </a:r>
            <a:r>
              <a:rPr lang="es-ES" dirty="0" smtClean="0"/>
              <a:t> </a:t>
            </a:r>
            <a:r>
              <a:rPr lang="es-ES" dirty="0" err="1" smtClean="0"/>
              <a:t>to</a:t>
            </a:r>
            <a:r>
              <a:rPr lang="es-ES" dirty="0" smtClean="0"/>
              <a:t> </a:t>
            </a:r>
            <a:r>
              <a:rPr lang="es-ES" dirty="0" err="1" smtClean="0"/>
              <a:t>efficiently</a:t>
            </a:r>
            <a:r>
              <a:rPr lang="es-ES" dirty="0" smtClean="0"/>
              <a:t> </a:t>
            </a:r>
            <a:r>
              <a:rPr lang="es-ES" dirty="0" err="1" smtClean="0"/>
              <a:t>allocate</a:t>
            </a:r>
            <a:r>
              <a:rPr lang="es-ES" dirty="0" smtClean="0"/>
              <a:t> </a:t>
            </a:r>
            <a:r>
              <a:rPr lang="es-ES" dirty="0" err="1" smtClean="0"/>
              <a:t>such</a:t>
            </a:r>
            <a:r>
              <a:rPr lang="es-ES" dirty="0" smtClean="0"/>
              <a:t> </a:t>
            </a:r>
            <a:r>
              <a:rPr lang="es-ES" dirty="0" err="1" smtClean="0"/>
              <a:t>resources</a:t>
            </a:r>
            <a:endParaRPr lang="es-ES" dirty="0" smtClean="0"/>
          </a:p>
          <a:p>
            <a:pPr fontAlgn="auto">
              <a:spcAft>
                <a:spcPts val="0"/>
              </a:spcAft>
              <a:buFont typeface="Arial" pitchFamily="34" charset="0"/>
              <a:buChar char="•"/>
              <a:defRPr/>
            </a:pPr>
            <a:r>
              <a:rPr lang="es-ES" dirty="0" err="1" smtClean="0"/>
              <a:t>Parnell</a:t>
            </a:r>
            <a:r>
              <a:rPr lang="es-ES" dirty="0" smtClean="0"/>
              <a:t> et al (2008) NAS </a:t>
            </a:r>
            <a:r>
              <a:rPr lang="es-ES" dirty="0" err="1" smtClean="0"/>
              <a:t>review</a:t>
            </a:r>
            <a:r>
              <a:rPr lang="es-ES" dirty="0" smtClean="0"/>
              <a:t> </a:t>
            </a:r>
          </a:p>
          <a:p>
            <a:pPr lvl="1" fontAlgn="auto">
              <a:spcAft>
                <a:spcPts val="0"/>
              </a:spcAft>
              <a:buFont typeface="Arial" pitchFamily="34" charset="0"/>
              <a:buChar char="–"/>
              <a:defRPr/>
            </a:pPr>
            <a:r>
              <a:rPr lang="es-ES" dirty="0" smtClean="0"/>
              <a:t>Standard </a:t>
            </a:r>
            <a:r>
              <a:rPr lang="es-ES" dirty="0" err="1" smtClean="0"/>
              <a:t>reliability</a:t>
            </a:r>
            <a:r>
              <a:rPr lang="es-ES" dirty="0" smtClean="0"/>
              <a:t>/</a:t>
            </a:r>
            <a:r>
              <a:rPr lang="es-ES" dirty="0" err="1" smtClean="0"/>
              <a:t>risk</a:t>
            </a:r>
            <a:r>
              <a:rPr lang="es-ES" dirty="0" smtClean="0"/>
              <a:t> </a:t>
            </a:r>
            <a:r>
              <a:rPr lang="es-ES" dirty="0" err="1" smtClean="0"/>
              <a:t>approaches</a:t>
            </a:r>
            <a:r>
              <a:rPr lang="es-ES" dirty="0" smtClean="0"/>
              <a:t> </a:t>
            </a:r>
            <a:r>
              <a:rPr lang="es-ES" dirty="0" err="1" smtClean="0"/>
              <a:t>not</a:t>
            </a:r>
            <a:r>
              <a:rPr lang="es-ES" dirty="0" smtClean="0"/>
              <a:t> </a:t>
            </a:r>
            <a:r>
              <a:rPr lang="es-ES" dirty="0" err="1" smtClean="0"/>
              <a:t>take</a:t>
            </a:r>
            <a:r>
              <a:rPr lang="es-ES" dirty="0" smtClean="0"/>
              <a:t> </a:t>
            </a:r>
            <a:r>
              <a:rPr lang="es-ES" dirty="0" err="1" smtClean="0"/>
              <a:t>into</a:t>
            </a:r>
            <a:r>
              <a:rPr lang="es-ES" dirty="0" smtClean="0"/>
              <a:t> </a:t>
            </a:r>
            <a:r>
              <a:rPr lang="es-ES" dirty="0" err="1" smtClean="0"/>
              <a:t>account</a:t>
            </a:r>
            <a:r>
              <a:rPr lang="es-ES" dirty="0" smtClean="0"/>
              <a:t> </a:t>
            </a:r>
            <a:r>
              <a:rPr lang="es-ES" dirty="0" err="1" smtClean="0"/>
              <a:t>intentionality</a:t>
            </a:r>
            <a:endParaRPr lang="es-ES" dirty="0" smtClean="0"/>
          </a:p>
          <a:p>
            <a:pPr lvl="1" fontAlgn="auto">
              <a:spcAft>
                <a:spcPts val="0"/>
              </a:spcAft>
              <a:buFont typeface="Arial" pitchFamily="34" charset="0"/>
              <a:buChar char="–"/>
              <a:defRPr/>
            </a:pPr>
            <a:r>
              <a:rPr lang="es-ES" dirty="0" err="1" smtClean="0"/>
              <a:t>Game</a:t>
            </a:r>
            <a:r>
              <a:rPr lang="es-ES" dirty="0" smtClean="0"/>
              <a:t> </a:t>
            </a:r>
            <a:r>
              <a:rPr lang="es-ES" dirty="0" err="1" smtClean="0"/>
              <a:t>theoretic</a:t>
            </a:r>
            <a:r>
              <a:rPr lang="es-ES" dirty="0" smtClean="0"/>
              <a:t> </a:t>
            </a:r>
            <a:r>
              <a:rPr lang="es-ES" dirty="0" err="1" smtClean="0"/>
              <a:t>approaches</a:t>
            </a:r>
            <a:r>
              <a:rPr lang="es-ES" dirty="0" smtClean="0"/>
              <a:t>. </a:t>
            </a:r>
            <a:r>
              <a:rPr lang="es-ES" dirty="0" err="1" smtClean="0"/>
              <a:t>Common</a:t>
            </a:r>
            <a:r>
              <a:rPr lang="es-ES" dirty="0" smtClean="0"/>
              <a:t> </a:t>
            </a:r>
            <a:r>
              <a:rPr lang="es-ES" dirty="0" err="1" smtClean="0"/>
              <a:t>knowledge</a:t>
            </a:r>
            <a:r>
              <a:rPr lang="es-ES" dirty="0" smtClean="0"/>
              <a:t> </a:t>
            </a:r>
            <a:r>
              <a:rPr lang="es-ES" dirty="0" err="1" smtClean="0"/>
              <a:t>assumption</a:t>
            </a:r>
            <a:r>
              <a:rPr lang="es-ES" dirty="0" smtClean="0"/>
              <a:t>…</a:t>
            </a:r>
          </a:p>
          <a:p>
            <a:pPr lvl="1" fontAlgn="auto">
              <a:spcAft>
                <a:spcPts val="0"/>
              </a:spcAft>
              <a:buFont typeface="Arial" pitchFamily="34" charset="0"/>
              <a:buChar char="–"/>
              <a:defRPr/>
            </a:pPr>
            <a:r>
              <a:rPr lang="es-ES" dirty="0" err="1" smtClean="0"/>
              <a:t>Decision</a:t>
            </a:r>
            <a:r>
              <a:rPr lang="es-ES" dirty="0" smtClean="0"/>
              <a:t> </a:t>
            </a:r>
            <a:r>
              <a:rPr lang="es-ES" dirty="0" err="1" smtClean="0"/>
              <a:t>analytic</a:t>
            </a:r>
            <a:r>
              <a:rPr lang="es-ES" dirty="0" smtClean="0"/>
              <a:t> </a:t>
            </a:r>
            <a:r>
              <a:rPr lang="es-ES" dirty="0" err="1" smtClean="0"/>
              <a:t>approaches</a:t>
            </a:r>
            <a:r>
              <a:rPr lang="es-ES" dirty="0" smtClean="0"/>
              <a:t>. </a:t>
            </a:r>
            <a:r>
              <a:rPr lang="es-ES" dirty="0" err="1" smtClean="0"/>
              <a:t>Forecasting</a:t>
            </a:r>
            <a:r>
              <a:rPr lang="es-ES" dirty="0" smtClean="0"/>
              <a:t> </a:t>
            </a:r>
            <a:r>
              <a:rPr lang="es-ES" dirty="0" err="1" smtClean="0"/>
              <a:t>the</a:t>
            </a:r>
            <a:r>
              <a:rPr lang="es-ES" dirty="0" smtClean="0"/>
              <a:t> </a:t>
            </a:r>
            <a:r>
              <a:rPr lang="es-ES" dirty="0" err="1" smtClean="0"/>
              <a:t>adversary</a:t>
            </a:r>
            <a:r>
              <a:rPr lang="es-ES" dirty="0" smtClean="0"/>
              <a:t> </a:t>
            </a:r>
            <a:r>
              <a:rPr lang="es-ES" dirty="0" err="1" smtClean="0"/>
              <a:t>action</a:t>
            </a:r>
            <a:r>
              <a:rPr lang="es-ES" dirty="0" smtClean="0"/>
              <a:t>…</a:t>
            </a:r>
          </a:p>
          <a:p>
            <a:pPr fontAlgn="auto">
              <a:spcAft>
                <a:spcPts val="0"/>
              </a:spcAft>
              <a:buFont typeface="Arial" pitchFamily="34" charset="0"/>
              <a:buChar char="•"/>
              <a:defRPr/>
            </a:pPr>
            <a:r>
              <a:rPr lang="es-ES" dirty="0" err="1" smtClean="0"/>
              <a:t>Merrick</a:t>
            </a:r>
            <a:r>
              <a:rPr lang="es-ES" dirty="0" smtClean="0"/>
              <a:t>, </a:t>
            </a:r>
            <a:r>
              <a:rPr lang="es-ES" dirty="0" err="1" smtClean="0"/>
              <a:t>Parnell</a:t>
            </a:r>
            <a:r>
              <a:rPr lang="es-ES" dirty="0" smtClean="0"/>
              <a:t> (2011) </a:t>
            </a:r>
            <a:r>
              <a:rPr lang="es-ES" dirty="0" err="1" smtClean="0"/>
              <a:t>review</a:t>
            </a:r>
            <a:r>
              <a:rPr lang="es-ES" dirty="0" smtClean="0"/>
              <a:t> </a:t>
            </a:r>
            <a:r>
              <a:rPr lang="es-ES" dirty="0" err="1" smtClean="0"/>
              <a:t>approaches</a:t>
            </a:r>
            <a:r>
              <a:rPr lang="es-ES" dirty="0" smtClean="0"/>
              <a:t> </a:t>
            </a:r>
            <a:r>
              <a:rPr lang="es-ES" dirty="0" err="1" smtClean="0"/>
              <a:t>commenting</a:t>
            </a:r>
            <a:r>
              <a:rPr lang="es-ES" dirty="0" smtClean="0"/>
              <a:t> </a:t>
            </a:r>
            <a:r>
              <a:rPr lang="es-ES" dirty="0" err="1" smtClean="0"/>
              <a:t>favourably</a:t>
            </a:r>
            <a:r>
              <a:rPr lang="es-ES" dirty="0" smtClean="0"/>
              <a:t> </a:t>
            </a:r>
            <a:r>
              <a:rPr lang="es-ES" dirty="0" err="1" smtClean="0"/>
              <a:t>on</a:t>
            </a:r>
            <a:r>
              <a:rPr lang="es-ES" dirty="0" smtClean="0"/>
              <a:t> ARA </a:t>
            </a:r>
          </a:p>
          <a:p>
            <a:pPr fontAlgn="auto">
              <a:spcAft>
                <a:spcPts val="0"/>
              </a:spcAft>
              <a:buFont typeface="Arial" pitchFamily="34" charset="0"/>
              <a:buChar char="•"/>
              <a:defRPr/>
            </a:pPr>
            <a:endParaRPr lang="es-ES" dirty="0"/>
          </a:p>
        </p:txBody>
      </p:sp>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extLst>
      <p:ext uri="{BB962C8B-B14F-4D97-AF65-F5344CB8AC3E}">
        <p14:creationId xmlns:p14="http://schemas.microsoft.com/office/powerpoint/2010/main" val="1514738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a:xfrm>
            <a:off x="457200" y="274638"/>
            <a:ext cx="8229600" cy="850900"/>
          </a:xfrm>
        </p:spPr>
        <p:txBody>
          <a:bodyPr/>
          <a:lstStyle/>
          <a:p>
            <a:r>
              <a:rPr lang="en-GB" sz="4000" dirty="0" smtClean="0"/>
              <a:t>ARA</a:t>
            </a:r>
          </a:p>
        </p:txBody>
      </p:sp>
      <p:sp>
        <p:nvSpPr>
          <p:cNvPr id="11268" name="Rectangle 6"/>
          <p:cNvSpPr>
            <a:spLocks noGrp="1" noChangeArrowheads="1"/>
          </p:cNvSpPr>
          <p:nvPr>
            <p:ph type="body" idx="1"/>
          </p:nvPr>
        </p:nvSpPr>
        <p:spPr>
          <a:xfrm>
            <a:off x="500063" y="1285875"/>
            <a:ext cx="8229600" cy="5111750"/>
          </a:xfrm>
        </p:spPr>
        <p:txBody>
          <a:bodyPr rtlCol="0">
            <a:normAutofit fontScale="70000" lnSpcReduction="20000"/>
          </a:bodyPr>
          <a:lstStyle/>
          <a:p>
            <a:pPr fontAlgn="auto">
              <a:lnSpc>
                <a:spcPct val="80000"/>
              </a:lnSpc>
              <a:spcAft>
                <a:spcPts val="0"/>
              </a:spcAft>
              <a:buFont typeface="Arial" pitchFamily="34" charset="0"/>
              <a:buChar char="•"/>
              <a:defRPr/>
            </a:pPr>
            <a:r>
              <a:rPr lang="en-US" sz="2400" dirty="0" smtClean="0"/>
              <a:t>A framework to manage risks from actions of intelligent adversaries </a:t>
            </a:r>
            <a:endParaRPr lang="en-US" sz="2400" dirty="0"/>
          </a:p>
          <a:p>
            <a:pPr fontAlgn="auto">
              <a:lnSpc>
                <a:spcPct val="80000"/>
              </a:lnSpc>
              <a:spcAft>
                <a:spcPts val="0"/>
              </a:spcAft>
              <a:buFont typeface="Arial" pitchFamily="34" charset="0"/>
              <a:buChar char="•"/>
              <a:defRPr/>
            </a:pPr>
            <a:endParaRPr lang="en-US" sz="2400" dirty="0" smtClean="0"/>
          </a:p>
          <a:p>
            <a:pPr marL="400050" lvl="1" indent="0" fontAlgn="auto">
              <a:lnSpc>
                <a:spcPct val="80000"/>
              </a:lnSpc>
              <a:spcAft>
                <a:spcPts val="0"/>
              </a:spcAft>
              <a:buNone/>
              <a:defRPr/>
            </a:pPr>
            <a:r>
              <a:rPr lang="en-US" sz="2000" dirty="0" smtClean="0"/>
              <a:t>Banks, Rios, DRI Adversarial Risk Analysis (2015) Taylor Francis</a:t>
            </a:r>
          </a:p>
          <a:p>
            <a:pPr fontAlgn="auto">
              <a:lnSpc>
                <a:spcPct val="80000"/>
              </a:lnSpc>
              <a:spcAft>
                <a:spcPts val="0"/>
              </a:spcAft>
              <a:buFont typeface="Arial" pitchFamily="34" charset="0"/>
              <a:buChar char="•"/>
              <a:defRPr/>
            </a:pPr>
            <a:endParaRPr lang="en-GB" sz="2400" dirty="0" smtClean="0"/>
          </a:p>
          <a:p>
            <a:pPr fontAlgn="auto">
              <a:lnSpc>
                <a:spcPct val="80000"/>
              </a:lnSpc>
              <a:spcAft>
                <a:spcPts val="0"/>
              </a:spcAft>
              <a:buFont typeface="Arial" pitchFamily="34" charset="0"/>
              <a:buChar char="•"/>
              <a:defRPr/>
            </a:pPr>
            <a:r>
              <a:rPr lang="en-US" sz="2400" dirty="0" smtClean="0"/>
              <a:t>One-sided prescriptive support</a:t>
            </a:r>
          </a:p>
          <a:p>
            <a:pPr lvl="1" fontAlgn="auto">
              <a:lnSpc>
                <a:spcPct val="80000"/>
              </a:lnSpc>
              <a:spcAft>
                <a:spcPts val="0"/>
              </a:spcAft>
              <a:buFont typeface="Arial" pitchFamily="34" charset="0"/>
              <a:buChar char="–"/>
              <a:defRPr/>
            </a:pPr>
            <a:r>
              <a:rPr lang="en-US" sz="2000" dirty="0" smtClean="0"/>
              <a:t>Use a SEU model</a:t>
            </a:r>
          </a:p>
          <a:p>
            <a:pPr lvl="1" fontAlgn="auto">
              <a:lnSpc>
                <a:spcPct val="80000"/>
              </a:lnSpc>
              <a:spcAft>
                <a:spcPts val="0"/>
              </a:spcAft>
              <a:buFont typeface="Arial" pitchFamily="34" charset="0"/>
              <a:buChar char="–"/>
              <a:defRPr/>
            </a:pPr>
            <a:r>
              <a:rPr lang="en-US" sz="2000" dirty="0" smtClean="0"/>
              <a:t>Treat the adversary’s decision as uncertainties</a:t>
            </a:r>
          </a:p>
          <a:p>
            <a:pPr lvl="1" fontAlgn="auto">
              <a:lnSpc>
                <a:spcPct val="80000"/>
              </a:lnSpc>
              <a:spcAft>
                <a:spcPts val="0"/>
              </a:spcAft>
              <a:buFont typeface="Arial" pitchFamily="34" charset="0"/>
              <a:buChar char="–"/>
              <a:defRPr/>
            </a:pPr>
            <a:endParaRPr lang="en-US" sz="2000" dirty="0" smtClean="0"/>
          </a:p>
          <a:p>
            <a:pPr fontAlgn="auto">
              <a:lnSpc>
                <a:spcPct val="80000"/>
              </a:lnSpc>
              <a:spcAft>
                <a:spcPts val="0"/>
              </a:spcAft>
              <a:buFont typeface="Arial" pitchFamily="34" charset="0"/>
              <a:buChar char="•"/>
              <a:defRPr/>
            </a:pPr>
            <a:r>
              <a:rPr lang="en-US" sz="2400" dirty="0" smtClean="0"/>
              <a:t>Method to predict adversary’s actions</a:t>
            </a:r>
          </a:p>
          <a:p>
            <a:pPr lvl="1" fontAlgn="auto">
              <a:lnSpc>
                <a:spcPct val="80000"/>
              </a:lnSpc>
              <a:spcAft>
                <a:spcPts val="0"/>
              </a:spcAft>
              <a:buFont typeface="Arial" pitchFamily="34" charset="0"/>
              <a:buChar char="–"/>
              <a:defRPr/>
            </a:pPr>
            <a:r>
              <a:rPr lang="en-US" sz="2000" dirty="0" smtClean="0"/>
              <a:t>We assume the adversary is a </a:t>
            </a:r>
            <a:r>
              <a:rPr lang="en-US" sz="2000" i="1" dirty="0" smtClean="0"/>
              <a:t>expected utility </a:t>
            </a:r>
            <a:r>
              <a:rPr lang="en-US" sz="2000" i="1" dirty="0" err="1" smtClean="0"/>
              <a:t>maximizer</a:t>
            </a:r>
            <a:endParaRPr lang="en-US" sz="2000" i="1" dirty="0" smtClean="0"/>
          </a:p>
          <a:p>
            <a:pPr lvl="2" fontAlgn="auto">
              <a:lnSpc>
                <a:spcPct val="80000"/>
              </a:lnSpc>
              <a:spcAft>
                <a:spcPts val="0"/>
              </a:spcAft>
              <a:buFont typeface="Arial" pitchFamily="34" charset="0"/>
              <a:buChar char="•"/>
              <a:defRPr/>
            </a:pPr>
            <a:r>
              <a:rPr lang="en-US" sz="1800" dirty="0" smtClean="0"/>
              <a:t>Model his decision problem</a:t>
            </a:r>
          </a:p>
          <a:p>
            <a:pPr lvl="2" fontAlgn="auto">
              <a:lnSpc>
                <a:spcPct val="80000"/>
              </a:lnSpc>
              <a:spcAft>
                <a:spcPts val="0"/>
              </a:spcAft>
              <a:buFont typeface="Arial" pitchFamily="34" charset="0"/>
              <a:buChar char="•"/>
              <a:defRPr/>
            </a:pPr>
            <a:r>
              <a:rPr lang="en-US" sz="1800" dirty="0" smtClean="0"/>
              <a:t>Assess his probabilities and utilities </a:t>
            </a:r>
          </a:p>
          <a:p>
            <a:pPr lvl="2" fontAlgn="auto">
              <a:lnSpc>
                <a:spcPct val="80000"/>
              </a:lnSpc>
              <a:spcAft>
                <a:spcPts val="0"/>
              </a:spcAft>
              <a:buFont typeface="Arial" pitchFamily="34" charset="0"/>
              <a:buChar char="•"/>
              <a:defRPr/>
            </a:pPr>
            <a:r>
              <a:rPr lang="en-US" sz="1800" dirty="0" smtClean="0"/>
              <a:t>Find his action of maximum expected utility</a:t>
            </a:r>
            <a:endParaRPr lang="en-US" sz="1800" i="1" dirty="0" smtClean="0"/>
          </a:p>
          <a:p>
            <a:pPr marL="457200" lvl="1" indent="0" fontAlgn="auto">
              <a:lnSpc>
                <a:spcPct val="80000"/>
              </a:lnSpc>
              <a:spcAft>
                <a:spcPts val="0"/>
              </a:spcAft>
              <a:buNone/>
              <a:defRPr/>
            </a:pPr>
            <a:r>
              <a:rPr lang="en-US" sz="2000" dirty="0" smtClean="0"/>
              <a:t>(But other </a:t>
            </a:r>
            <a:r>
              <a:rPr lang="en-US" sz="2000" i="1" dirty="0" smtClean="0"/>
              <a:t>descriptive</a:t>
            </a:r>
            <a:r>
              <a:rPr lang="en-US" sz="2000" dirty="0" smtClean="0"/>
              <a:t> models are possible)	</a:t>
            </a:r>
          </a:p>
          <a:p>
            <a:pPr lvl="1" fontAlgn="auto">
              <a:lnSpc>
                <a:spcPct val="80000"/>
              </a:lnSpc>
              <a:spcAft>
                <a:spcPts val="0"/>
              </a:spcAft>
              <a:buFont typeface="Arial" pitchFamily="34" charset="0"/>
              <a:buChar char="–"/>
              <a:defRPr/>
            </a:pPr>
            <a:endParaRPr lang="en-US" sz="2000" dirty="0" smtClean="0"/>
          </a:p>
          <a:p>
            <a:pPr fontAlgn="auto">
              <a:lnSpc>
                <a:spcPct val="80000"/>
              </a:lnSpc>
              <a:spcAft>
                <a:spcPts val="0"/>
              </a:spcAft>
              <a:buFont typeface="Arial" pitchFamily="34" charset="0"/>
              <a:buChar char="•"/>
              <a:defRPr/>
            </a:pPr>
            <a:r>
              <a:rPr lang="en-GB" sz="2400" dirty="0" smtClean="0"/>
              <a:t>Uncertainty in the Attacker’s </a:t>
            </a:r>
            <a:r>
              <a:rPr lang="en-US" sz="2400" dirty="0" smtClean="0"/>
              <a:t>decision</a:t>
            </a:r>
            <a:r>
              <a:rPr lang="en-GB" sz="2400" dirty="0" smtClean="0"/>
              <a:t> stems from </a:t>
            </a:r>
          </a:p>
          <a:p>
            <a:pPr lvl="1" fontAlgn="auto">
              <a:lnSpc>
                <a:spcPct val="80000"/>
              </a:lnSpc>
              <a:spcAft>
                <a:spcPts val="0"/>
              </a:spcAft>
              <a:buFont typeface="Arial" pitchFamily="34" charset="0"/>
              <a:buChar char="–"/>
              <a:defRPr/>
            </a:pPr>
            <a:r>
              <a:rPr lang="en-GB" sz="2000" i="1" dirty="0" smtClean="0"/>
              <a:t>our</a:t>
            </a:r>
            <a:r>
              <a:rPr lang="en-GB" sz="2000" dirty="0" smtClean="0"/>
              <a:t> uncertainty about his </a:t>
            </a:r>
            <a:r>
              <a:rPr lang="en-US" sz="2000" dirty="0" smtClean="0"/>
              <a:t>probabilities and utilities</a:t>
            </a:r>
            <a:r>
              <a:rPr lang="en-GB" sz="2000" dirty="0" smtClean="0"/>
              <a:t> </a:t>
            </a:r>
          </a:p>
          <a:p>
            <a:pPr lvl="1" fontAlgn="auto">
              <a:lnSpc>
                <a:spcPct val="80000"/>
              </a:lnSpc>
              <a:spcAft>
                <a:spcPts val="0"/>
              </a:spcAft>
              <a:buFont typeface="Arial" pitchFamily="34" charset="0"/>
              <a:buChar char="–"/>
              <a:defRPr/>
            </a:pPr>
            <a:r>
              <a:rPr lang="en-GB" sz="2000" dirty="0" smtClean="0"/>
              <a:t>but this leads to a hierarchy of nested decision problems</a:t>
            </a:r>
          </a:p>
          <a:p>
            <a:pPr lvl="1" fontAlgn="auto">
              <a:lnSpc>
                <a:spcPct val="80000"/>
              </a:lnSpc>
              <a:spcAft>
                <a:spcPts val="0"/>
              </a:spcAft>
              <a:buFont typeface="Arial" pitchFamily="34" charset="0"/>
              <a:buChar char="–"/>
              <a:defRPr/>
            </a:pPr>
            <a:endParaRPr lang="en-GB" sz="2000" dirty="0" smtClean="0"/>
          </a:p>
          <a:p>
            <a:pPr lvl="1" fontAlgn="auto">
              <a:lnSpc>
                <a:spcPct val="80000"/>
              </a:lnSpc>
              <a:spcAft>
                <a:spcPts val="0"/>
              </a:spcAft>
              <a:buFontTx/>
              <a:buNone/>
              <a:defRPr/>
            </a:pPr>
            <a:r>
              <a:rPr lang="en-GB" sz="1800" dirty="0" smtClean="0"/>
              <a:t> (random, </a:t>
            </a:r>
            <a:r>
              <a:rPr lang="en-GB" sz="1800" dirty="0" err="1" smtClean="0"/>
              <a:t>noninformative</a:t>
            </a:r>
            <a:r>
              <a:rPr lang="en-GB" sz="1800" dirty="0" smtClean="0"/>
              <a:t>,  level-k, heuristic, mirroring argument,…) vs (common knowledge)</a:t>
            </a:r>
          </a:p>
          <a:p>
            <a:pPr lvl="1" fontAlgn="auto">
              <a:lnSpc>
                <a:spcPct val="80000"/>
              </a:lnSpc>
              <a:spcAft>
                <a:spcPts val="0"/>
              </a:spcAft>
              <a:buFontTx/>
              <a:buNone/>
              <a:defRPr/>
            </a:pPr>
            <a:endParaRPr lang="en-GB" sz="1800" dirty="0" smtClean="0"/>
          </a:p>
          <a:p>
            <a:pPr>
              <a:lnSpc>
                <a:spcPct val="80000"/>
              </a:lnSpc>
            </a:pPr>
            <a:r>
              <a:rPr lang="en-US" sz="2400" dirty="0" err="1"/>
              <a:t>Kadane</a:t>
            </a:r>
            <a:r>
              <a:rPr lang="en-US" sz="2400" dirty="0"/>
              <a:t>, </a:t>
            </a:r>
            <a:r>
              <a:rPr lang="en-US" sz="2400" dirty="0" err="1"/>
              <a:t>Larkey</a:t>
            </a:r>
            <a:r>
              <a:rPr lang="en-US" sz="2400" dirty="0"/>
              <a:t> (1982), </a:t>
            </a:r>
            <a:r>
              <a:rPr lang="en-US" sz="2400" dirty="0" err="1"/>
              <a:t>Raiffa</a:t>
            </a:r>
            <a:r>
              <a:rPr lang="en-US" sz="2400" dirty="0"/>
              <a:t> (</a:t>
            </a:r>
            <a:r>
              <a:rPr lang="en-US" sz="2400" dirty="0" smtClean="0"/>
              <a:t>1982, 2002)</a:t>
            </a:r>
          </a:p>
          <a:p>
            <a:pPr>
              <a:lnSpc>
                <a:spcPct val="80000"/>
              </a:lnSpc>
            </a:pPr>
            <a:r>
              <a:rPr lang="en-US" sz="2400" dirty="0" err="1" smtClean="0"/>
              <a:t>Lippman</a:t>
            </a:r>
            <a:r>
              <a:rPr lang="en-US" sz="2400" dirty="0"/>
              <a:t>, </a:t>
            </a:r>
            <a:r>
              <a:rPr lang="en-US" sz="2400" dirty="0" err="1"/>
              <a:t>McCardle</a:t>
            </a:r>
            <a:r>
              <a:rPr lang="en-US" sz="2400" dirty="0"/>
              <a:t> (2012)</a:t>
            </a:r>
          </a:p>
          <a:p>
            <a:pPr>
              <a:lnSpc>
                <a:spcPct val="80000"/>
              </a:lnSpc>
            </a:pPr>
            <a:r>
              <a:rPr lang="en-US" sz="2400" dirty="0"/>
              <a:t>Stahl and Wilson (1994</a:t>
            </a:r>
            <a:r>
              <a:rPr lang="en-US" sz="2400" dirty="0" smtClean="0"/>
              <a:t>, 1995</a:t>
            </a:r>
            <a:r>
              <a:rPr lang="en-US" sz="2400" dirty="0"/>
              <a:t>)       D. </a:t>
            </a:r>
            <a:r>
              <a:rPr lang="en-US" sz="2400" dirty="0" err="1"/>
              <a:t>Wolpert</a:t>
            </a:r>
            <a:r>
              <a:rPr lang="en-US" sz="2400" dirty="0"/>
              <a:t> (2012)</a:t>
            </a:r>
          </a:p>
          <a:p>
            <a:pPr>
              <a:lnSpc>
                <a:spcPct val="80000"/>
              </a:lnSpc>
            </a:pPr>
            <a:r>
              <a:rPr lang="en-US" sz="2400" dirty="0" err="1" smtClean="0"/>
              <a:t>Rothkopf</a:t>
            </a:r>
            <a:r>
              <a:rPr lang="en-US" sz="2400" dirty="0" smtClean="0"/>
              <a:t> (2007)</a:t>
            </a:r>
            <a:endParaRPr lang="en-US" sz="2400" dirty="0"/>
          </a:p>
          <a:p>
            <a:pPr lvl="1" fontAlgn="auto">
              <a:lnSpc>
                <a:spcPct val="80000"/>
              </a:lnSpc>
              <a:spcAft>
                <a:spcPts val="0"/>
              </a:spcAft>
              <a:buFont typeface="Arial" pitchFamily="34" charset="0"/>
              <a:buChar char="–"/>
              <a:defRPr/>
            </a:pPr>
            <a:endParaRPr lang="en-GB" sz="2000" dirty="0" smtClean="0"/>
          </a:p>
        </p:txBody>
      </p:sp>
      <p:sp>
        <p:nvSpPr>
          <p:cNvPr id="2" name="1 Marcador de pie de página"/>
          <p:cNvSpPr>
            <a:spLocks noGrp="1"/>
          </p:cNvSpPr>
          <p:nvPr>
            <p:ph type="ftr" sz="quarter" idx="11"/>
          </p:nvPr>
        </p:nvSpPr>
        <p:spPr/>
        <p:txBody>
          <a:bodyPr/>
          <a:lstStyle/>
          <a:p>
            <a:pPr>
              <a:defRPr/>
            </a:pPr>
            <a:r>
              <a:rPr lang="es-ES" smtClean="0"/>
              <a:t>DRI. USST</a:t>
            </a:r>
            <a:endParaRPr lang="es-E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6311</TotalTime>
  <Words>1551</Words>
  <Application>Microsoft Office PowerPoint</Application>
  <PresentationFormat>Presentación en pantalla (4:3)</PresentationFormat>
  <Paragraphs>483</Paragraphs>
  <Slides>38</Slides>
  <Notes>20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38</vt:i4>
      </vt:variant>
    </vt:vector>
  </HeadingPairs>
  <TitlesOfParts>
    <vt:vector size="44" baseType="lpstr">
      <vt:lpstr>Arial</vt:lpstr>
      <vt:lpstr>Arial Unicode MS</vt:lpstr>
      <vt:lpstr>David</vt:lpstr>
      <vt:lpstr>Tahoma</vt:lpstr>
      <vt:lpstr>Times New Roman</vt:lpstr>
      <vt:lpstr>Diseño predeterminado</vt:lpstr>
      <vt:lpstr> From risk analysis to adversarial risk analysis   Part VI. Adversarial risk analysis     </vt:lpstr>
      <vt:lpstr>So far </vt:lpstr>
      <vt:lpstr> Which is the best security resource allocation in a railway network? </vt:lpstr>
      <vt:lpstr> Which is the best security resource allocation in a railway network? </vt:lpstr>
      <vt:lpstr> Which is the best security resource allocation in a railway network? </vt:lpstr>
      <vt:lpstr>From RA to ARA…</vt:lpstr>
      <vt:lpstr>Motivation</vt:lpstr>
      <vt:lpstr>Motivation </vt:lpstr>
      <vt:lpstr>ARA</vt:lpstr>
      <vt:lpstr>Presentación de PowerPoint</vt:lpstr>
      <vt:lpstr>Supporting the Defender</vt:lpstr>
      <vt:lpstr>Supporting the Defender: The assessment problem </vt:lpstr>
      <vt:lpstr>Sequential D-A</vt:lpstr>
      <vt:lpstr>Simultaneous games</vt:lpstr>
      <vt:lpstr>Supporting the Defender</vt:lpstr>
      <vt:lpstr>Assessing </vt:lpstr>
      <vt:lpstr>The assessment problem</vt:lpstr>
      <vt:lpstr>Hierarchy of nested models</vt:lpstr>
      <vt:lpstr>Opponent modeling</vt:lpstr>
      <vt:lpstr>Piracy in Somalia</vt:lpstr>
      <vt:lpstr>The Defend–Attack–Defend model</vt:lpstr>
      <vt:lpstr>The Somali Pirates Case: Problem formulation</vt:lpstr>
      <vt:lpstr>Presentación de PowerPoint</vt:lpstr>
      <vt:lpstr>Presentación de PowerPoint</vt:lpstr>
      <vt:lpstr>ARA: Cases</vt:lpstr>
      <vt:lpstr>ARA templates</vt:lpstr>
      <vt:lpstr>ARA templates</vt:lpstr>
      <vt:lpstr>More general interactions</vt:lpstr>
      <vt:lpstr>ARA vs GT</vt:lpstr>
      <vt:lpstr>Adversarial classification as a game</vt:lpstr>
      <vt:lpstr>Adversarial problems</vt:lpstr>
      <vt:lpstr>Presentación de PowerPoint</vt:lpstr>
      <vt:lpstr>Presentación de PowerPoint</vt:lpstr>
      <vt:lpstr>Presentación de PowerPoint</vt:lpstr>
      <vt:lpstr>Presentación de PowerPoint</vt:lpstr>
      <vt:lpstr>Other themes</vt:lpstr>
      <vt:lpstr>Wrapping up </vt:lpstr>
      <vt:lpstr> 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Fonaryev</dc:creator>
  <cp:lastModifiedBy>David</cp:lastModifiedBy>
  <cp:revision>179</cp:revision>
  <dcterms:created xsi:type="dcterms:W3CDTF">2007-05-04T11:37:36Z</dcterms:created>
  <dcterms:modified xsi:type="dcterms:W3CDTF">2020-12-08T19:34:46Z</dcterms:modified>
</cp:coreProperties>
</file>