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876" r:id="rId2"/>
  </p:sldMasterIdLst>
  <p:notesMasterIdLst>
    <p:notesMasterId r:id="rId24"/>
  </p:notesMasterIdLst>
  <p:handoutMasterIdLst>
    <p:handoutMasterId r:id="rId25"/>
  </p:handoutMasterIdLst>
  <p:sldIdLst>
    <p:sldId id="256" r:id="rId3"/>
    <p:sldId id="785" r:id="rId4"/>
    <p:sldId id="786" r:id="rId5"/>
    <p:sldId id="787" r:id="rId6"/>
    <p:sldId id="665" r:id="rId7"/>
    <p:sldId id="676" r:id="rId8"/>
    <p:sldId id="678" r:id="rId9"/>
    <p:sldId id="679" r:id="rId10"/>
    <p:sldId id="745" r:id="rId11"/>
    <p:sldId id="681" r:id="rId12"/>
    <p:sldId id="686" r:id="rId13"/>
    <p:sldId id="683" r:id="rId14"/>
    <p:sldId id="747" r:id="rId15"/>
    <p:sldId id="748" r:id="rId16"/>
    <p:sldId id="778" r:id="rId17"/>
    <p:sldId id="783" r:id="rId18"/>
    <p:sldId id="792" r:id="rId19"/>
    <p:sldId id="793" r:id="rId20"/>
    <p:sldId id="751" r:id="rId21"/>
    <p:sldId id="789" r:id="rId22"/>
    <p:sldId id="276" r:id="rId23"/>
  </p:sldIdLst>
  <p:sldSz cx="9144000" cy="6858000" type="screen4x3"/>
  <p:notesSz cx="9144000" cy="6858000"/>
  <p:defaultTextStyle>
    <a:defPPr>
      <a:defRPr lang="en-US"/>
    </a:defPPr>
    <a:lvl1pPr algn="just" rtl="0" fontAlgn="base">
      <a:lnSpc>
        <a:spcPct val="130000"/>
      </a:lnSpc>
      <a:spcBef>
        <a:spcPct val="20000"/>
      </a:spcBef>
      <a:spcAft>
        <a:spcPct val="0"/>
      </a:spcAft>
      <a:buClr>
        <a:schemeClr val="accent1"/>
      </a:buClr>
      <a:defRPr sz="2800" kern="1200">
        <a:solidFill>
          <a:schemeClr val="tx1"/>
        </a:solidFill>
        <a:latin typeface="仿宋_GB2312" pitchFamily="49" charset="-122"/>
        <a:ea typeface="仿宋_GB2312" pitchFamily="49" charset="-122"/>
        <a:cs typeface="+mn-cs"/>
        <a:sym typeface="仿宋_GB2312" pitchFamily="49" charset="-122"/>
      </a:defRPr>
    </a:lvl1pPr>
    <a:lvl2pPr marL="457200" algn="just" rtl="0" fontAlgn="base">
      <a:lnSpc>
        <a:spcPct val="130000"/>
      </a:lnSpc>
      <a:spcBef>
        <a:spcPct val="20000"/>
      </a:spcBef>
      <a:spcAft>
        <a:spcPct val="0"/>
      </a:spcAft>
      <a:buClr>
        <a:schemeClr val="accent1"/>
      </a:buClr>
      <a:defRPr sz="2800" kern="1200">
        <a:solidFill>
          <a:schemeClr val="tx1"/>
        </a:solidFill>
        <a:latin typeface="仿宋_GB2312" pitchFamily="49" charset="-122"/>
        <a:ea typeface="仿宋_GB2312" pitchFamily="49" charset="-122"/>
        <a:cs typeface="+mn-cs"/>
        <a:sym typeface="仿宋_GB2312" pitchFamily="49" charset="-122"/>
      </a:defRPr>
    </a:lvl2pPr>
    <a:lvl3pPr marL="914400" algn="just" rtl="0" fontAlgn="base">
      <a:lnSpc>
        <a:spcPct val="130000"/>
      </a:lnSpc>
      <a:spcBef>
        <a:spcPct val="20000"/>
      </a:spcBef>
      <a:spcAft>
        <a:spcPct val="0"/>
      </a:spcAft>
      <a:buClr>
        <a:schemeClr val="accent1"/>
      </a:buClr>
      <a:defRPr sz="2800" kern="1200">
        <a:solidFill>
          <a:schemeClr val="tx1"/>
        </a:solidFill>
        <a:latin typeface="仿宋_GB2312" pitchFamily="49" charset="-122"/>
        <a:ea typeface="仿宋_GB2312" pitchFamily="49" charset="-122"/>
        <a:cs typeface="+mn-cs"/>
        <a:sym typeface="仿宋_GB2312" pitchFamily="49" charset="-122"/>
      </a:defRPr>
    </a:lvl3pPr>
    <a:lvl4pPr marL="1371600" algn="just" rtl="0" fontAlgn="base">
      <a:lnSpc>
        <a:spcPct val="130000"/>
      </a:lnSpc>
      <a:spcBef>
        <a:spcPct val="20000"/>
      </a:spcBef>
      <a:spcAft>
        <a:spcPct val="0"/>
      </a:spcAft>
      <a:buClr>
        <a:schemeClr val="accent1"/>
      </a:buClr>
      <a:defRPr sz="2800" kern="1200">
        <a:solidFill>
          <a:schemeClr val="tx1"/>
        </a:solidFill>
        <a:latin typeface="仿宋_GB2312" pitchFamily="49" charset="-122"/>
        <a:ea typeface="仿宋_GB2312" pitchFamily="49" charset="-122"/>
        <a:cs typeface="+mn-cs"/>
        <a:sym typeface="仿宋_GB2312" pitchFamily="49" charset="-122"/>
      </a:defRPr>
    </a:lvl4pPr>
    <a:lvl5pPr marL="1828800" algn="just" rtl="0" fontAlgn="base">
      <a:lnSpc>
        <a:spcPct val="130000"/>
      </a:lnSpc>
      <a:spcBef>
        <a:spcPct val="20000"/>
      </a:spcBef>
      <a:spcAft>
        <a:spcPct val="0"/>
      </a:spcAft>
      <a:buClr>
        <a:schemeClr val="accent1"/>
      </a:buClr>
      <a:defRPr sz="2800" kern="1200">
        <a:solidFill>
          <a:schemeClr val="tx1"/>
        </a:solidFill>
        <a:latin typeface="仿宋_GB2312" pitchFamily="49" charset="-122"/>
        <a:ea typeface="仿宋_GB2312" pitchFamily="49" charset="-122"/>
        <a:cs typeface="+mn-cs"/>
        <a:sym typeface="仿宋_GB2312" pitchFamily="49" charset="-122"/>
      </a:defRPr>
    </a:lvl5pPr>
    <a:lvl6pPr marL="2286000" algn="l" defTabSz="914400" rtl="0" eaLnBrk="1" latinLnBrk="0" hangingPunct="1">
      <a:defRPr sz="2800" kern="1200">
        <a:solidFill>
          <a:schemeClr val="tx1"/>
        </a:solidFill>
        <a:latin typeface="仿宋_GB2312" pitchFamily="49" charset="-122"/>
        <a:ea typeface="仿宋_GB2312" pitchFamily="49" charset="-122"/>
        <a:cs typeface="+mn-cs"/>
        <a:sym typeface="仿宋_GB2312" pitchFamily="49" charset="-122"/>
      </a:defRPr>
    </a:lvl6pPr>
    <a:lvl7pPr marL="2743200" algn="l" defTabSz="914400" rtl="0" eaLnBrk="1" latinLnBrk="0" hangingPunct="1">
      <a:defRPr sz="2800" kern="1200">
        <a:solidFill>
          <a:schemeClr val="tx1"/>
        </a:solidFill>
        <a:latin typeface="仿宋_GB2312" pitchFamily="49" charset="-122"/>
        <a:ea typeface="仿宋_GB2312" pitchFamily="49" charset="-122"/>
        <a:cs typeface="+mn-cs"/>
        <a:sym typeface="仿宋_GB2312" pitchFamily="49" charset="-122"/>
      </a:defRPr>
    </a:lvl7pPr>
    <a:lvl8pPr marL="3200400" algn="l" defTabSz="914400" rtl="0" eaLnBrk="1" latinLnBrk="0" hangingPunct="1">
      <a:defRPr sz="2800" kern="1200">
        <a:solidFill>
          <a:schemeClr val="tx1"/>
        </a:solidFill>
        <a:latin typeface="仿宋_GB2312" pitchFamily="49" charset="-122"/>
        <a:ea typeface="仿宋_GB2312" pitchFamily="49" charset="-122"/>
        <a:cs typeface="+mn-cs"/>
        <a:sym typeface="仿宋_GB2312" pitchFamily="49" charset="-122"/>
      </a:defRPr>
    </a:lvl8pPr>
    <a:lvl9pPr marL="3657600" algn="l" defTabSz="914400" rtl="0" eaLnBrk="1" latinLnBrk="0" hangingPunct="1">
      <a:defRPr sz="2800" kern="1200">
        <a:solidFill>
          <a:schemeClr val="tx1"/>
        </a:solidFill>
        <a:latin typeface="仿宋_GB2312" pitchFamily="49" charset="-122"/>
        <a:ea typeface="仿宋_GB2312" pitchFamily="49" charset="-122"/>
        <a:cs typeface="+mn-cs"/>
        <a:sym typeface="仿宋_GB2312" pitchFamily="49"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FFFFFF"/>
    <a:srgbClr val="0066CC"/>
    <a:srgbClr val="008080"/>
    <a:srgbClr val="EAEAEA"/>
    <a:srgbClr val="FFFFCC"/>
    <a:srgbClr val="FF0000"/>
    <a:srgbClr val="CC6600"/>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8" d="100"/>
          <a:sy n="48" d="100"/>
        </p:scale>
        <p:origin x="-686" y="-7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F953AA6B-A2E1-434D-AA39-81F5AAAFBC5F}" type="datetimeFigureOut">
              <a:rPr lang="zh-CN" altLang="en-US" smtClean="0"/>
              <a:t>2014/10/9</a:t>
            </a:fld>
            <a:endParaRPr lang="zh-CN" altLang="en-US"/>
          </a:p>
        </p:txBody>
      </p:sp>
      <p:sp>
        <p:nvSpPr>
          <p:cNvPr id="4" name="页脚占位符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CD6FED90-53D1-4C1D-8FD6-DA44B82ABCF6}"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p:nvPr>
        </p:nvSpPr>
        <p:spPr bwMode="auto">
          <a:xfrm>
            <a:off x="0" y="0"/>
            <a:ext cx="3962400" cy="342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lnSpc>
                <a:spcPct val="100000"/>
              </a:lnSpc>
              <a:spcBef>
                <a:spcPct val="0"/>
              </a:spcBef>
              <a:buClrTx/>
              <a:defRPr sz="1200" b="1">
                <a:latin typeface="Arial" pitchFamily="34" charset="0"/>
                <a:ea typeface="宋体" pitchFamily="2" charset="-122"/>
              </a:defRPr>
            </a:lvl1pPr>
          </a:lstStyle>
          <a:p>
            <a:pPr>
              <a:defRPr/>
            </a:pPr>
            <a:endParaRPr lang="zh-CN" altLang="en-US"/>
          </a:p>
        </p:txBody>
      </p:sp>
      <p:sp>
        <p:nvSpPr>
          <p:cNvPr id="4099" name="日期占位符 2"/>
          <p:cNvSpPr>
            <a:spLocks noGrp="1" noChangeArrowheads="1"/>
          </p:cNvSpPr>
          <p:nvPr>
            <p:ph type="dt" idx="1"/>
          </p:nvPr>
        </p:nvSpPr>
        <p:spPr bwMode="auto">
          <a:xfrm>
            <a:off x="5179484" y="0"/>
            <a:ext cx="3962400" cy="342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lnSpc>
                <a:spcPct val="100000"/>
              </a:lnSpc>
              <a:spcBef>
                <a:spcPct val="0"/>
              </a:spcBef>
              <a:buClrTx/>
              <a:defRPr sz="1200" b="1">
                <a:latin typeface="Arial" pitchFamily="34" charset="0"/>
                <a:ea typeface="宋体" pitchFamily="2" charset="-122"/>
              </a:defRPr>
            </a:lvl1pPr>
          </a:lstStyle>
          <a:p>
            <a:pPr>
              <a:defRPr/>
            </a:pPr>
            <a:fld id="{5B08FA49-E713-418D-B366-477620CF956F}" type="datetimeFigureOut">
              <a:rPr lang="zh-CN" altLang="en-US"/>
              <a:pPr>
                <a:defRPr/>
              </a:pPr>
              <a:t>2014/10/9</a:t>
            </a:fld>
            <a:endParaRPr lang="zh-CN" altLang="en-US"/>
          </a:p>
        </p:txBody>
      </p:sp>
      <p:sp>
        <p:nvSpPr>
          <p:cNvPr id="46084" name="幻灯片图像占位符 3"/>
          <p:cNvSpPr>
            <a:spLocks noGrp="1" noRot="1" noChangeAspect="1" noChangeArrowheads="1"/>
          </p:cNvSpPr>
          <p:nvPr>
            <p:ph type="sldImg" idx="2"/>
          </p:nvPr>
        </p:nvSpPr>
        <p:spPr bwMode="auto">
          <a:xfrm>
            <a:off x="2857500" y="514350"/>
            <a:ext cx="3429000" cy="2571750"/>
          </a:xfrm>
          <a:prstGeom prst="rect">
            <a:avLst/>
          </a:prstGeom>
          <a:noFill/>
          <a:ln w="9525">
            <a:noFill/>
            <a:miter lim="800000"/>
            <a:headEnd/>
            <a:tailEnd/>
          </a:ln>
        </p:spPr>
      </p:sp>
      <p:sp>
        <p:nvSpPr>
          <p:cNvPr id="4101" name="备注占位符 4"/>
          <p:cNvSpPr>
            <a:spLocks noGrp="1" noChangeArrowheads="1"/>
          </p:cNvSpPr>
          <p:nvPr>
            <p:ph type="body" sz="quarter" idx="3"/>
          </p:nvPr>
        </p:nvSpPr>
        <p:spPr bwMode="auto">
          <a:xfrm>
            <a:off x="914400" y="3257550"/>
            <a:ext cx="7315200" cy="30861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102" name="页脚占位符 5"/>
          <p:cNvSpPr>
            <a:spLocks noGrp="1" noChangeArrowheads="1"/>
          </p:cNvSpPr>
          <p:nvPr>
            <p:ph type="ftr" sz="quarter" idx="4"/>
          </p:nvPr>
        </p:nvSpPr>
        <p:spPr bwMode="auto">
          <a:xfrm>
            <a:off x="0" y="6513910"/>
            <a:ext cx="3962400" cy="3429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lnSpc>
                <a:spcPct val="100000"/>
              </a:lnSpc>
              <a:spcBef>
                <a:spcPct val="0"/>
              </a:spcBef>
              <a:buClrTx/>
              <a:defRPr sz="1200" b="1">
                <a:latin typeface="Arial" pitchFamily="34" charset="0"/>
                <a:ea typeface="宋体" pitchFamily="2" charset="-122"/>
              </a:defRPr>
            </a:lvl1pPr>
          </a:lstStyle>
          <a:p>
            <a:pPr>
              <a:defRPr/>
            </a:pPr>
            <a:endParaRPr lang="zh-CN" altLang="en-US"/>
          </a:p>
        </p:txBody>
      </p:sp>
      <p:sp>
        <p:nvSpPr>
          <p:cNvPr id="4103" name="灯片编号占位符 6"/>
          <p:cNvSpPr>
            <a:spLocks noGrp="1" noChangeArrowheads="1"/>
          </p:cNvSpPr>
          <p:nvPr>
            <p:ph type="sldNum" sz="quarter" idx="5"/>
          </p:nvPr>
        </p:nvSpPr>
        <p:spPr bwMode="auto">
          <a:xfrm>
            <a:off x="5179484" y="6513910"/>
            <a:ext cx="3962400" cy="3429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lnSpc>
                <a:spcPct val="100000"/>
              </a:lnSpc>
              <a:spcBef>
                <a:spcPct val="0"/>
              </a:spcBef>
              <a:buClrTx/>
              <a:defRPr sz="1200" b="1">
                <a:latin typeface="Arial" pitchFamily="34" charset="0"/>
                <a:ea typeface="宋体" pitchFamily="2" charset="-122"/>
              </a:defRPr>
            </a:lvl1pPr>
          </a:lstStyle>
          <a:p>
            <a:pPr>
              <a:defRPr/>
            </a:pPr>
            <a:fld id="{3B75A508-96AE-49D4-BA7B-2CBC9C9B8BE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a:solidFill>
              <a:srgbClr val="000000"/>
            </a:solidFill>
          </a:ln>
        </p:spPr>
      </p:sp>
      <p:sp>
        <p:nvSpPr>
          <p:cNvPr id="48131" name="Notes Placeholder 2"/>
          <p:cNvSpPr>
            <a:spLocks noGrp="1"/>
          </p:cNvSpPr>
          <p:nvPr>
            <p:ph type="body" idx="1"/>
          </p:nvPr>
        </p:nvSpPr>
        <p:spPr>
          <a:noFill/>
          <a:ln/>
        </p:spPr>
        <p:txBody>
          <a:bodyPr anchor="t"/>
          <a:lstStyle/>
          <a:p>
            <a:pPr eaLnBrk="1" hangingPunct="1">
              <a:lnSpc>
                <a:spcPct val="80000"/>
              </a:lnSpc>
              <a:spcBef>
                <a:spcPct val="0"/>
              </a:spcBef>
            </a:pPr>
            <a:r>
              <a:rPr lang="zh-CN" altLang="en-US" smtClean="0"/>
              <a:t>提供演示文稿的简要概述。 介绍演示文稿的重点及其重要的原因。</a:t>
            </a:r>
          </a:p>
          <a:p>
            <a:pPr eaLnBrk="1" hangingPunct="1">
              <a:lnSpc>
                <a:spcPct val="80000"/>
              </a:lnSpc>
              <a:spcBef>
                <a:spcPct val="0"/>
              </a:spcBef>
            </a:pPr>
            <a:r>
              <a:rPr lang="zh-CN" altLang="en-US" smtClean="0"/>
              <a:t>逐一介绍主要主题。</a:t>
            </a:r>
          </a:p>
          <a:p>
            <a:pPr eaLnBrk="1" hangingPunct="1">
              <a:spcBef>
                <a:spcPct val="0"/>
              </a:spcBef>
            </a:pPr>
            <a:r>
              <a:rPr lang="zh-CN" altLang="en-US" smtClean="0"/>
              <a:t>为了使观众了解演示文稿，您可以在整个演示文稿过程中重复此概述幻灯片，突出显示下一个您将讨论的特定主题。    </a:t>
            </a:r>
          </a:p>
        </p:txBody>
      </p:sp>
      <p:sp>
        <p:nvSpPr>
          <p:cNvPr id="48132" name="Slide Number Placeholder 3"/>
          <p:cNvSpPr txBox="1">
            <a:spLocks noGrp="1" noChangeArrowheads="1"/>
          </p:cNvSpPr>
          <p:nvPr/>
        </p:nvSpPr>
        <p:spPr bwMode="auto">
          <a:xfrm>
            <a:off x="5179484" y="6513910"/>
            <a:ext cx="3962400" cy="342900"/>
          </a:xfrm>
          <a:prstGeom prst="rect">
            <a:avLst/>
          </a:prstGeom>
          <a:noFill/>
          <a:ln w="9525">
            <a:noFill/>
            <a:miter lim="800000"/>
            <a:headEnd/>
            <a:tailEnd/>
          </a:ln>
        </p:spPr>
        <p:txBody>
          <a:bodyPr anchor="b"/>
          <a:lstStyle/>
          <a:p>
            <a:pPr algn="r">
              <a:lnSpc>
                <a:spcPct val="100000"/>
              </a:lnSpc>
              <a:spcBef>
                <a:spcPct val="0"/>
              </a:spcBef>
              <a:buClrTx/>
            </a:pPr>
            <a:fld id="{70D7A6AD-7D25-4FEC-A3A4-A770BB46158E}" type="slidenum">
              <a:rPr lang="en-US" altLang="zh-CN" sz="1200" b="1">
                <a:latin typeface="Arial" pitchFamily="34" charset="0"/>
                <a:ea typeface="宋体" pitchFamily="2" charset="-122"/>
              </a:rPr>
              <a:pPr algn="r">
                <a:lnSpc>
                  <a:spcPct val="100000"/>
                </a:lnSpc>
                <a:spcBef>
                  <a:spcPct val="0"/>
                </a:spcBef>
                <a:buClrTx/>
              </a:pPr>
              <a:t>5</a:t>
            </a:fld>
            <a:endParaRPr lang="zh-CN" altLang="en-US" sz="1200" b="1">
              <a:latin typeface="Arial" pitchFamily="34" charset="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p:spPr>
        <p:txBody>
          <a:bodyPr/>
          <a:lstStyle/>
          <a:p>
            <a:pPr eaLnBrk="1" hangingPunct="1"/>
            <a:endParaRPr lang="zh-CN" altLang="en-US" smtClean="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2F78C2E7-0436-4C60-8973-4C80C1360CF6}" type="slidenum">
              <a:rPr lang="zh-CN" altLang="en-US"/>
              <a:pPr>
                <a:defRPr/>
              </a:pPr>
              <a:t>‹#›</a:t>
            </a:fld>
            <a:endParaRPr lang="en-US"/>
          </a:p>
        </p:txBody>
      </p:sp>
      <p:sp>
        <p:nvSpPr>
          <p:cNvPr id="6" name="Rectangle 4"/>
          <p:cNvSpPr>
            <a:spLocks noGrp="1" noChangeArrowheads="1"/>
          </p:cNvSpPr>
          <p:nvPr>
            <p:ph type="dt" sz="half" idx="12"/>
          </p:nvPr>
        </p:nvSpPr>
        <p:spPr>
          <a:ln/>
        </p:spPr>
        <p:txBody>
          <a:bodyPr/>
          <a:lstStyle>
            <a:lvl1pPr>
              <a:defRPr/>
            </a:lvl1pPr>
          </a:lstStyle>
          <a:p>
            <a:pPr>
              <a:defRPr/>
            </a:pPr>
            <a:fld id="{E5A7C4C5-3B83-49A2-AFE6-EB5940383CCF}" type="datetime1">
              <a:rPr lang="zh-CN" altLang="en-US"/>
              <a:pPr>
                <a:defRPr/>
              </a:pPr>
              <a:t>2014/10/9</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21B8012F-29FE-4B02-8228-046F80975DFC}" type="slidenum">
              <a:rPr lang="zh-CN" altLang="en-US"/>
              <a:pPr>
                <a:defRPr/>
              </a:pPr>
              <a:t>‹#›</a:t>
            </a:fld>
            <a:endParaRPr lang="en-US"/>
          </a:p>
        </p:txBody>
      </p:sp>
      <p:sp>
        <p:nvSpPr>
          <p:cNvPr id="6" name="Rectangle 4"/>
          <p:cNvSpPr>
            <a:spLocks noGrp="1" noChangeArrowheads="1"/>
          </p:cNvSpPr>
          <p:nvPr>
            <p:ph type="dt" sz="half" idx="12"/>
          </p:nvPr>
        </p:nvSpPr>
        <p:spPr>
          <a:ln/>
        </p:spPr>
        <p:txBody>
          <a:bodyPr/>
          <a:lstStyle>
            <a:lvl1pPr>
              <a:defRPr/>
            </a:lvl1pPr>
          </a:lstStyle>
          <a:p>
            <a:pPr>
              <a:defRPr/>
            </a:pPr>
            <a:fld id="{B9577E39-2384-4A85-BA4C-710993845756}" type="datetime1">
              <a:rPr lang="zh-CN" altLang="en-US"/>
              <a:pPr>
                <a:defRPr/>
              </a:pPr>
              <a:t>2014/10/9</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7C4C775B-7779-4CB4-9F64-A7197C81D890}" type="slidenum">
              <a:rPr lang="zh-CN" altLang="en-US"/>
              <a:pPr>
                <a:defRPr/>
              </a:pPr>
              <a:t>‹#›</a:t>
            </a:fld>
            <a:endParaRPr lang="en-US"/>
          </a:p>
        </p:txBody>
      </p:sp>
      <p:sp>
        <p:nvSpPr>
          <p:cNvPr id="6" name="Rectangle 4"/>
          <p:cNvSpPr>
            <a:spLocks noGrp="1" noChangeArrowheads="1"/>
          </p:cNvSpPr>
          <p:nvPr>
            <p:ph type="dt" sz="half" idx="12"/>
          </p:nvPr>
        </p:nvSpPr>
        <p:spPr>
          <a:ln/>
        </p:spPr>
        <p:txBody>
          <a:bodyPr/>
          <a:lstStyle>
            <a:lvl1pPr>
              <a:defRPr/>
            </a:lvl1pPr>
          </a:lstStyle>
          <a:p>
            <a:pPr>
              <a:defRPr/>
            </a:pPr>
            <a:fld id="{3D17C3B1-2163-4860-81EC-A19984CAFA8E}" type="datetime1">
              <a:rPr lang="zh-CN" altLang="en-US"/>
              <a:pPr>
                <a:defRPr/>
              </a:pPr>
              <a:t>2014/10/9</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4800" y="152400"/>
            <a:ext cx="8458200" cy="5635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152525"/>
            <a:ext cx="4038600" cy="5248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E3D132DB-2ECB-41A2-9C55-A44793DAE347}" type="slidenum">
              <a:rPr lang="zh-CN" altLang="en-US"/>
              <a:pPr>
                <a:defRPr/>
              </a:pPr>
              <a:t>‹#›</a:t>
            </a:fld>
            <a:endParaRPr lang="en-US"/>
          </a:p>
        </p:txBody>
      </p:sp>
      <p:sp>
        <p:nvSpPr>
          <p:cNvPr id="7" name="Rectangle 4"/>
          <p:cNvSpPr>
            <a:spLocks noGrp="1" noChangeArrowheads="1"/>
          </p:cNvSpPr>
          <p:nvPr>
            <p:ph type="dt" sz="half" idx="12"/>
          </p:nvPr>
        </p:nvSpPr>
        <p:spPr>
          <a:ln/>
        </p:spPr>
        <p:txBody>
          <a:bodyPr/>
          <a:lstStyle>
            <a:lvl1pPr>
              <a:defRPr/>
            </a:lvl1pPr>
          </a:lstStyle>
          <a:p>
            <a:pPr>
              <a:defRPr/>
            </a:pPr>
            <a:fld id="{5B1A12F1-3C7B-4E29-BA75-B9AFDD66880C}" type="datetime1">
              <a:rPr lang="zh-CN" altLang="en-US"/>
              <a:pPr>
                <a:defRPr/>
              </a:pPr>
              <a:t>2014/10/9</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304800" y="152400"/>
            <a:ext cx="8458200" cy="563563"/>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152525"/>
            <a:ext cx="4038600" cy="25479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152525"/>
            <a:ext cx="4038600" cy="25479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852863"/>
            <a:ext cx="4038600" cy="25479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852863"/>
            <a:ext cx="4038600" cy="254793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8" name="Rectangle 6"/>
          <p:cNvSpPr>
            <a:spLocks noGrp="1" noChangeArrowheads="1"/>
          </p:cNvSpPr>
          <p:nvPr>
            <p:ph type="sldNum" sz="quarter" idx="11"/>
          </p:nvPr>
        </p:nvSpPr>
        <p:spPr>
          <a:ln/>
        </p:spPr>
        <p:txBody>
          <a:bodyPr/>
          <a:lstStyle>
            <a:lvl1pPr>
              <a:defRPr/>
            </a:lvl1pPr>
          </a:lstStyle>
          <a:p>
            <a:pPr>
              <a:defRPr/>
            </a:pPr>
            <a:fld id="{E245BECC-E102-404A-8606-CCDA94CB7B93}" type="slidenum">
              <a:rPr lang="zh-CN" altLang="en-US"/>
              <a:pPr>
                <a:defRPr/>
              </a:pPr>
              <a:t>‹#›</a:t>
            </a:fld>
            <a:endParaRPr lang="en-US"/>
          </a:p>
        </p:txBody>
      </p:sp>
      <p:sp>
        <p:nvSpPr>
          <p:cNvPr id="9" name="Rectangle 4"/>
          <p:cNvSpPr>
            <a:spLocks noGrp="1" noChangeArrowheads="1"/>
          </p:cNvSpPr>
          <p:nvPr>
            <p:ph type="dt" sz="half" idx="12"/>
          </p:nvPr>
        </p:nvSpPr>
        <p:spPr>
          <a:ln/>
        </p:spPr>
        <p:txBody>
          <a:bodyPr/>
          <a:lstStyle>
            <a:lvl1pPr>
              <a:defRPr/>
            </a:lvl1pPr>
          </a:lstStyle>
          <a:p>
            <a:pPr>
              <a:defRPr/>
            </a:pPr>
            <a:fld id="{509190EA-85D7-4413-B8F9-C90D0B9D95BA}" type="datetime1">
              <a:rPr lang="zh-CN" altLang="en-US"/>
              <a:pPr>
                <a:defRPr/>
              </a:pPr>
              <a:t>2014/10/9</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3EC0D2CE-61C8-4660-9D31-AE079563921A}" type="slidenum">
              <a:rPr lang="zh-CN" altLang="en-US"/>
              <a:pPr>
                <a:defRPr/>
              </a:pPr>
              <a:t>‹#›</a:t>
            </a:fld>
            <a:endParaRPr lang="en-US"/>
          </a:p>
        </p:txBody>
      </p:sp>
      <p:sp>
        <p:nvSpPr>
          <p:cNvPr id="6" name="Rectangle 4"/>
          <p:cNvSpPr>
            <a:spLocks noGrp="1" noChangeArrowheads="1"/>
          </p:cNvSpPr>
          <p:nvPr>
            <p:ph type="dt" sz="half" idx="12"/>
          </p:nvPr>
        </p:nvSpPr>
        <p:spPr>
          <a:ln/>
        </p:spPr>
        <p:txBody>
          <a:bodyPr/>
          <a:lstStyle>
            <a:lvl1pPr>
              <a:defRPr/>
            </a:lvl1pPr>
          </a:lstStyle>
          <a:p>
            <a:pPr>
              <a:defRPr/>
            </a:pPr>
            <a:fld id="{99991FB5-E732-4592-9946-6771363096C0}" type="datetime1">
              <a:rPr lang="zh-CN" altLang="en-US"/>
              <a:pPr>
                <a:defRPr/>
              </a:pPr>
              <a:t>2014/10/9</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6621D942-F985-4133-A0D1-E2491039DCBB}" type="slidenum">
              <a:rPr lang="zh-CN" altLang="en-US"/>
              <a:pPr>
                <a:defRPr/>
              </a:pPr>
              <a:t>‹#›</a:t>
            </a:fld>
            <a:endParaRPr lang="en-US"/>
          </a:p>
        </p:txBody>
      </p:sp>
      <p:sp>
        <p:nvSpPr>
          <p:cNvPr id="6" name="Rectangle 4"/>
          <p:cNvSpPr>
            <a:spLocks noGrp="1" noChangeArrowheads="1"/>
          </p:cNvSpPr>
          <p:nvPr>
            <p:ph type="dt" sz="half" idx="12"/>
          </p:nvPr>
        </p:nvSpPr>
        <p:spPr>
          <a:ln/>
        </p:spPr>
        <p:txBody>
          <a:bodyPr/>
          <a:lstStyle>
            <a:lvl1pPr>
              <a:defRPr/>
            </a:lvl1pPr>
          </a:lstStyle>
          <a:p>
            <a:pPr>
              <a:defRPr/>
            </a:pPr>
            <a:fld id="{1B9ED382-3A0A-48AA-A55E-E51F03FB9D76}" type="datetime1">
              <a:rPr lang="zh-CN" altLang="en-US"/>
              <a:pPr>
                <a:defRPr/>
              </a:pPr>
              <a:t>2014/10/9</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8C6E0695-BE01-4FFC-A138-8CF2F799E757}" type="slidenum">
              <a:rPr lang="zh-CN" altLang="en-US"/>
              <a:pPr>
                <a:defRPr/>
              </a:pPr>
              <a:t>‹#›</a:t>
            </a:fld>
            <a:endParaRPr lang="en-US"/>
          </a:p>
        </p:txBody>
      </p:sp>
      <p:sp>
        <p:nvSpPr>
          <p:cNvPr id="7" name="Rectangle 4"/>
          <p:cNvSpPr>
            <a:spLocks noGrp="1" noChangeArrowheads="1"/>
          </p:cNvSpPr>
          <p:nvPr>
            <p:ph type="dt" sz="half" idx="12"/>
          </p:nvPr>
        </p:nvSpPr>
        <p:spPr>
          <a:ln/>
        </p:spPr>
        <p:txBody>
          <a:bodyPr/>
          <a:lstStyle>
            <a:lvl1pPr>
              <a:defRPr/>
            </a:lvl1pPr>
          </a:lstStyle>
          <a:p>
            <a:pPr>
              <a:defRPr/>
            </a:pPr>
            <a:fld id="{86C97B99-5449-401A-A68F-2FA2DC0AC3B1}" type="datetime1">
              <a:rPr lang="zh-CN" altLang="en-US"/>
              <a:pPr>
                <a:defRPr/>
              </a:pPr>
              <a:t>2014/10/9</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8" name="Rectangle 6"/>
          <p:cNvSpPr>
            <a:spLocks noGrp="1" noChangeArrowheads="1"/>
          </p:cNvSpPr>
          <p:nvPr>
            <p:ph type="sldNum" sz="quarter" idx="11"/>
          </p:nvPr>
        </p:nvSpPr>
        <p:spPr>
          <a:ln/>
        </p:spPr>
        <p:txBody>
          <a:bodyPr/>
          <a:lstStyle>
            <a:lvl1pPr>
              <a:defRPr/>
            </a:lvl1pPr>
          </a:lstStyle>
          <a:p>
            <a:pPr>
              <a:defRPr/>
            </a:pPr>
            <a:fld id="{840804BD-50FB-4C22-9FE0-D76F41584E73}" type="slidenum">
              <a:rPr lang="zh-CN" altLang="en-US"/>
              <a:pPr>
                <a:defRPr/>
              </a:pPr>
              <a:t>‹#›</a:t>
            </a:fld>
            <a:endParaRPr lang="en-US"/>
          </a:p>
        </p:txBody>
      </p:sp>
      <p:sp>
        <p:nvSpPr>
          <p:cNvPr id="9" name="Rectangle 4"/>
          <p:cNvSpPr>
            <a:spLocks noGrp="1" noChangeArrowheads="1"/>
          </p:cNvSpPr>
          <p:nvPr>
            <p:ph type="dt" sz="half" idx="12"/>
          </p:nvPr>
        </p:nvSpPr>
        <p:spPr>
          <a:ln/>
        </p:spPr>
        <p:txBody>
          <a:bodyPr/>
          <a:lstStyle>
            <a:lvl1pPr>
              <a:defRPr/>
            </a:lvl1pPr>
          </a:lstStyle>
          <a:p>
            <a:pPr>
              <a:defRPr/>
            </a:pPr>
            <a:fld id="{8901D3BE-8291-46ED-BADD-FA2FDCBE611F}" type="datetime1">
              <a:rPr lang="zh-CN" altLang="en-US"/>
              <a:pPr>
                <a:defRPr/>
              </a:pPr>
              <a:t>2014/10/9</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4" name="Rectangle 6"/>
          <p:cNvSpPr>
            <a:spLocks noGrp="1" noChangeArrowheads="1"/>
          </p:cNvSpPr>
          <p:nvPr>
            <p:ph type="sldNum" sz="quarter" idx="11"/>
          </p:nvPr>
        </p:nvSpPr>
        <p:spPr>
          <a:ln/>
        </p:spPr>
        <p:txBody>
          <a:bodyPr/>
          <a:lstStyle>
            <a:lvl1pPr>
              <a:defRPr/>
            </a:lvl1pPr>
          </a:lstStyle>
          <a:p>
            <a:pPr>
              <a:defRPr/>
            </a:pPr>
            <a:fld id="{8DF179D1-79D6-4836-8BF5-85F5661ABA24}" type="slidenum">
              <a:rPr lang="zh-CN" altLang="en-US"/>
              <a:pPr>
                <a:defRPr/>
              </a:pPr>
              <a:t>‹#›</a:t>
            </a:fld>
            <a:endParaRPr lang="en-US"/>
          </a:p>
        </p:txBody>
      </p:sp>
      <p:sp>
        <p:nvSpPr>
          <p:cNvPr id="5" name="Rectangle 4"/>
          <p:cNvSpPr>
            <a:spLocks noGrp="1" noChangeArrowheads="1"/>
          </p:cNvSpPr>
          <p:nvPr>
            <p:ph type="dt" sz="half" idx="12"/>
          </p:nvPr>
        </p:nvSpPr>
        <p:spPr>
          <a:ln/>
        </p:spPr>
        <p:txBody>
          <a:bodyPr/>
          <a:lstStyle>
            <a:lvl1pPr>
              <a:defRPr/>
            </a:lvl1pPr>
          </a:lstStyle>
          <a:p>
            <a:pPr>
              <a:defRPr/>
            </a:pPr>
            <a:fld id="{074733D7-88DE-454D-919F-05B0D9347C30}" type="datetime1">
              <a:rPr lang="zh-CN" altLang="en-US"/>
              <a:pPr>
                <a:defRPr/>
              </a:pPr>
              <a:t>2014/10/9</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3" name="Rectangle 6"/>
          <p:cNvSpPr>
            <a:spLocks noGrp="1" noChangeArrowheads="1"/>
          </p:cNvSpPr>
          <p:nvPr>
            <p:ph type="sldNum" sz="quarter" idx="11"/>
          </p:nvPr>
        </p:nvSpPr>
        <p:spPr>
          <a:ln/>
        </p:spPr>
        <p:txBody>
          <a:bodyPr/>
          <a:lstStyle>
            <a:lvl1pPr>
              <a:defRPr/>
            </a:lvl1pPr>
          </a:lstStyle>
          <a:p>
            <a:pPr>
              <a:defRPr/>
            </a:pPr>
            <a:fld id="{BD37D058-2002-4915-BD16-E9070B2E4843}" type="slidenum">
              <a:rPr lang="zh-CN" altLang="en-US"/>
              <a:pPr>
                <a:defRPr/>
              </a:pPr>
              <a:t>‹#›</a:t>
            </a:fld>
            <a:endParaRPr lang="en-US"/>
          </a:p>
        </p:txBody>
      </p:sp>
      <p:sp>
        <p:nvSpPr>
          <p:cNvPr id="4" name="Rectangle 4"/>
          <p:cNvSpPr>
            <a:spLocks noGrp="1" noChangeArrowheads="1"/>
          </p:cNvSpPr>
          <p:nvPr>
            <p:ph type="dt" sz="half" idx="12"/>
          </p:nvPr>
        </p:nvSpPr>
        <p:spPr>
          <a:ln/>
        </p:spPr>
        <p:txBody>
          <a:bodyPr/>
          <a:lstStyle>
            <a:lvl1pPr>
              <a:defRPr/>
            </a:lvl1pPr>
          </a:lstStyle>
          <a:p>
            <a:pPr>
              <a:defRPr/>
            </a:pPr>
            <a:fld id="{00C901C9-5876-4FB1-91F0-DAADE32C3C82}" type="datetime1">
              <a:rPr lang="zh-CN" altLang="en-US"/>
              <a:pPr>
                <a:defRPr/>
              </a:pPr>
              <a:t>2014/10/9</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DB1AB730-5CA9-49BA-B140-FDABF23A0B39}" type="slidenum">
              <a:rPr lang="zh-CN" altLang="en-US"/>
              <a:pPr>
                <a:defRPr/>
              </a:pPr>
              <a:t>‹#›</a:t>
            </a:fld>
            <a:endParaRPr lang="en-US"/>
          </a:p>
        </p:txBody>
      </p:sp>
      <p:sp>
        <p:nvSpPr>
          <p:cNvPr id="7" name="Rectangle 4"/>
          <p:cNvSpPr>
            <a:spLocks noGrp="1" noChangeArrowheads="1"/>
          </p:cNvSpPr>
          <p:nvPr>
            <p:ph type="dt" sz="half" idx="12"/>
          </p:nvPr>
        </p:nvSpPr>
        <p:spPr>
          <a:ln/>
        </p:spPr>
        <p:txBody>
          <a:bodyPr/>
          <a:lstStyle>
            <a:lvl1pPr>
              <a:defRPr/>
            </a:lvl1pPr>
          </a:lstStyle>
          <a:p>
            <a:pPr>
              <a:defRPr/>
            </a:pPr>
            <a:fld id="{B60CA09E-FC83-4622-83CB-C7D269A7DAE5}" type="datetime1">
              <a:rPr lang="zh-CN" altLang="en-US"/>
              <a:pPr>
                <a:defRPr/>
              </a:pPr>
              <a:t>2014/10/9</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ln/>
        </p:spPr>
        <p:txBody>
          <a:bodyPr/>
          <a:lstStyle>
            <a:lvl1pPr>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6E689EE9-E1E4-47D5-A88B-18A5C056AB3F}" type="slidenum">
              <a:rPr lang="zh-CN" altLang="en-US"/>
              <a:pPr>
                <a:defRPr/>
              </a:pPr>
              <a:t>‹#›</a:t>
            </a:fld>
            <a:endParaRPr lang="en-US"/>
          </a:p>
        </p:txBody>
      </p:sp>
      <p:sp>
        <p:nvSpPr>
          <p:cNvPr id="7" name="Rectangle 4"/>
          <p:cNvSpPr>
            <a:spLocks noGrp="1" noChangeArrowheads="1"/>
          </p:cNvSpPr>
          <p:nvPr>
            <p:ph type="dt" sz="half" idx="12"/>
          </p:nvPr>
        </p:nvSpPr>
        <p:spPr>
          <a:ln/>
        </p:spPr>
        <p:txBody>
          <a:bodyPr/>
          <a:lstStyle>
            <a:lvl1pPr>
              <a:defRPr/>
            </a:lvl1pPr>
          </a:lstStyle>
          <a:p>
            <a:pPr>
              <a:defRPr/>
            </a:pPr>
            <a:fld id="{34AF7CA4-36C2-4779-BB2B-A9DC900ED802}" type="datetime1">
              <a:rPr lang="zh-CN" altLang="en-US"/>
              <a:pPr>
                <a:defRPr/>
              </a:pPr>
              <a:t>2014/10/9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AEAEA"/>
        </a:solidFill>
        <a:effectLst/>
      </p:bgPr>
    </p:bg>
    <p:spTree>
      <p:nvGrpSpPr>
        <p:cNvPr id="1" name=""/>
        <p:cNvGrpSpPr/>
        <p:nvPr/>
      </p:nvGrpSpPr>
      <p:grpSpPr>
        <a:xfrm>
          <a:off x="0" y="0"/>
          <a:ext cx="0" cy="0"/>
          <a:chOff x="0" y="0"/>
          <a:chExt cx="0" cy="0"/>
        </a:xfrm>
      </p:grpSpPr>
      <p:sp>
        <p:nvSpPr>
          <p:cNvPr id="1026" name="Rectangle 15"/>
          <p:cNvSpPr>
            <a:spLocks noChangeArrowheads="1"/>
          </p:cNvSpPr>
          <p:nvPr/>
        </p:nvSpPr>
        <p:spPr bwMode="auto">
          <a:xfrm>
            <a:off x="0" y="0"/>
            <a:ext cx="9144000" cy="836613"/>
          </a:xfrm>
          <a:prstGeom prst="rect">
            <a:avLst/>
          </a:prstGeom>
          <a:gradFill rotWithShape="1">
            <a:gsLst>
              <a:gs pos="0">
                <a:schemeClr val="tx1"/>
              </a:gs>
              <a:gs pos="50000">
                <a:srgbClr val="767676"/>
              </a:gs>
              <a:gs pos="100000">
                <a:schemeClr val="tx1"/>
              </a:gs>
            </a:gsLst>
            <a:lin ang="0" scaled="1"/>
          </a:gradFill>
          <a:ln w="9525">
            <a:noFill/>
            <a:miter lim="800000"/>
            <a:headEnd/>
            <a:tailEnd/>
          </a:ln>
        </p:spPr>
        <p:txBody>
          <a:bodyPr wrap="none" anchor="ctr"/>
          <a:lstStyle/>
          <a:p>
            <a:pPr algn="ctr">
              <a:lnSpc>
                <a:spcPct val="100000"/>
              </a:lnSpc>
              <a:spcBef>
                <a:spcPct val="0"/>
              </a:spcBef>
              <a:buClrTx/>
              <a:defRPr/>
            </a:pPr>
            <a:endParaRPr lang="zh-CN" altLang="en-US" sz="1600" b="1">
              <a:latin typeface="Arial" pitchFamily="34" charset="0"/>
              <a:ea typeface="宋体" pitchFamily="2" charset="-122"/>
            </a:endParaRPr>
          </a:p>
        </p:txBody>
      </p:sp>
      <p:sp>
        <p:nvSpPr>
          <p:cNvPr id="2051"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5"/>
          <p:cNvSpPr>
            <a:spLocks noGrp="1" noChangeArrowheads="1"/>
          </p:cNvSpPr>
          <p:nvPr>
            <p:ph type="ftr" sz="quarter" idx="3"/>
          </p:nvPr>
        </p:nvSpPr>
        <p:spPr bwMode="auto">
          <a:xfrm>
            <a:off x="5867400" y="6461125"/>
            <a:ext cx="2895600" cy="3206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lnSpc>
                <a:spcPct val="100000"/>
              </a:lnSpc>
              <a:spcBef>
                <a:spcPct val="0"/>
              </a:spcBef>
              <a:buClrTx/>
              <a:defRPr sz="1200" b="1">
                <a:latin typeface="+mj-lt"/>
                <a:ea typeface="宋体" pitchFamily="2" charset="-122"/>
              </a:defRPr>
            </a:lvl1pPr>
          </a:lstStyle>
          <a:p>
            <a:pPr>
              <a:defRPr/>
            </a:pPr>
            <a:r>
              <a:rPr lang="zh-CN" altLang="en-US"/>
              <a:t>国家科学技术部  </a:t>
            </a:r>
            <a:r>
              <a:rPr lang="en-US"/>
              <a:t>2012</a:t>
            </a:r>
            <a:r>
              <a:rPr lang="zh-CN" altLang="en-US"/>
              <a:t>年</a:t>
            </a:r>
            <a:r>
              <a:rPr lang="en-US"/>
              <a:t>5</a:t>
            </a:r>
            <a:r>
              <a:rPr lang="zh-CN" altLang="en-US"/>
              <a:t>月</a:t>
            </a:r>
            <a:endParaRPr lang="en-US"/>
          </a:p>
        </p:txBody>
      </p:sp>
      <p:sp>
        <p:nvSpPr>
          <p:cNvPr id="1029" name="Rectangle 6"/>
          <p:cNvSpPr>
            <a:spLocks noGrp="1" noChangeArrowheads="1"/>
          </p:cNvSpPr>
          <p:nvPr>
            <p:ph type="sldNum" sz="quarter" idx="4"/>
          </p:nvPr>
        </p:nvSpPr>
        <p:spPr bwMode="auto">
          <a:xfrm>
            <a:off x="3505200" y="6461125"/>
            <a:ext cx="2133600" cy="3206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lnSpc>
                <a:spcPct val="100000"/>
              </a:lnSpc>
              <a:spcBef>
                <a:spcPct val="0"/>
              </a:spcBef>
              <a:buClrTx/>
              <a:defRPr sz="1200" b="0">
                <a:latin typeface="+mj-lt"/>
                <a:ea typeface="宋体" pitchFamily="2" charset="-122"/>
              </a:defRPr>
            </a:lvl1pPr>
          </a:lstStyle>
          <a:p>
            <a:pPr>
              <a:defRPr/>
            </a:pPr>
            <a:fld id="{15556F0E-E8B9-4F0A-A927-7F88E1FB2431}" type="slidenum">
              <a:rPr lang="zh-CN" altLang="en-US"/>
              <a:pPr>
                <a:defRPr/>
              </a:pPr>
              <a:t>‹#›</a:t>
            </a:fld>
            <a:endParaRPr lang="en-US"/>
          </a:p>
        </p:txBody>
      </p:sp>
      <p:sp>
        <p:nvSpPr>
          <p:cNvPr id="2054" name="Rectangle 2"/>
          <p:cNvSpPr>
            <a:spLocks noGrp="1" noChangeArrowheads="1"/>
          </p:cNvSpPr>
          <p:nvPr>
            <p:ph type="title"/>
          </p:nvPr>
        </p:nvSpPr>
        <p:spPr bwMode="auto">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31" name="Text Box 16"/>
          <p:cNvSpPr txBox="1">
            <a:spLocks noChangeArrowheads="1"/>
          </p:cNvSpPr>
          <p:nvPr/>
        </p:nvSpPr>
        <p:spPr bwMode="auto">
          <a:xfrm>
            <a:off x="0" y="838200"/>
            <a:ext cx="9144000" cy="244475"/>
          </a:xfrm>
          <a:prstGeom prst="rect">
            <a:avLst/>
          </a:prstGeom>
          <a:solidFill>
            <a:schemeClr val="accent2"/>
          </a:solidFill>
          <a:ln w="9525">
            <a:noFill/>
            <a:miter lim="800000"/>
            <a:headEnd/>
            <a:tailEnd/>
          </a:ln>
        </p:spPr>
        <p:txBody>
          <a:bodyPr>
            <a:spAutoFit/>
          </a:bodyPr>
          <a:lstStyle/>
          <a:p>
            <a:pPr algn="l">
              <a:lnSpc>
                <a:spcPct val="100000"/>
              </a:lnSpc>
              <a:spcBef>
                <a:spcPct val="50000"/>
              </a:spcBef>
              <a:buClrTx/>
              <a:defRPr/>
            </a:pPr>
            <a:endParaRPr lang="zh-CN" altLang="en-US" sz="1000" b="1">
              <a:solidFill>
                <a:schemeClr val="bg1"/>
              </a:solidFill>
              <a:latin typeface="Verdana" pitchFamily="34" charset="0"/>
              <a:ea typeface="宋体" pitchFamily="2" charset="-122"/>
            </a:endParaRPr>
          </a:p>
        </p:txBody>
      </p:sp>
      <p:sp>
        <p:nvSpPr>
          <p:cNvPr id="1032" name="Rectangle 4"/>
          <p:cNvSpPr>
            <a:spLocks noGrp="1" noChangeArrowheads="1"/>
          </p:cNvSpPr>
          <p:nvPr>
            <p:ph type="dt" sz="half" idx="2"/>
          </p:nvPr>
        </p:nvSpPr>
        <p:spPr bwMode="auto">
          <a:xfrm>
            <a:off x="14288" y="838200"/>
            <a:ext cx="84582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lnSpc>
                <a:spcPct val="100000"/>
              </a:lnSpc>
              <a:spcBef>
                <a:spcPct val="0"/>
              </a:spcBef>
              <a:buClrTx/>
              <a:defRPr sz="1000" b="1">
                <a:solidFill>
                  <a:schemeClr val="bg1"/>
                </a:solidFill>
                <a:latin typeface="+mj-lt"/>
                <a:ea typeface="宋体" pitchFamily="2" charset="-122"/>
              </a:defRPr>
            </a:lvl1pPr>
          </a:lstStyle>
          <a:p>
            <a:pPr>
              <a:defRPr/>
            </a:pPr>
            <a:fld id="{EBE475A1-45B0-4905-AFCF-A31CAAD2F6CD}" type="datetime1">
              <a:rPr lang="zh-CN" altLang="en-US"/>
              <a:pPr>
                <a:defRPr/>
              </a:pPr>
              <a:t>2014/10/9</a:t>
            </a:fld>
            <a:endParaRPr lang="en-US"/>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 id="2147483888" r:id="rId12"/>
    <p:sldLayoutId id="2147483889" r:id="rId13"/>
  </p:sldLayoutIdLst>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eaLnBrk="0" fontAlgn="base" hangingPunct="0">
        <a:spcBef>
          <a:spcPct val="0"/>
        </a:spcBef>
        <a:spcAft>
          <a:spcPct val="0"/>
        </a:spcAft>
        <a:defRPr sz="3200" b="1">
          <a:solidFill>
            <a:schemeClr val="bg1"/>
          </a:solidFill>
          <a:latin typeface="Verdana" pitchFamily="34" charset="0"/>
        </a:defRPr>
      </a:lvl6pPr>
      <a:lvl7pPr marL="914400" algn="ctr" rtl="0" eaLnBrk="0" fontAlgn="base" hangingPunct="0">
        <a:spcBef>
          <a:spcPct val="0"/>
        </a:spcBef>
        <a:spcAft>
          <a:spcPct val="0"/>
        </a:spcAft>
        <a:defRPr sz="3200" b="1">
          <a:solidFill>
            <a:schemeClr val="bg1"/>
          </a:solidFill>
          <a:latin typeface="Verdana" pitchFamily="34" charset="0"/>
        </a:defRPr>
      </a:lvl7pPr>
      <a:lvl8pPr marL="1371600" algn="ctr" rtl="0" eaLnBrk="0" fontAlgn="base" hangingPunct="0">
        <a:spcBef>
          <a:spcPct val="0"/>
        </a:spcBef>
        <a:spcAft>
          <a:spcPct val="0"/>
        </a:spcAft>
        <a:defRPr sz="3200" b="1">
          <a:solidFill>
            <a:schemeClr val="bg1"/>
          </a:solidFill>
          <a:latin typeface="Verdana" pitchFamily="34" charset="0"/>
        </a:defRPr>
      </a:lvl8pPr>
      <a:lvl9pPr marL="1828800" algn="ctr" rtl="0" eaLnBrk="0" fontAlgn="base" hangingPunct="0">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EAEAEA"/>
        </a:solidFill>
        <a:effectLst/>
      </p:bgPr>
    </p:bg>
    <p:spTree>
      <p:nvGrpSpPr>
        <p:cNvPr id="1" name=""/>
        <p:cNvGrpSpPr/>
        <p:nvPr/>
      </p:nvGrpSpPr>
      <p:grpSpPr>
        <a:xfrm>
          <a:off x="0" y="0"/>
          <a:ext cx="0" cy="0"/>
          <a:chOff x="0" y="0"/>
          <a:chExt cx="0" cy="0"/>
        </a:xfrm>
      </p:grpSpPr>
      <p:sp>
        <p:nvSpPr>
          <p:cNvPr id="2050" name="Rectangle 18"/>
          <p:cNvSpPr>
            <a:spLocks noChangeArrowheads="1"/>
          </p:cNvSpPr>
          <p:nvPr/>
        </p:nvSpPr>
        <p:spPr bwMode="auto">
          <a:xfrm>
            <a:off x="0" y="6611938"/>
            <a:ext cx="9144000" cy="260350"/>
          </a:xfrm>
          <a:prstGeom prst="rect">
            <a:avLst/>
          </a:prstGeom>
          <a:solidFill>
            <a:schemeClr val="accent2"/>
          </a:solidFill>
          <a:ln w="9525">
            <a:noFill/>
            <a:miter lim="800000"/>
            <a:headEnd/>
            <a:tailEnd/>
          </a:ln>
        </p:spPr>
        <p:txBody>
          <a:bodyPr wrap="none" anchor="ctr"/>
          <a:lstStyle/>
          <a:p>
            <a:pPr algn="ctr">
              <a:lnSpc>
                <a:spcPct val="100000"/>
              </a:lnSpc>
              <a:spcBef>
                <a:spcPct val="0"/>
              </a:spcBef>
              <a:buClrTx/>
              <a:defRPr/>
            </a:pPr>
            <a:endParaRPr lang="zh-CN" altLang="en-US" sz="1600" b="1">
              <a:latin typeface="Arial" pitchFamily="34" charset="0"/>
              <a:ea typeface="宋体" pitchFamily="2" charset="-122"/>
            </a:endParaRPr>
          </a:p>
        </p:txBody>
      </p:sp>
      <p:pic>
        <p:nvPicPr>
          <p:cNvPr id="3075" name="Picture 20"/>
          <p:cNvPicPr>
            <a:picLocks noChangeAspect="1" noChangeArrowheads="1"/>
          </p:cNvPicPr>
          <p:nvPr/>
        </p:nvPicPr>
        <p:blipFill>
          <a:blip r:embed="rId13" cstate="print"/>
          <a:srcRect/>
          <a:stretch>
            <a:fillRect/>
          </a:stretch>
        </p:blipFill>
        <p:spPr bwMode="auto">
          <a:xfrm>
            <a:off x="0" y="0"/>
            <a:ext cx="9144000" cy="5373688"/>
          </a:xfrm>
          <a:prstGeom prst="rect">
            <a:avLst/>
          </a:prstGeom>
          <a:noFill/>
          <a:ln w="9525">
            <a:noFill/>
            <a:miter lim="800000"/>
            <a:headEnd/>
            <a:tailEnd/>
          </a:ln>
        </p:spPr>
      </p:pic>
      <p:sp>
        <p:nvSpPr>
          <p:cNvPr id="3076"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3077" name="Rectangle 2"/>
          <p:cNvSpPr>
            <a:spLocks noGrp="1" noChangeArrowheads="1"/>
          </p:cNvSpPr>
          <p:nvPr>
            <p:ph type="title"/>
          </p:nvPr>
        </p:nvSpPr>
        <p:spPr bwMode="auto">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Tree>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Lst>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eaLnBrk="0" fontAlgn="base" hangingPunct="0">
        <a:spcBef>
          <a:spcPct val="0"/>
        </a:spcBef>
        <a:spcAft>
          <a:spcPct val="0"/>
        </a:spcAft>
        <a:defRPr sz="3200" b="1">
          <a:solidFill>
            <a:schemeClr val="bg1"/>
          </a:solidFill>
          <a:latin typeface="Verdana" pitchFamily="34" charset="0"/>
        </a:defRPr>
      </a:lvl6pPr>
      <a:lvl7pPr marL="914400" algn="ctr" rtl="0" eaLnBrk="0" fontAlgn="base" hangingPunct="0">
        <a:spcBef>
          <a:spcPct val="0"/>
        </a:spcBef>
        <a:spcAft>
          <a:spcPct val="0"/>
        </a:spcAft>
        <a:defRPr sz="3200" b="1">
          <a:solidFill>
            <a:schemeClr val="bg1"/>
          </a:solidFill>
          <a:latin typeface="Verdana" pitchFamily="34" charset="0"/>
        </a:defRPr>
      </a:lvl7pPr>
      <a:lvl8pPr marL="1371600" algn="ctr" rtl="0" eaLnBrk="0" fontAlgn="base" hangingPunct="0">
        <a:spcBef>
          <a:spcPct val="0"/>
        </a:spcBef>
        <a:spcAft>
          <a:spcPct val="0"/>
        </a:spcAft>
        <a:defRPr sz="3200" b="1">
          <a:solidFill>
            <a:schemeClr val="bg1"/>
          </a:solidFill>
          <a:latin typeface="Verdana" pitchFamily="34" charset="0"/>
        </a:defRPr>
      </a:lvl8pPr>
      <a:lvl9pPr marL="1828800" algn="ctr" rtl="0" eaLnBrk="0" fontAlgn="base" hangingPunct="0">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idx="4294967295"/>
          </p:nvPr>
        </p:nvSpPr>
        <p:spPr>
          <a:xfrm>
            <a:off x="0" y="836612"/>
            <a:ext cx="9144000" cy="1656283"/>
          </a:xfrm>
          <a:gradFill rotWithShape="1">
            <a:gsLst>
              <a:gs pos="0">
                <a:schemeClr val="tx1"/>
              </a:gs>
              <a:gs pos="50000">
                <a:srgbClr val="767676"/>
              </a:gs>
              <a:gs pos="100000">
                <a:schemeClr val="tx1"/>
              </a:gs>
            </a:gsLst>
            <a:lin ang="0" scaled="1"/>
          </a:gradFill>
        </p:spPr>
        <p:txBody>
          <a:bodyPr/>
          <a:lstStyle/>
          <a:p>
            <a:pPr eaLnBrk="1" hangingPunct="1">
              <a:defRPr/>
            </a:pPr>
            <a:r>
              <a:rPr lang="zh-CN" altLang="en-US" sz="4800" dirty="0" smtClean="0">
                <a:latin typeface="黑体" pitchFamily="2" charset="-122"/>
                <a:ea typeface="黑体" pitchFamily="2" charset="-122"/>
              </a:rPr>
              <a:t>科 研 </a:t>
            </a:r>
            <a:r>
              <a:rPr lang="zh-CN" altLang="en-US" sz="4800" dirty="0" smtClean="0">
                <a:latin typeface="黑体" pitchFamily="2" charset="-122"/>
                <a:ea typeface="黑体" pitchFamily="2" charset="-122"/>
              </a:rPr>
              <a:t>经 费 管 </a:t>
            </a:r>
            <a:r>
              <a:rPr lang="zh-CN" altLang="en-US" sz="4800" dirty="0" smtClean="0">
                <a:latin typeface="黑体" pitchFamily="2" charset="-122"/>
                <a:ea typeface="黑体" pitchFamily="2" charset="-122"/>
              </a:rPr>
              <a:t>理 交 流</a:t>
            </a:r>
            <a:endParaRPr lang="zh-CN" altLang="en-US" sz="4800" dirty="0" smtClean="0">
              <a:latin typeface="宋体" pitchFamily="2" charset="-122"/>
              <a:ea typeface="宋体" pitchFamily="2" charset="-122"/>
            </a:endParaRPr>
          </a:p>
        </p:txBody>
      </p:sp>
      <p:sp>
        <p:nvSpPr>
          <p:cNvPr id="4099" name="Rectangle 3"/>
          <p:cNvSpPr>
            <a:spLocks noGrp="1" noChangeArrowheads="1"/>
          </p:cNvSpPr>
          <p:nvPr>
            <p:ph type="subTitle" idx="4294967295"/>
          </p:nvPr>
        </p:nvSpPr>
        <p:spPr>
          <a:xfrm>
            <a:off x="1403350" y="5445125"/>
            <a:ext cx="6553200" cy="1055688"/>
          </a:xfrm>
        </p:spPr>
        <p:txBody>
          <a:bodyPr/>
          <a:lstStyle/>
          <a:p>
            <a:pPr marL="0" indent="0" algn="ctr" eaLnBrk="1" hangingPunct="1">
              <a:buFont typeface="Wingdings" pitchFamily="2" charset="2"/>
              <a:buNone/>
            </a:pPr>
            <a:r>
              <a:rPr lang="zh-CN" altLang="en-US" sz="2800" dirty="0" smtClean="0">
                <a:solidFill>
                  <a:schemeClr val="tx2"/>
                </a:solidFill>
                <a:latin typeface="黑体" pitchFamily="49" charset="-122"/>
                <a:ea typeface="黑体" pitchFamily="49" charset="-122"/>
              </a:rPr>
              <a:t>财 务 处  </a:t>
            </a:r>
            <a:endParaRPr lang="en-US" altLang="zh-CN" sz="2800" dirty="0" smtClean="0">
              <a:solidFill>
                <a:schemeClr val="tx2"/>
              </a:solidFill>
              <a:latin typeface="黑体" pitchFamily="49" charset="-122"/>
              <a:ea typeface="黑体" pitchFamily="49" charset="-122"/>
            </a:endParaRPr>
          </a:p>
          <a:p>
            <a:pPr marL="0" indent="0" algn="ctr" eaLnBrk="1" hangingPunct="1">
              <a:buFont typeface="Wingdings" pitchFamily="2" charset="2"/>
              <a:buNone/>
            </a:pPr>
            <a:r>
              <a:rPr lang="zh-CN" altLang="en-US" sz="2800" dirty="0" smtClean="0">
                <a:solidFill>
                  <a:schemeClr val="tx2"/>
                </a:solidFill>
                <a:latin typeface="黑体" pitchFamily="49" charset="-122"/>
                <a:ea typeface="黑体" pitchFamily="49" charset="-122"/>
              </a:rPr>
              <a:t>201</a:t>
            </a:r>
            <a:r>
              <a:rPr lang="en-US" altLang="zh-CN" sz="2800" dirty="0" smtClean="0">
                <a:solidFill>
                  <a:schemeClr val="tx2"/>
                </a:solidFill>
                <a:latin typeface="黑体" pitchFamily="49" charset="-122"/>
                <a:ea typeface="黑体" pitchFamily="49" charset="-122"/>
              </a:rPr>
              <a:t>4</a:t>
            </a:r>
            <a:r>
              <a:rPr lang="zh-CN" altLang="en-US" sz="2800" dirty="0" smtClean="0">
                <a:solidFill>
                  <a:schemeClr val="tx2"/>
                </a:solidFill>
                <a:latin typeface="黑体" pitchFamily="49" charset="-122"/>
                <a:ea typeface="黑体" pitchFamily="49" charset="-122"/>
              </a:rPr>
              <a:t>年</a:t>
            </a:r>
            <a:r>
              <a:rPr lang="en-US" altLang="zh-CN" sz="2800" dirty="0" smtClean="0">
                <a:solidFill>
                  <a:schemeClr val="tx2"/>
                </a:solidFill>
                <a:latin typeface="黑体" pitchFamily="49" charset="-122"/>
                <a:ea typeface="黑体" pitchFamily="49" charset="-122"/>
              </a:rPr>
              <a:t>10</a:t>
            </a:r>
            <a:r>
              <a:rPr lang="zh-CN" altLang="en-US" sz="2800" dirty="0" smtClean="0">
                <a:solidFill>
                  <a:schemeClr val="tx2"/>
                </a:solidFill>
                <a:latin typeface="黑体" pitchFamily="49" charset="-122"/>
                <a:ea typeface="黑体" pitchFamily="49" charset="-122"/>
              </a:rPr>
              <a:t>月</a:t>
            </a:r>
            <a:endParaRPr lang="zh-CN" altLang="en-US" sz="2800" dirty="0" smtClean="0">
              <a:solidFill>
                <a:schemeClr val="tx2"/>
              </a:solidFill>
              <a:latin typeface="黑体" pitchFamily="49" charset="-122"/>
              <a:ea typeface="黑体" pitchFamily="49" charset="-122"/>
            </a:endParaRPr>
          </a:p>
        </p:txBody>
      </p:sp>
    </p:spTree>
  </p:cSld>
  <p:clrMapOvr>
    <a:masterClrMapping/>
  </p:clrMapOvr>
  <p:transition advTm="28611"/>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5"/>
          <p:cNvSpPr txBox="1">
            <a:spLocks noGrp="1" noChangeArrowheads="1"/>
          </p:cNvSpPr>
          <p:nvPr/>
        </p:nvSpPr>
        <p:spPr bwMode="auto">
          <a:xfrm>
            <a:off x="6553200" y="6245225"/>
            <a:ext cx="2133600" cy="476250"/>
          </a:xfrm>
          <a:prstGeom prst="rect">
            <a:avLst/>
          </a:prstGeom>
          <a:noFill/>
          <a:ln w="9525">
            <a:noFill/>
            <a:miter lim="800000"/>
            <a:headEnd/>
            <a:tailEnd/>
          </a:ln>
        </p:spPr>
        <p:txBody>
          <a:bodyPr/>
          <a:lstStyle/>
          <a:p>
            <a:pPr algn="r" eaLnBrk="0" hangingPunct="0">
              <a:lnSpc>
                <a:spcPct val="100000"/>
              </a:lnSpc>
              <a:spcBef>
                <a:spcPct val="0"/>
              </a:spcBef>
              <a:buClrTx/>
            </a:pPr>
            <a:endParaRPr lang="en-US" altLang="zh-CN" sz="1400">
              <a:latin typeface="Arial" pitchFamily="34" charset="0"/>
              <a:ea typeface="宋体" pitchFamily="2" charset="-122"/>
            </a:endParaRPr>
          </a:p>
        </p:txBody>
      </p:sp>
      <p:sp>
        <p:nvSpPr>
          <p:cNvPr id="20483" name="Rectangle 2"/>
          <p:cNvSpPr>
            <a:spLocks noGrp="1" noChangeArrowheads="1"/>
          </p:cNvSpPr>
          <p:nvPr>
            <p:ph type="body" idx="4294967295"/>
          </p:nvPr>
        </p:nvSpPr>
        <p:spPr>
          <a:xfrm>
            <a:off x="468313" y="1412875"/>
            <a:ext cx="8072437" cy="5092700"/>
          </a:xfrm>
        </p:spPr>
        <p:txBody>
          <a:bodyPr/>
          <a:lstStyle/>
          <a:p>
            <a:pPr algn="just" eaLnBrk="1" hangingPunct="1">
              <a:lnSpc>
                <a:spcPct val="130000"/>
              </a:lnSpc>
              <a:buClr>
                <a:schemeClr val="tx1"/>
              </a:buClr>
              <a:buFont typeface="Wingdings" pitchFamily="2" charset="2"/>
              <a:buChar char="u"/>
            </a:pPr>
            <a:r>
              <a:rPr lang="zh-CN" altLang="en-US" sz="2800" b="1" smtClean="0">
                <a:solidFill>
                  <a:srgbClr val="FF0000"/>
                </a:solidFill>
                <a:latin typeface="黑体" pitchFamily="49" charset="-122"/>
                <a:ea typeface="黑体" pitchFamily="49" charset="-122"/>
                <a:sym typeface="仿宋_GB2312" pitchFamily="49" charset="-122"/>
              </a:rPr>
              <a:t>差旅费：</a:t>
            </a:r>
            <a:r>
              <a:rPr lang="zh-CN" altLang="en-US" sz="2800" smtClean="0">
                <a:ea typeface="黑体" pitchFamily="49" charset="-122"/>
              </a:rPr>
              <a:t>是指在课题研究过程中开展科学实验（试验）、科学考察、业务调研、学术交流等所发生的外埠差旅费、市内交通费用等。</a:t>
            </a:r>
          </a:p>
          <a:p>
            <a:pPr algn="just" eaLnBrk="1" hangingPunct="1">
              <a:lnSpc>
                <a:spcPct val="130000"/>
              </a:lnSpc>
              <a:buClr>
                <a:schemeClr val="tx1"/>
              </a:buClr>
              <a:buFont typeface="Wingdings" pitchFamily="2" charset="2"/>
              <a:buNone/>
            </a:pPr>
            <a:endParaRPr lang="zh-CN" altLang="en-US" sz="1600" b="1" smtClean="0">
              <a:solidFill>
                <a:srgbClr val="FF0000"/>
              </a:solidFill>
              <a:latin typeface="黑体" pitchFamily="49" charset="-122"/>
              <a:ea typeface="黑体" pitchFamily="49" charset="-122"/>
              <a:sym typeface="仿宋_GB2312" pitchFamily="49" charset="-122"/>
            </a:endParaRPr>
          </a:p>
          <a:p>
            <a:pPr algn="just" eaLnBrk="1" hangingPunct="1">
              <a:lnSpc>
                <a:spcPct val="130000"/>
              </a:lnSpc>
              <a:buFont typeface="宋体" pitchFamily="2" charset="-122"/>
              <a:buAutoNum type="circleNumDbPlain"/>
            </a:pPr>
            <a:r>
              <a:rPr lang="zh-CN" altLang="en-US" sz="2400" smtClean="0">
                <a:latin typeface="仿宋_GB2312" pitchFamily="49" charset="-122"/>
                <a:ea typeface="仿宋_GB2312" pitchFamily="49" charset="-122"/>
                <a:sym typeface="仿宋_GB2312" pitchFamily="49" charset="-122"/>
              </a:rPr>
              <a:t>出差人员应为课题组成员；</a:t>
            </a:r>
          </a:p>
          <a:p>
            <a:pPr algn="just" eaLnBrk="1" hangingPunct="1">
              <a:lnSpc>
                <a:spcPct val="130000"/>
              </a:lnSpc>
              <a:buFont typeface="宋体" pitchFamily="2" charset="-122"/>
              <a:buAutoNum type="circleNumDbPlain"/>
            </a:pPr>
            <a:r>
              <a:rPr lang="zh-CN" altLang="en-US" sz="2400" smtClean="0">
                <a:latin typeface="仿宋_GB2312" pitchFamily="49" charset="-122"/>
                <a:ea typeface="仿宋_GB2312" pitchFamily="49" charset="-122"/>
                <a:sym typeface="仿宋_GB2312" pitchFamily="49" charset="-122"/>
              </a:rPr>
              <a:t>列支差旅费应提供出差审批表和有关原始票据，出差目的、事由、出差人数等信息应当齐全；</a:t>
            </a:r>
          </a:p>
          <a:p>
            <a:pPr algn="just" eaLnBrk="1" hangingPunct="1">
              <a:lnSpc>
                <a:spcPct val="130000"/>
              </a:lnSpc>
              <a:buFont typeface="宋体" pitchFamily="2" charset="-122"/>
              <a:buAutoNum type="circleNumDbPlain"/>
            </a:pPr>
            <a:r>
              <a:rPr lang="zh-CN" altLang="en-US" sz="2400" smtClean="0">
                <a:latin typeface="仿宋_GB2312" pitchFamily="49" charset="-122"/>
                <a:ea typeface="仿宋_GB2312" pitchFamily="49" charset="-122"/>
                <a:sym typeface="仿宋_GB2312" pitchFamily="49" charset="-122"/>
              </a:rPr>
              <a:t>严格执行国家有关差旅费报销标准；</a:t>
            </a:r>
          </a:p>
          <a:p>
            <a:pPr algn="just" eaLnBrk="1" hangingPunct="1">
              <a:lnSpc>
                <a:spcPct val="130000"/>
              </a:lnSpc>
              <a:buFont typeface="宋体" pitchFamily="2" charset="-122"/>
              <a:buAutoNum type="circleNumDbPlain"/>
            </a:pPr>
            <a:r>
              <a:rPr lang="zh-CN" altLang="en-US" sz="2400" smtClean="0">
                <a:latin typeface="仿宋_GB2312" pitchFamily="49" charset="-122"/>
                <a:ea typeface="仿宋_GB2312" pitchFamily="49" charset="-122"/>
                <a:sym typeface="仿宋_GB2312" pitchFamily="49" charset="-122"/>
              </a:rPr>
              <a:t>严禁列支旅游费、景点门票。</a:t>
            </a:r>
            <a:endParaRPr lang="zh-CN" altLang="en-US" sz="3600" smtClean="0">
              <a:latin typeface="仿宋_GB2312" pitchFamily="49" charset="-122"/>
              <a:ea typeface="仿宋_GB2312" pitchFamily="49" charset="-122"/>
              <a:sym typeface="仿宋_GB2312" pitchFamily="49" charset="-122"/>
            </a:endParaRPr>
          </a:p>
        </p:txBody>
      </p:sp>
      <p:sp>
        <p:nvSpPr>
          <p:cNvPr id="44037" name="AutoShape 3"/>
          <p:cNvSpPr>
            <a:spLocks noChangeArrowheads="1"/>
          </p:cNvSpPr>
          <p:nvPr/>
        </p:nvSpPr>
        <p:spPr bwMode="auto">
          <a:xfrm>
            <a:off x="1428750" y="0"/>
            <a:ext cx="5832475" cy="720725"/>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ctr">
              <a:lnSpc>
                <a:spcPct val="100000"/>
              </a:lnSpc>
              <a:spcBef>
                <a:spcPct val="0"/>
              </a:spcBef>
              <a:buClrTx/>
              <a:defRPr/>
            </a:pPr>
            <a:r>
              <a:rPr lang="zh-CN" altLang="en-US" sz="3200" b="1" dirty="0" smtClean="0">
                <a:latin typeface="黑体" pitchFamily="49" charset="-122"/>
                <a:ea typeface="黑体" pitchFamily="49" charset="-122"/>
                <a:sym typeface="Arial" pitchFamily="34" charset="0"/>
              </a:rPr>
              <a:t>四、</a:t>
            </a:r>
            <a:r>
              <a:rPr lang="zh-CN" altLang="en-US" sz="3200" b="1" dirty="0" smtClean="0">
                <a:latin typeface="黑体" pitchFamily="49" charset="-122"/>
                <a:ea typeface="黑体" pitchFamily="49" charset="-122"/>
                <a:sym typeface="Arial" pitchFamily="34" charset="0"/>
              </a:rPr>
              <a:t>费用</a:t>
            </a:r>
            <a:r>
              <a:rPr lang="zh-CN" altLang="en-US" sz="3200" b="1" dirty="0">
                <a:latin typeface="黑体" pitchFamily="49" charset="-122"/>
                <a:ea typeface="黑体" pitchFamily="49" charset="-122"/>
                <a:sym typeface="Arial" pitchFamily="34" charset="0"/>
              </a:rPr>
              <a:t>的支出管理</a:t>
            </a:r>
            <a:endParaRPr lang="zh-CN" altLang="en-US" sz="3200" b="1" dirty="0">
              <a:latin typeface="Arial" pitchFamily="34" charset="0"/>
              <a:ea typeface="楷体_GB2312" pitchFamily="1" charset="-122"/>
            </a:endParaRPr>
          </a:p>
        </p:txBody>
      </p:sp>
      <p:pic>
        <p:nvPicPr>
          <p:cNvPr id="20485" name="Picture 7"/>
          <p:cNvPicPr>
            <a:picLocks noChangeAspect="1" noChangeArrowheads="1"/>
          </p:cNvPicPr>
          <p:nvPr/>
        </p:nvPicPr>
        <p:blipFill>
          <a:blip r:embed="rId2" cstate="print"/>
          <a:srcRect/>
          <a:stretch>
            <a:fillRect/>
          </a:stretch>
        </p:blipFill>
        <p:spPr bwMode="auto">
          <a:xfrm flipV="1">
            <a:off x="0" y="844550"/>
            <a:ext cx="9137650" cy="144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idx="4294967295"/>
          </p:nvPr>
        </p:nvSpPr>
        <p:spPr>
          <a:xfrm>
            <a:off x="250825" y="1341438"/>
            <a:ext cx="8548688" cy="5021262"/>
          </a:xfrm>
        </p:spPr>
        <p:txBody>
          <a:bodyPr/>
          <a:lstStyle/>
          <a:p>
            <a:pPr algn="just" eaLnBrk="1" hangingPunct="1">
              <a:lnSpc>
                <a:spcPct val="130000"/>
              </a:lnSpc>
              <a:buClr>
                <a:schemeClr val="tx1"/>
              </a:buClr>
              <a:buFont typeface="Wingdings" pitchFamily="2" charset="2"/>
              <a:buChar char="u"/>
            </a:pPr>
            <a:r>
              <a:rPr lang="zh-CN" altLang="en-US" sz="2800" b="1" dirty="0" smtClean="0">
                <a:solidFill>
                  <a:srgbClr val="FF0000"/>
                </a:solidFill>
                <a:latin typeface="黑体" pitchFamily="49" charset="-122"/>
                <a:ea typeface="黑体" pitchFamily="49" charset="-122"/>
                <a:sym typeface="仿宋_GB2312" pitchFamily="49" charset="-122"/>
              </a:rPr>
              <a:t>国际合作交流费：</a:t>
            </a:r>
            <a:r>
              <a:rPr lang="zh-CN" altLang="en-US" sz="2800" b="1" dirty="0" smtClean="0">
                <a:ea typeface="宋体" pitchFamily="2" charset="-122"/>
              </a:rPr>
              <a:t>是指在课题研究过程中</a:t>
            </a:r>
            <a:r>
              <a:rPr lang="zh-CN" altLang="en-US" sz="2800" b="1" dirty="0" smtClean="0">
                <a:solidFill>
                  <a:srgbClr val="FF0000"/>
                </a:solidFill>
                <a:ea typeface="宋体" pitchFamily="2" charset="-122"/>
              </a:rPr>
              <a:t>课题研究人员出国</a:t>
            </a:r>
            <a:r>
              <a:rPr lang="zh-CN" altLang="en-US" sz="2800" b="1" dirty="0" smtClean="0">
                <a:ea typeface="宋体" pitchFamily="2" charset="-122"/>
              </a:rPr>
              <a:t>及外国专家</a:t>
            </a:r>
            <a:r>
              <a:rPr lang="zh-CN" altLang="en-US" sz="2800" b="1" dirty="0" smtClean="0">
                <a:solidFill>
                  <a:srgbClr val="FF0000"/>
                </a:solidFill>
                <a:ea typeface="宋体" pitchFamily="2" charset="-122"/>
              </a:rPr>
              <a:t>来华工作</a:t>
            </a:r>
            <a:r>
              <a:rPr lang="zh-CN" altLang="en-US" sz="2800" b="1" dirty="0" smtClean="0">
                <a:ea typeface="宋体" pitchFamily="2" charset="-122"/>
              </a:rPr>
              <a:t>的费用。</a:t>
            </a:r>
            <a:endParaRPr lang="en-US" altLang="zh-CN" sz="2800" b="1" dirty="0" smtClean="0">
              <a:ea typeface="宋体" pitchFamily="2" charset="-122"/>
            </a:endParaRPr>
          </a:p>
          <a:p>
            <a:pPr algn="just" eaLnBrk="1" hangingPunct="1">
              <a:spcBef>
                <a:spcPct val="0"/>
              </a:spcBef>
              <a:buFontTx/>
              <a:buNone/>
            </a:pPr>
            <a:endParaRPr lang="en-US" altLang="zh-CN" sz="2800" b="1" dirty="0" smtClean="0">
              <a:solidFill>
                <a:srgbClr val="FF0000"/>
              </a:solidFill>
              <a:latin typeface="黑体" pitchFamily="49" charset="-122"/>
              <a:ea typeface="黑体" pitchFamily="49" charset="-122"/>
              <a:sym typeface="仿宋_GB2312" pitchFamily="49" charset="-122"/>
            </a:endParaRPr>
          </a:p>
          <a:p>
            <a:pPr algn="just" eaLnBrk="1" hangingPunct="1">
              <a:spcBef>
                <a:spcPct val="0"/>
              </a:spcBef>
              <a:buFont typeface="Wingdings" pitchFamily="2" charset="2"/>
              <a:buAutoNum type="circleNumDbPlain"/>
            </a:pPr>
            <a:r>
              <a:rPr lang="zh-CN" altLang="en-US" sz="2400" dirty="0" smtClean="0">
                <a:latin typeface="仿宋_GB2312" pitchFamily="49" charset="-122"/>
                <a:ea typeface="仿宋_GB2312" pitchFamily="49" charset="-122"/>
                <a:sym typeface="仿宋_GB2312" pitchFamily="49" charset="-122"/>
              </a:rPr>
              <a:t>出国人员应当为课题组成员；</a:t>
            </a:r>
          </a:p>
          <a:p>
            <a:pPr algn="just" eaLnBrk="1" hangingPunct="1">
              <a:lnSpc>
                <a:spcPct val="130000"/>
              </a:lnSpc>
              <a:buFont typeface="Wingdings" pitchFamily="2" charset="2"/>
              <a:buAutoNum type="circleNumDbPlain"/>
            </a:pPr>
            <a:r>
              <a:rPr lang="zh-CN" altLang="en-US" sz="2400" dirty="0" smtClean="0">
                <a:latin typeface="仿宋_GB2312" pitchFamily="49" charset="-122"/>
                <a:ea typeface="仿宋_GB2312" pitchFamily="49" charset="-122"/>
                <a:sym typeface="仿宋_GB2312" pitchFamily="49" charset="-122"/>
              </a:rPr>
              <a:t>出国任务应当与课题任务相关；</a:t>
            </a:r>
            <a:endParaRPr lang="en-US" altLang="zh-CN" sz="2400" dirty="0" smtClean="0">
              <a:latin typeface="仿宋_GB2312" pitchFamily="49" charset="-122"/>
              <a:ea typeface="仿宋_GB2312" pitchFamily="49" charset="-122"/>
              <a:sym typeface="仿宋_GB2312" pitchFamily="49" charset="-122"/>
            </a:endParaRPr>
          </a:p>
          <a:p>
            <a:pPr algn="just" eaLnBrk="1" hangingPunct="1">
              <a:lnSpc>
                <a:spcPct val="130000"/>
              </a:lnSpc>
              <a:buFont typeface="Wingdings" pitchFamily="2" charset="2"/>
              <a:buAutoNum type="circleNumDbPlain"/>
            </a:pPr>
            <a:r>
              <a:rPr lang="zh-CN" altLang="en-US" sz="2400" dirty="0" smtClean="0">
                <a:latin typeface="仿宋_GB2312" pitchFamily="49" charset="-122"/>
                <a:ea typeface="仿宋_GB2312" pitchFamily="49" charset="-122"/>
                <a:sym typeface="仿宋_GB2312" pitchFamily="49" charset="-122"/>
              </a:rPr>
              <a:t>出访目的地、国别、天数次数和人员规模应与预算相符；</a:t>
            </a:r>
          </a:p>
          <a:p>
            <a:pPr algn="just" eaLnBrk="1" hangingPunct="1">
              <a:lnSpc>
                <a:spcPct val="130000"/>
              </a:lnSpc>
              <a:buFont typeface="Wingdings" pitchFamily="2" charset="2"/>
              <a:buAutoNum type="circleNumDbPlain"/>
            </a:pPr>
            <a:r>
              <a:rPr lang="zh-CN" altLang="en-US" sz="2400" dirty="0" smtClean="0">
                <a:latin typeface="仿宋_GB2312" pitchFamily="49" charset="-122"/>
                <a:ea typeface="仿宋_GB2312" pitchFamily="49" charset="-122"/>
                <a:sym typeface="仿宋_GB2312" pitchFamily="49" charset="-122"/>
              </a:rPr>
              <a:t>列支出国费用要有邀请函、批件、国外行程单、出国调研报告等凭据；</a:t>
            </a:r>
          </a:p>
          <a:p>
            <a:pPr algn="just" eaLnBrk="1" hangingPunct="1">
              <a:lnSpc>
                <a:spcPct val="130000"/>
              </a:lnSpc>
              <a:buFont typeface="Wingdings" pitchFamily="2" charset="2"/>
              <a:buAutoNum type="circleNumDbPlain"/>
            </a:pPr>
            <a:r>
              <a:rPr lang="zh-CN" altLang="en-US" sz="2400" dirty="0" smtClean="0">
                <a:latin typeface="仿宋_GB2312" pitchFamily="49" charset="-122"/>
                <a:ea typeface="仿宋_GB2312" pitchFamily="49" charset="-122"/>
                <a:sym typeface="仿宋_GB2312" pitchFamily="49" charset="-122"/>
              </a:rPr>
              <a:t>严格执行国家关于</a:t>
            </a:r>
            <a:r>
              <a:rPr lang="zh-CN" altLang="en-US" sz="2400" dirty="0" smtClean="0">
                <a:latin typeface="仿宋_GB2312" pitchFamily="49" charset="-122"/>
                <a:ea typeface="仿宋_GB2312" pitchFamily="49" charset="-122"/>
                <a:sym typeface="仿宋_GB2312" pitchFamily="49" charset="-122"/>
              </a:rPr>
              <a:t>出国费用标准和审批程序的</a:t>
            </a:r>
            <a:r>
              <a:rPr lang="zh-CN" altLang="en-US" sz="2400" dirty="0" smtClean="0">
                <a:latin typeface="仿宋_GB2312" pitchFamily="49" charset="-122"/>
                <a:ea typeface="仿宋_GB2312" pitchFamily="49" charset="-122"/>
                <a:sym typeface="仿宋_GB2312" pitchFamily="49" charset="-122"/>
              </a:rPr>
              <a:t>规定。</a:t>
            </a:r>
            <a:endParaRPr lang="zh-CN" altLang="en-US" dirty="0" smtClean="0">
              <a:latin typeface="仿宋_GB2312" pitchFamily="49" charset="-122"/>
              <a:ea typeface="仿宋_GB2312" pitchFamily="49" charset="-122"/>
              <a:sym typeface="仿宋_GB2312" pitchFamily="49" charset="-122"/>
            </a:endParaRPr>
          </a:p>
        </p:txBody>
      </p:sp>
      <p:sp>
        <p:nvSpPr>
          <p:cNvPr id="44037" name="AutoShape 3"/>
          <p:cNvSpPr>
            <a:spLocks noChangeArrowheads="1"/>
          </p:cNvSpPr>
          <p:nvPr/>
        </p:nvSpPr>
        <p:spPr bwMode="auto">
          <a:xfrm>
            <a:off x="1428750" y="0"/>
            <a:ext cx="5832475" cy="720725"/>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ctr">
              <a:lnSpc>
                <a:spcPct val="100000"/>
              </a:lnSpc>
              <a:spcBef>
                <a:spcPct val="0"/>
              </a:spcBef>
              <a:buClrTx/>
              <a:defRPr/>
            </a:pPr>
            <a:r>
              <a:rPr lang="zh-CN" altLang="en-US" sz="3200" b="1" dirty="0" smtClean="0">
                <a:latin typeface="黑体" pitchFamily="49" charset="-122"/>
                <a:ea typeface="黑体" pitchFamily="49" charset="-122"/>
                <a:sym typeface="Arial" pitchFamily="34" charset="0"/>
              </a:rPr>
              <a:t>四、费用</a:t>
            </a:r>
            <a:r>
              <a:rPr lang="zh-CN" altLang="en-US" sz="3200" b="1" dirty="0">
                <a:latin typeface="黑体" pitchFamily="49" charset="-122"/>
                <a:ea typeface="黑体" pitchFamily="49" charset="-122"/>
                <a:sym typeface="Arial" pitchFamily="34" charset="0"/>
              </a:rPr>
              <a:t>的支出管理</a:t>
            </a:r>
            <a:endParaRPr lang="zh-CN" altLang="en-US" sz="3200" b="1" dirty="0">
              <a:latin typeface="Arial" pitchFamily="34" charset="0"/>
              <a:ea typeface="楷体_GB2312" pitchFamily="1" charset="-122"/>
            </a:endParaRPr>
          </a:p>
        </p:txBody>
      </p:sp>
      <p:pic>
        <p:nvPicPr>
          <p:cNvPr id="21508" name="Picture 7"/>
          <p:cNvPicPr>
            <a:picLocks noChangeAspect="1" noChangeArrowheads="1"/>
          </p:cNvPicPr>
          <p:nvPr/>
        </p:nvPicPr>
        <p:blipFill>
          <a:blip r:embed="rId2" cstate="print"/>
          <a:srcRect/>
          <a:stretch>
            <a:fillRect/>
          </a:stretch>
        </p:blipFill>
        <p:spPr bwMode="auto">
          <a:xfrm flipV="1">
            <a:off x="0" y="844550"/>
            <a:ext cx="9137650" cy="144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5"/>
          <p:cNvSpPr txBox="1">
            <a:spLocks noGrp="1" noChangeArrowheads="1"/>
          </p:cNvSpPr>
          <p:nvPr/>
        </p:nvSpPr>
        <p:spPr bwMode="auto">
          <a:xfrm>
            <a:off x="6553200" y="6245225"/>
            <a:ext cx="2133600" cy="476250"/>
          </a:xfrm>
          <a:prstGeom prst="rect">
            <a:avLst/>
          </a:prstGeom>
          <a:noFill/>
          <a:ln w="9525">
            <a:noFill/>
            <a:miter lim="800000"/>
            <a:headEnd/>
            <a:tailEnd/>
          </a:ln>
        </p:spPr>
        <p:txBody>
          <a:bodyPr/>
          <a:lstStyle/>
          <a:p>
            <a:pPr algn="r" eaLnBrk="0" hangingPunct="0">
              <a:lnSpc>
                <a:spcPct val="100000"/>
              </a:lnSpc>
              <a:spcBef>
                <a:spcPct val="0"/>
              </a:spcBef>
              <a:buClrTx/>
            </a:pPr>
            <a:endParaRPr lang="en-US" altLang="zh-CN" sz="1400">
              <a:latin typeface="Arial" pitchFamily="34" charset="0"/>
              <a:ea typeface="宋体" pitchFamily="2" charset="-122"/>
            </a:endParaRPr>
          </a:p>
        </p:txBody>
      </p:sp>
      <p:sp>
        <p:nvSpPr>
          <p:cNvPr id="22531" name="Rectangle 3"/>
          <p:cNvSpPr>
            <a:spLocks noGrp="1" noChangeArrowheads="1"/>
          </p:cNvSpPr>
          <p:nvPr>
            <p:ph type="body" idx="4294967295"/>
          </p:nvPr>
        </p:nvSpPr>
        <p:spPr>
          <a:xfrm>
            <a:off x="250825" y="1268413"/>
            <a:ext cx="8566150" cy="5165725"/>
          </a:xfrm>
        </p:spPr>
        <p:txBody>
          <a:bodyPr/>
          <a:lstStyle/>
          <a:p>
            <a:pPr algn="just" eaLnBrk="1" hangingPunct="1">
              <a:lnSpc>
                <a:spcPct val="130000"/>
              </a:lnSpc>
              <a:buClr>
                <a:schemeClr val="tx1"/>
              </a:buClr>
              <a:buFont typeface="Wingdings" pitchFamily="2" charset="2"/>
              <a:buChar char="u"/>
            </a:pPr>
            <a:r>
              <a:rPr lang="zh-CN" altLang="en-US" sz="2800" b="1" smtClean="0">
                <a:solidFill>
                  <a:srgbClr val="FF0000"/>
                </a:solidFill>
                <a:latin typeface="黑体" pitchFamily="49" charset="-122"/>
                <a:ea typeface="黑体" pitchFamily="49" charset="-122"/>
                <a:sym typeface="仿宋_GB2312" pitchFamily="49" charset="-122"/>
              </a:rPr>
              <a:t>出版／文献／信息传播／知识产权事务费：</a:t>
            </a:r>
            <a:r>
              <a:rPr lang="zh-CN" altLang="en-US" sz="2800" smtClean="0">
                <a:ea typeface="黑体" pitchFamily="49" charset="-122"/>
              </a:rPr>
              <a:t>购买费、文献检索费、专业通信费、专利申请及其他知识产权事务等费用。</a:t>
            </a:r>
            <a:endParaRPr lang="en-US" altLang="zh-CN" sz="2800" smtClean="0">
              <a:ea typeface="黑体" pitchFamily="49" charset="-122"/>
            </a:endParaRPr>
          </a:p>
          <a:p>
            <a:pPr algn="just" eaLnBrk="1" hangingPunct="1">
              <a:spcBef>
                <a:spcPct val="0"/>
              </a:spcBef>
              <a:buFontTx/>
              <a:buNone/>
            </a:pPr>
            <a:endParaRPr lang="zh-CN" altLang="en-US" b="1" smtClean="0">
              <a:solidFill>
                <a:srgbClr val="FF0000"/>
              </a:solidFill>
              <a:latin typeface="黑体" pitchFamily="49" charset="-122"/>
              <a:ea typeface="黑体" pitchFamily="49" charset="-122"/>
              <a:sym typeface="仿宋_GB2312" pitchFamily="49" charset="-122"/>
            </a:endParaRPr>
          </a:p>
          <a:p>
            <a:pPr algn="just" eaLnBrk="1" hangingPunct="1">
              <a:spcBef>
                <a:spcPct val="0"/>
              </a:spcBef>
              <a:buFont typeface="Wingdings" pitchFamily="2" charset="2"/>
              <a:buAutoNum type="circleNumDbPlain"/>
            </a:pPr>
            <a:r>
              <a:rPr lang="zh-CN" altLang="en-US" sz="2800" smtClean="0">
                <a:latin typeface="仿宋_GB2312" pitchFamily="49" charset="-122"/>
                <a:ea typeface="仿宋_GB2312" pitchFamily="49" charset="-122"/>
                <a:sym typeface="仿宋_GB2312" pitchFamily="49" charset="-122"/>
              </a:rPr>
              <a:t>大宗专业资料和软件购置费支出应当有预算批复；</a:t>
            </a:r>
          </a:p>
          <a:p>
            <a:pPr algn="just" eaLnBrk="1" hangingPunct="1">
              <a:lnSpc>
                <a:spcPct val="130000"/>
              </a:lnSpc>
              <a:buFont typeface="Wingdings" pitchFamily="2" charset="2"/>
              <a:buAutoNum type="circleNumDbPlain"/>
            </a:pPr>
            <a:r>
              <a:rPr lang="zh-CN" altLang="en-US" sz="2800" smtClean="0">
                <a:latin typeface="仿宋_GB2312" pitchFamily="49" charset="-122"/>
                <a:ea typeface="仿宋_GB2312" pitchFamily="49" charset="-122"/>
                <a:sym typeface="仿宋_GB2312" pitchFamily="49" charset="-122"/>
              </a:rPr>
              <a:t>不得列支一般办公软件、广告费、普通通信费等，如移动电话费。</a:t>
            </a:r>
          </a:p>
          <a:p>
            <a:pPr algn="just" eaLnBrk="1" hangingPunct="1">
              <a:lnSpc>
                <a:spcPct val="130000"/>
              </a:lnSpc>
              <a:buFontTx/>
              <a:buNone/>
            </a:pPr>
            <a:endParaRPr lang="zh-CN" altLang="en-US" sz="2800" smtClean="0">
              <a:latin typeface="仿宋_GB2312" pitchFamily="49" charset="-122"/>
              <a:ea typeface="仿宋_GB2312" pitchFamily="49" charset="-122"/>
              <a:sym typeface="仿宋_GB2312" pitchFamily="49" charset="-122"/>
            </a:endParaRPr>
          </a:p>
        </p:txBody>
      </p:sp>
      <p:sp>
        <p:nvSpPr>
          <p:cNvPr id="44037" name="AutoShape 3"/>
          <p:cNvSpPr>
            <a:spLocks noChangeArrowheads="1"/>
          </p:cNvSpPr>
          <p:nvPr/>
        </p:nvSpPr>
        <p:spPr bwMode="auto">
          <a:xfrm>
            <a:off x="1428750" y="0"/>
            <a:ext cx="5832475" cy="720725"/>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ctr">
              <a:lnSpc>
                <a:spcPct val="100000"/>
              </a:lnSpc>
              <a:spcBef>
                <a:spcPct val="0"/>
              </a:spcBef>
              <a:buClrTx/>
              <a:defRPr/>
            </a:pPr>
            <a:r>
              <a:rPr lang="zh-CN" altLang="en-US" sz="3200" b="1" dirty="0" smtClean="0">
                <a:latin typeface="黑体" pitchFamily="49" charset="-122"/>
                <a:ea typeface="黑体" pitchFamily="49" charset="-122"/>
                <a:sym typeface="Arial" pitchFamily="34" charset="0"/>
              </a:rPr>
              <a:t>四、费用</a:t>
            </a:r>
            <a:r>
              <a:rPr lang="zh-CN" altLang="en-US" sz="3200" b="1" dirty="0">
                <a:latin typeface="黑体" pitchFamily="49" charset="-122"/>
                <a:ea typeface="黑体" pitchFamily="49" charset="-122"/>
                <a:sym typeface="Arial" pitchFamily="34" charset="0"/>
              </a:rPr>
              <a:t>的支出管理</a:t>
            </a:r>
            <a:endParaRPr lang="zh-CN" altLang="en-US" sz="3200" b="1" dirty="0">
              <a:latin typeface="Arial" pitchFamily="34" charset="0"/>
              <a:ea typeface="楷体_GB2312" pitchFamily="1" charset="-122"/>
            </a:endParaRPr>
          </a:p>
        </p:txBody>
      </p:sp>
      <p:pic>
        <p:nvPicPr>
          <p:cNvPr id="22533" name="Picture 7"/>
          <p:cNvPicPr>
            <a:picLocks noChangeAspect="1" noChangeArrowheads="1"/>
          </p:cNvPicPr>
          <p:nvPr/>
        </p:nvPicPr>
        <p:blipFill>
          <a:blip r:embed="rId2" cstate="print"/>
          <a:srcRect/>
          <a:stretch>
            <a:fillRect/>
          </a:stretch>
        </p:blipFill>
        <p:spPr bwMode="auto">
          <a:xfrm flipV="1">
            <a:off x="0" y="844550"/>
            <a:ext cx="9137650" cy="144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灯片编号占位符 5"/>
          <p:cNvSpPr txBox="1">
            <a:spLocks noGrp="1" noChangeArrowheads="1"/>
          </p:cNvSpPr>
          <p:nvPr/>
        </p:nvSpPr>
        <p:spPr bwMode="auto">
          <a:xfrm>
            <a:off x="6553200" y="6245225"/>
            <a:ext cx="2133600" cy="476250"/>
          </a:xfrm>
          <a:prstGeom prst="rect">
            <a:avLst/>
          </a:prstGeom>
          <a:noFill/>
          <a:ln w="9525">
            <a:noFill/>
            <a:miter lim="800000"/>
            <a:headEnd/>
            <a:tailEnd/>
          </a:ln>
        </p:spPr>
        <p:txBody>
          <a:bodyPr/>
          <a:lstStyle/>
          <a:p>
            <a:pPr algn="r" eaLnBrk="0" hangingPunct="0">
              <a:lnSpc>
                <a:spcPct val="100000"/>
              </a:lnSpc>
              <a:spcBef>
                <a:spcPct val="0"/>
              </a:spcBef>
              <a:buClrTx/>
            </a:pPr>
            <a:endParaRPr lang="en-US" altLang="zh-CN" sz="1400">
              <a:latin typeface="Arial" pitchFamily="34" charset="0"/>
              <a:ea typeface="宋体" pitchFamily="2" charset="-122"/>
            </a:endParaRPr>
          </a:p>
        </p:txBody>
      </p:sp>
      <p:sp>
        <p:nvSpPr>
          <p:cNvPr id="23555" name="Rectangle 3"/>
          <p:cNvSpPr>
            <a:spLocks noGrp="1" noChangeArrowheads="1"/>
          </p:cNvSpPr>
          <p:nvPr>
            <p:ph type="body" idx="4294967295"/>
          </p:nvPr>
        </p:nvSpPr>
        <p:spPr>
          <a:xfrm>
            <a:off x="323850" y="1125538"/>
            <a:ext cx="8462963" cy="5732462"/>
          </a:xfrm>
        </p:spPr>
        <p:txBody>
          <a:bodyPr/>
          <a:lstStyle/>
          <a:p>
            <a:pPr algn="just" eaLnBrk="1" hangingPunct="1">
              <a:lnSpc>
                <a:spcPct val="130000"/>
              </a:lnSpc>
              <a:buClr>
                <a:schemeClr val="tx1"/>
              </a:buClr>
              <a:buFont typeface="Wingdings" pitchFamily="2" charset="2"/>
              <a:buChar char="u"/>
            </a:pPr>
            <a:r>
              <a:rPr lang="zh-CN" altLang="en-US" sz="2800" dirty="0" smtClean="0">
                <a:solidFill>
                  <a:srgbClr val="FF0000"/>
                </a:solidFill>
                <a:latin typeface="黑体" pitchFamily="49" charset="-122"/>
                <a:ea typeface="黑体" pitchFamily="49" charset="-122"/>
                <a:sym typeface="仿宋_GB2312" pitchFamily="49" charset="-122"/>
              </a:rPr>
              <a:t>劳务费：</a:t>
            </a:r>
            <a:r>
              <a:rPr lang="zh-CN" altLang="en-US" sz="2800" dirty="0" smtClean="0">
                <a:ea typeface="黑体" pitchFamily="49" charset="-122"/>
              </a:rPr>
              <a:t>是指在课题研究过程中支付给课题组成员中</a:t>
            </a:r>
            <a:r>
              <a:rPr lang="zh-CN" altLang="en-US" sz="2800" dirty="0" smtClean="0">
                <a:solidFill>
                  <a:srgbClr val="FF0000"/>
                </a:solidFill>
                <a:ea typeface="黑体" pitchFamily="49" charset="-122"/>
              </a:rPr>
              <a:t>没有工资性收入</a:t>
            </a:r>
            <a:r>
              <a:rPr lang="zh-CN" altLang="en-US" sz="2800" dirty="0" smtClean="0">
                <a:ea typeface="黑体" pitchFamily="49" charset="-122"/>
              </a:rPr>
              <a:t>的相关人员（如在校研究生）和课题组临时聘用人员等的劳务性费用。</a:t>
            </a:r>
            <a:endParaRPr lang="en-US" altLang="zh-CN" sz="2800" dirty="0" smtClean="0">
              <a:ea typeface="黑体" pitchFamily="49" charset="-122"/>
            </a:endParaRPr>
          </a:p>
          <a:p>
            <a:pPr algn="just" eaLnBrk="1" hangingPunct="1">
              <a:spcBef>
                <a:spcPct val="0"/>
              </a:spcBef>
              <a:buFontTx/>
              <a:buNone/>
            </a:pPr>
            <a:endParaRPr lang="zh-CN" altLang="en-US" sz="2800" b="1" dirty="0" smtClean="0">
              <a:solidFill>
                <a:srgbClr val="FF0000"/>
              </a:solidFill>
              <a:latin typeface="黑体" pitchFamily="49" charset="-122"/>
              <a:ea typeface="黑体" pitchFamily="49" charset="-122"/>
              <a:sym typeface="仿宋_GB2312" pitchFamily="49" charset="-122"/>
            </a:endParaRPr>
          </a:p>
          <a:p>
            <a:pPr algn="just" eaLnBrk="1" hangingPunct="1">
              <a:lnSpc>
                <a:spcPct val="130000"/>
              </a:lnSpc>
              <a:buFont typeface="Wingdings" pitchFamily="2" charset="2"/>
              <a:buAutoNum type="circleNumDbPlain"/>
            </a:pPr>
            <a:r>
              <a:rPr lang="zh-CN" altLang="en-US" sz="2400" dirty="0" smtClean="0">
                <a:latin typeface="仿宋_GB2312" pitchFamily="49" charset="-122"/>
                <a:ea typeface="仿宋_GB2312" pitchFamily="49" charset="-122"/>
                <a:sym typeface="仿宋_GB2312" pitchFamily="49" charset="-122"/>
              </a:rPr>
              <a:t>支付范围应符合管理办法的规定；</a:t>
            </a:r>
            <a:endParaRPr lang="en-US" altLang="zh-CN" sz="2400" dirty="0" smtClean="0">
              <a:latin typeface="仿宋_GB2312" pitchFamily="49" charset="-122"/>
              <a:ea typeface="仿宋_GB2312" pitchFamily="49" charset="-122"/>
              <a:sym typeface="仿宋_GB2312" pitchFamily="49" charset="-122"/>
            </a:endParaRPr>
          </a:p>
          <a:p>
            <a:pPr algn="just" eaLnBrk="1" hangingPunct="1">
              <a:lnSpc>
                <a:spcPct val="130000"/>
              </a:lnSpc>
              <a:buFont typeface="Wingdings" pitchFamily="2" charset="2"/>
              <a:buAutoNum type="circleNumDbPlain"/>
            </a:pPr>
            <a:r>
              <a:rPr lang="zh-CN" altLang="en-US" sz="2400" dirty="0" smtClean="0">
                <a:latin typeface="仿宋_GB2312" pitchFamily="49" charset="-122"/>
                <a:ea typeface="仿宋_GB2312" pitchFamily="49" charset="-122"/>
                <a:sym typeface="仿宋_GB2312" pitchFamily="49" charset="-122"/>
              </a:rPr>
              <a:t>应按照预算书的要求据实列支，不应计提或分摊；</a:t>
            </a:r>
            <a:endParaRPr lang="en-US" altLang="zh-CN" sz="2400" dirty="0" smtClean="0">
              <a:latin typeface="仿宋_GB2312" pitchFamily="49" charset="-122"/>
              <a:ea typeface="仿宋_GB2312" pitchFamily="49" charset="-122"/>
              <a:sym typeface="仿宋_GB2312" pitchFamily="49" charset="-122"/>
            </a:endParaRPr>
          </a:p>
          <a:p>
            <a:pPr algn="just" eaLnBrk="1" hangingPunct="1">
              <a:lnSpc>
                <a:spcPct val="130000"/>
              </a:lnSpc>
              <a:buFont typeface="Wingdings" pitchFamily="2" charset="2"/>
              <a:buAutoNum type="circleNumDbPlain"/>
            </a:pPr>
            <a:r>
              <a:rPr lang="zh-CN" altLang="en-US" sz="2400" dirty="0" smtClean="0">
                <a:latin typeface="仿宋_GB2312" pitchFamily="49" charset="-122"/>
                <a:ea typeface="仿宋_GB2312" pitchFamily="49" charset="-122"/>
                <a:sym typeface="仿宋_GB2312" pitchFamily="49" charset="-122"/>
              </a:rPr>
              <a:t>除按预算书和有关规定支出高校毕业生社会保险费补助外，不得支出其他人员社会保险费；</a:t>
            </a:r>
            <a:endParaRPr lang="en-US" altLang="zh-CN" sz="2400" dirty="0" smtClean="0">
              <a:latin typeface="仿宋_GB2312" pitchFamily="49" charset="-122"/>
              <a:ea typeface="仿宋_GB2312" pitchFamily="49" charset="-122"/>
              <a:sym typeface="仿宋_GB2312" pitchFamily="49" charset="-122"/>
            </a:endParaRPr>
          </a:p>
          <a:p>
            <a:pPr algn="just" eaLnBrk="1" hangingPunct="1">
              <a:lnSpc>
                <a:spcPct val="130000"/>
              </a:lnSpc>
              <a:buFont typeface="Wingdings" pitchFamily="2" charset="2"/>
              <a:buAutoNum type="circleNumDbPlain"/>
            </a:pPr>
            <a:r>
              <a:rPr lang="zh-CN" altLang="en-US" sz="2400" dirty="0" smtClean="0">
                <a:latin typeface="仿宋_GB2312" pitchFamily="49" charset="-122"/>
                <a:ea typeface="仿宋_GB2312" pitchFamily="49" charset="-122"/>
                <a:sym typeface="仿宋_GB2312" pitchFamily="49" charset="-122"/>
              </a:rPr>
              <a:t>原始凭证上应有领取人姓名、工作单位、身份证号、负责工作、劳务时间、本人签字等信息。</a:t>
            </a:r>
            <a:endParaRPr lang="en-US" altLang="zh-CN" sz="2400" dirty="0" smtClean="0">
              <a:latin typeface="仿宋_GB2312" pitchFamily="49" charset="-122"/>
              <a:ea typeface="仿宋_GB2312" pitchFamily="49" charset="-122"/>
              <a:sym typeface="仿宋_GB2312" pitchFamily="49" charset="-122"/>
            </a:endParaRPr>
          </a:p>
        </p:txBody>
      </p:sp>
      <p:pic>
        <p:nvPicPr>
          <p:cNvPr id="23556" name="Picture 7"/>
          <p:cNvPicPr>
            <a:picLocks noChangeAspect="1" noChangeArrowheads="1"/>
          </p:cNvPicPr>
          <p:nvPr/>
        </p:nvPicPr>
        <p:blipFill>
          <a:blip r:embed="rId2" cstate="print"/>
          <a:srcRect/>
          <a:stretch>
            <a:fillRect/>
          </a:stretch>
        </p:blipFill>
        <p:spPr bwMode="auto">
          <a:xfrm flipV="1">
            <a:off x="0" y="844550"/>
            <a:ext cx="9137650" cy="144463"/>
          </a:xfrm>
          <a:prstGeom prst="rect">
            <a:avLst/>
          </a:prstGeom>
          <a:noFill/>
          <a:ln w="9525">
            <a:noFill/>
            <a:miter lim="800000"/>
            <a:headEnd/>
            <a:tailEnd/>
          </a:ln>
        </p:spPr>
      </p:pic>
      <p:sp>
        <p:nvSpPr>
          <p:cNvPr id="5" name="AutoShape 3"/>
          <p:cNvSpPr>
            <a:spLocks noChangeArrowheads="1"/>
          </p:cNvSpPr>
          <p:nvPr/>
        </p:nvSpPr>
        <p:spPr bwMode="auto">
          <a:xfrm>
            <a:off x="1428750" y="0"/>
            <a:ext cx="5832475" cy="720725"/>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ctr">
              <a:lnSpc>
                <a:spcPct val="100000"/>
              </a:lnSpc>
              <a:spcBef>
                <a:spcPct val="0"/>
              </a:spcBef>
              <a:buClrTx/>
              <a:defRPr/>
            </a:pPr>
            <a:r>
              <a:rPr lang="zh-CN" altLang="en-US" sz="3200" b="1" dirty="0" smtClean="0">
                <a:latin typeface="黑体" pitchFamily="49" charset="-122"/>
                <a:ea typeface="黑体" pitchFamily="49" charset="-122"/>
                <a:sym typeface="Arial" pitchFamily="34" charset="0"/>
              </a:rPr>
              <a:t>四、费用</a:t>
            </a:r>
            <a:r>
              <a:rPr lang="zh-CN" altLang="en-US" sz="3200" b="1" dirty="0">
                <a:latin typeface="黑体" pitchFamily="49" charset="-122"/>
                <a:ea typeface="黑体" pitchFamily="49" charset="-122"/>
                <a:sym typeface="Arial" pitchFamily="34" charset="0"/>
              </a:rPr>
              <a:t>的支出管理</a:t>
            </a:r>
            <a:endParaRPr lang="zh-CN" altLang="en-US" sz="3200" b="1" dirty="0">
              <a:latin typeface="Arial" pitchFamily="34" charset="0"/>
              <a:ea typeface="楷体_GB2312" pitchFamily="1"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5"/>
          <p:cNvSpPr txBox="1">
            <a:spLocks noGrp="1" noChangeArrowheads="1"/>
          </p:cNvSpPr>
          <p:nvPr/>
        </p:nvSpPr>
        <p:spPr bwMode="auto">
          <a:xfrm>
            <a:off x="6553200" y="6245225"/>
            <a:ext cx="2133600" cy="476250"/>
          </a:xfrm>
          <a:prstGeom prst="rect">
            <a:avLst/>
          </a:prstGeom>
          <a:noFill/>
          <a:ln w="9525">
            <a:noFill/>
            <a:miter lim="800000"/>
            <a:headEnd/>
            <a:tailEnd/>
          </a:ln>
        </p:spPr>
        <p:txBody>
          <a:bodyPr/>
          <a:lstStyle/>
          <a:p>
            <a:pPr algn="r" eaLnBrk="0" hangingPunct="0">
              <a:lnSpc>
                <a:spcPct val="100000"/>
              </a:lnSpc>
              <a:spcBef>
                <a:spcPct val="0"/>
              </a:spcBef>
              <a:buClrTx/>
            </a:pPr>
            <a:endParaRPr lang="en-US" altLang="zh-CN" sz="1400">
              <a:latin typeface="Arial" pitchFamily="34" charset="0"/>
              <a:ea typeface="宋体" pitchFamily="2" charset="-122"/>
            </a:endParaRPr>
          </a:p>
        </p:txBody>
      </p:sp>
      <p:sp>
        <p:nvSpPr>
          <p:cNvPr id="24579" name="Rectangle 3"/>
          <p:cNvSpPr>
            <a:spLocks noGrp="1" noChangeArrowheads="1"/>
          </p:cNvSpPr>
          <p:nvPr>
            <p:ph type="body" idx="4294967295"/>
          </p:nvPr>
        </p:nvSpPr>
        <p:spPr>
          <a:xfrm>
            <a:off x="323850" y="1071563"/>
            <a:ext cx="8462963" cy="5237162"/>
          </a:xfrm>
        </p:spPr>
        <p:txBody>
          <a:bodyPr/>
          <a:lstStyle/>
          <a:p>
            <a:pPr algn="just" eaLnBrk="1" hangingPunct="1">
              <a:lnSpc>
                <a:spcPct val="130000"/>
              </a:lnSpc>
              <a:buClr>
                <a:schemeClr val="tx1"/>
              </a:buClr>
              <a:buFont typeface="Wingdings" pitchFamily="2" charset="2"/>
              <a:buChar char="u"/>
            </a:pPr>
            <a:r>
              <a:rPr lang="zh-CN" altLang="en-US" sz="2800" smtClean="0">
                <a:solidFill>
                  <a:srgbClr val="FF0000"/>
                </a:solidFill>
                <a:latin typeface="黑体" pitchFamily="49" charset="-122"/>
                <a:ea typeface="黑体" pitchFamily="49" charset="-122"/>
                <a:sym typeface="仿宋_GB2312" pitchFamily="49" charset="-122"/>
              </a:rPr>
              <a:t>专家咨询费：</a:t>
            </a:r>
            <a:r>
              <a:rPr lang="zh-CN" altLang="en-US" sz="2800" smtClean="0">
                <a:ea typeface="黑体" pitchFamily="49" charset="-122"/>
              </a:rPr>
              <a:t>是指在课题研究过程中支付给临时聘请的咨询专家的费用。</a:t>
            </a:r>
            <a:endParaRPr lang="en-US" altLang="zh-CN" sz="2800" smtClean="0">
              <a:ea typeface="黑体" pitchFamily="49" charset="-122"/>
            </a:endParaRPr>
          </a:p>
          <a:p>
            <a:pPr algn="just" eaLnBrk="1" hangingPunct="1">
              <a:spcBef>
                <a:spcPct val="0"/>
              </a:spcBef>
              <a:buFontTx/>
              <a:buNone/>
            </a:pPr>
            <a:endParaRPr lang="zh-CN" altLang="en-US" sz="2800" smtClean="0">
              <a:solidFill>
                <a:srgbClr val="FF0000"/>
              </a:solidFill>
              <a:latin typeface="黑体" pitchFamily="49" charset="-122"/>
              <a:ea typeface="黑体" pitchFamily="49" charset="-122"/>
              <a:sym typeface="仿宋_GB2312" pitchFamily="49" charset="-122"/>
            </a:endParaRPr>
          </a:p>
          <a:p>
            <a:pPr algn="just" eaLnBrk="1" hangingPunct="1">
              <a:lnSpc>
                <a:spcPct val="130000"/>
              </a:lnSpc>
              <a:buFont typeface="Wingdings" pitchFamily="2" charset="2"/>
              <a:buAutoNum type="circleNumDbPlain"/>
            </a:pPr>
            <a:r>
              <a:rPr lang="zh-CN" altLang="en-US" sz="2400" smtClean="0">
                <a:latin typeface="仿宋_GB2312" pitchFamily="49" charset="-122"/>
                <a:ea typeface="仿宋_GB2312" pitchFamily="49" charset="-122"/>
                <a:sym typeface="仿宋_GB2312" pitchFamily="49" charset="-122"/>
              </a:rPr>
              <a:t>支付范围应符合管理办法的规定；</a:t>
            </a:r>
            <a:endParaRPr lang="en-US" altLang="zh-CN" sz="2400" smtClean="0">
              <a:latin typeface="仿宋_GB2312" pitchFamily="49" charset="-122"/>
              <a:ea typeface="仿宋_GB2312" pitchFamily="49" charset="-122"/>
              <a:sym typeface="仿宋_GB2312" pitchFamily="49" charset="-122"/>
            </a:endParaRPr>
          </a:p>
          <a:p>
            <a:pPr algn="just" eaLnBrk="1" hangingPunct="1">
              <a:lnSpc>
                <a:spcPct val="130000"/>
              </a:lnSpc>
              <a:buFont typeface="Wingdings" pitchFamily="2" charset="2"/>
              <a:buAutoNum type="circleNumDbPlain"/>
            </a:pPr>
            <a:r>
              <a:rPr lang="zh-CN" altLang="en-US" sz="2400" smtClean="0">
                <a:latin typeface="仿宋_GB2312" pitchFamily="49" charset="-122"/>
                <a:ea typeface="仿宋_GB2312" pitchFamily="49" charset="-122"/>
                <a:sym typeface="仿宋_GB2312" pitchFamily="49" charset="-122"/>
              </a:rPr>
              <a:t>只能支付给个人，不能支付给单位；</a:t>
            </a:r>
            <a:endParaRPr lang="en-US" altLang="zh-CN" sz="2400" smtClean="0">
              <a:latin typeface="仿宋_GB2312" pitchFamily="49" charset="-122"/>
              <a:ea typeface="仿宋_GB2312" pitchFamily="49" charset="-122"/>
              <a:sym typeface="仿宋_GB2312" pitchFamily="49" charset="-122"/>
            </a:endParaRPr>
          </a:p>
          <a:p>
            <a:pPr algn="just" eaLnBrk="1" hangingPunct="1">
              <a:lnSpc>
                <a:spcPct val="130000"/>
              </a:lnSpc>
              <a:buFont typeface="Wingdings" pitchFamily="2" charset="2"/>
              <a:buAutoNum type="circleNumDbPlain"/>
            </a:pPr>
            <a:r>
              <a:rPr lang="zh-CN" altLang="en-US" sz="2400" smtClean="0">
                <a:latin typeface="仿宋_GB2312" pitchFamily="49" charset="-122"/>
                <a:ea typeface="仿宋_GB2312" pitchFamily="49" charset="-122"/>
                <a:sym typeface="仿宋_GB2312" pitchFamily="49" charset="-122"/>
              </a:rPr>
              <a:t>不能列支博士、硕士研究生因学位论文答辩、论文修改发生的相关费用；</a:t>
            </a:r>
            <a:endParaRPr lang="en-US" altLang="zh-CN" sz="2400" smtClean="0">
              <a:latin typeface="仿宋_GB2312" pitchFamily="49" charset="-122"/>
              <a:ea typeface="仿宋_GB2312" pitchFamily="49" charset="-122"/>
              <a:sym typeface="仿宋_GB2312" pitchFamily="49" charset="-122"/>
            </a:endParaRPr>
          </a:p>
          <a:p>
            <a:pPr algn="just" eaLnBrk="1" hangingPunct="1">
              <a:lnSpc>
                <a:spcPct val="130000"/>
              </a:lnSpc>
              <a:buFont typeface="Wingdings" pitchFamily="2" charset="2"/>
              <a:buAutoNum type="circleNumDbPlain"/>
            </a:pPr>
            <a:r>
              <a:rPr lang="zh-CN" altLang="en-US" sz="2400" smtClean="0">
                <a:latin typeface="仿宋_GB2312" pitchFamily="49" charset="-122"/>
                <a:ea typeface="仿宋_GB2312" pitchFamily="49" charset="-122"/>
                <a:sym typeface="仿宋_GB2312" pitchFamily="49" charset="-122"/>
              </a:rPr>
              <a:t>原始凭证上应有领取人姓名、工作单位、身份证号、咨询内容、咨询时间、本人签字等信息。</a:t>
            </a:r>
            <a:endParaRPr lang="en-US" altLang="zh-CN" sz="2400" smtClean="0">
              <a:latin typeface="仿宋_GB2312" pitchFamily="49" charset="-122"/>
              <a:ea typeface="仿宋_GB2312" pitchFamily="49" charset="-122"/>
              <a:sym typeface="仿宋_GB2312" pitchFamily="49" charset="-122"/>
            </a:endParaRPr>
          </a:p>
        </p:txBody>
      </p:sp>
      <p:sp>
        <p:nvSpPr>
          <p:cNvPr id="44037" name="AutoShape 3"/>
          <p:cNvSpPr>
            <a:spLocks noChangeArrowheads="1"/>
          </p:cNvSpPr>
          <p:nvPr/>
        </p:nvSpPr>
        <p:spPr bwMode="auto">
          <a:xfrm>
            <a:off x="1428750" y="0"/>
            <a:ext cx="5832475" cy="720725"/>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ctr">
              <a:lnSpc>
                <a:spcPct val="100000"/>
              </a:lnSpc>
              <a:spcBef>
                <a:spcPct val="0"/>
              </a:spcBef>
              <a:buClrTx/>
              <a:defRPr/>
            </a:pPr>
            <a:r>
              <a:rPr lang="zh-CN" altLang="en-US" sz="3200" b="1" dirty="0" smtClean="0">
                <a:latin typeface="黑体" pitchFamily="49" charset="-122"/>
                <a:ea typeface="黑体" pitchFamily="49" charset="-122"/>
                <a:sym typeface="Arial" pitchFamily="34" charset="0"/>
              </a:rPr>
              <a:t>四、费用</a:t>
            </a:r>
            <a:r>
              <a:rPr lang="zh-CN" altLang="en-US" sz="3200" b="1" dirty="0">
                <a:latin typeface="黑体" pitchFamily="49" charset="-122"/>
                <a:ea typeface="黑体" pitchFamily="49" charset="-122"/>
                <a:sym typeface="Arial" pitchFamily="34" charset="0"/>
              </a:rPr>
              <a:t>的支出管理</a:t>
            </a:r>
            <a:endParaRPr lang="zh-CN" altLang="en-US" sz="3200" b="1" dirty="0">
              <a:latin typeface="Arial" pitchFamily="34" charset="0"/>
              <a:ea typeface="楷体_GB2312" pitchFamily="1" charset="-122"/>
            </a:endParaRPr>
          </a:p>
        </p:txBody>
      </p:sp>
      <p:pic>
        <p:nvPicPr>
          <p:cNvPr id="24581" name="Picture 7"/>
          <p:cNvPicPr>
            <a:picLocks noChangeAspect="1" noChangeArrowheads="1"/>
          </p:cNvPicPr>
          <p:nvPr/>
        </p:nvPicPr>
        <p:blipFill>
          <a:blip r:embed="rId2" cstate="print"/>
          <a:srcRect/>
          <a:stretch>
            <a:fillRect/>
          </a:stretch>
        </p:blipFill>
        <p:spPr bwMode="auto">
          <a:xfrm flipV="1">
            <a:off x="0" y="844550"/>
            <a:ext cx="9137650" cy="144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切蛋糕"/>
          <p:cNvPicPr>
            <a:picLocks noGrp="1" noChangeAspect="1" noChangeArrowheads="1"/>
          </p:cNvPicPr>
          <p:nvPr>
            <p:ph sz="quarter" idx="2"/>
          </p:nvPr>
        </p:nvPicPr>
        <p:blipFill>
          <a:blip r:embed="rId2" cstate="print"/>
          <a:srcRect/>
          <a:stretch>
            <a:fillRect/>
          </a:stretch>
        </p:blipFill>
        <p:spPr>
          <a:xfrm>
            <a:off x="4429125" y="1412875"/>
            <a:ext cx="2176463" cy="1765300"/>
          </a:xfrm>
          <a:noFill/>
          <a:ln/>
        </p:spPr>
      </p:pic>
      <p:pic>
        <p:nvPicPr>
          <p:cNvPr id="79875" name="Picture 3" descr="197_35327"/>
          <p:cNvPicPr>
            <a:picLocks noGrp="1" noChangeAspect="1" noChangeArrowheads="1"/>
          </p:cNvPicPr>
          <p:nvPr>
            <p:ph sz="quarter" idx="3"/>
          </p:nvPr>
        </p:nvPicPr>
        <p:blipFill>
          <a:blip r:embed="rId3" cstate="print"/>
          <a:srcRect/>
          <a:stretch>
            <a:fillRect/>
          </a:stretch>
        </p:blipFill>
        <p:spPr>
          <a:xfrm>
            <a:off x="439738" y="1270000"/>
            <a:ext cx="2046287" cy="1833563"/>
          </a:xfrm>
          <a:noFill/>
          <a:ln/>
        </p:spPr>
      </p:pic>
      <p:sp>
        <p:nvSpPr>
          <p:cNvPr id="79876" name="Text Box 4"/>
          <p:cNvSpPr txBox="1">
            <a:spLocks noChangeArrowheads="1"/>
          </p:cNvSpPr>
          <p:nvPr/>
        </p:nvSpPr>
        <p:spPr bwMode="auto">
          <a:xfrm>
            <a:off x="2555875" y="1485900"/>
            <a:ext cx="1871663" cy="1323439"/>
          </a:xfrm>
          <a:prstGeom prst="rect">
            <a:avLst/>
          </a:prstGeom>
          <a:noFill/>
          <a:ln w="9525">
            <a:noFill/>
            <a:miter lim="800000"/>
            <a:headEnd/>
            <a:tailEnd/>
          </a:ln>
          <a:effectLst/>
        </p:spPr>
        <p:txBody>
          <a:bodyPr>
            <a:spAutoFit/>
          </a:bodyPr>
          <a:lstStyle/>
          <a:p>
            <a:pPr algn="l">
              <a:lnSpc>
                <a:spcPct val="100000"/>
              </a:lnSpc>
              <a:spcBef>
                <a:spcPct val="0"/>
              </a:spcBef>
              <a:buClrTx/>
            </a:pPr>
            <a:r>
              <a:rPr lang="zh-CN" altLang="en-US" sz="2000" dirty="0">
                <a:latin typeface="华文新魏" pitchFamily="2" charset="-122"/>
                <a:ea typeface="华文新魏" pitchFamily="2" charset="-122"/>
              </a:rPr>
              <a:t>1. 单位制度不健全、不落实，与国家规定相矛盾</a:t>
            </a:r>
          </a:p>
        </p:txBody>
      </p:sp>
      <p:sp>
        <p:nvSpPr>
          <p:cNvPr id="79877" name="Text Box 5"/>
          <p:cNvSpPr txBox="1">
            <a:spLocks noChangeArrowheads="1"/>
          </p:cNvSpPr>
          <p:nvPr/>
        </p:nvSpPr>
        <p:spPr bwMode="auto">
          <a:xfrm>
            <a:off x="6732588" y="1557338"/>
            <a:ext cx="2089150" cy="1311275"/>
          </a:xfrm>
          <a:prstGeom prst="rect">
            <a:avLst/>
          </a:prstGeom>
          <a:noFill/>
          <a:ln w="9525">
            <a:noFill/>
            <a:miter lim="800000"/>
            <a:headEnd/>
            <a:tailEnd/>
          </a:ln>
          <a:effectLst/>
        </p:spPr>
        <p:txBody>
          <a:bodyPr>
            <a:spAutoFit/>
          </a:bodyPr>
          <a:lstStyle/>
          <a:p>
            <a:pPr algn="l">
              <a:lnSpc>
                <a:spcPct val="100000"/>
              </a:lnSpc>
              <a:spcBef>
                <a:spcPct val="0"/>
              </a:spcBef>
              <a:buClrTx/>
            </a:pPr>
            <a:r>
              <a:rPr lang="zh-CN" altLang="en-US" sz="2000" dirty="0">
                <a:latin typeface="华文新魏" pitchFamily="2" charset="-122"/>
                <a:ea typeface="华文新魏" pitchFamily="2" charset="-122"/>
              </a:rPr>
              <a:t>2</a:t>
            </a:r>
            <a:r>
              <a:rPr lang="zh-CN" altLang="en-US" sz="2000" dirty="0">
                <a:solidFill>
                  <a:srgbClr val="FFFF00"/>
                </a:solidFill>
                <a:latin typeface="华文新魏" pitchFamily="2" charset="-122"/>
                <a:ea typeface="华文新魏" pitchFamily="2" charset="-122"/>
              </a:rPr>
              <a:t>. </a:t>
            </a:r>
            <a:r>
              <a:rPr lang="zh-CN" altLang="en-US" sz="2000" dirty="0">
                <a:latin typeface="华文新魏" pitchFamily="2" charset="-122"/>
                <a:ea typeface="华文新魏" pitchFamily="2" charset="-122"/>
              </a:rPr>
              <a:t>违规转拨经费： “包工头”，“二老板”，层层转拨</a:t>
            </a:r>
          </a:p>
        </p:txBody>
      </p:sp>
      <p:pic>
        <p:nvPicPr>
          <p:cNvPr id="79878" name="Picture 6"/>
          <p:cNvPicPr>
            <a:picLocks noGrp="1" noChangeAspect="1" noChangeArrowheads="1"/>
          </p:cNvPicPr>
          <p:nvPr>
            <p:ph sz="quarter" idx="4"/>
          </p:nvPr>
        </p:nvPicPr>
        <p:blipFill>
          <a:blip r:embed="rId4" cstate="print"/>
          <a:srcRect/>
          <a:stretch>
            <a:fillRect/>
          </a:stretch>
        </p:blipFill>
        <p:spPr>
          <a:xfrm>
            <a:off x="682625" y="3187700"/>
            <a:ext cx="2190750" cy="2054225"/>
          </a:xfrm>
          <a:noFill/>
          <a:ln/>
        </p:spPr>
      </p:pic>
      <p:sp>
        <p:nvSpPr>
          <p:cNvPr id="79879" name="Text Box 7"/>
          <p:cNvSpPr txBox="1">
            <a:spLocks noChangeArrowheads="1"/>
          </p:cNvSpPr>
          <p:nvPr/>
        </p:nvSpPr>
        <p:spPr bwMode="auto">
          <a:xfrm>
            <a:off x="3132138" y="3573463"/>
            <a:ext cx="5545137" cy="1015663"/>
          </a:xfrm>
          <a:prstGeom prst="rect">
            <a:avLst/>
          </a:prstGeom>
          <a:noFill/>
          <a:ln w="9525">
            <a:noFill/>
            <a:miter lim="800000"/>
            <a:headEnd/>
            <a:tailEnd/>
          </a:ln>
          <a:effectLst/>
        </p:spPr>
        <p:txBody>
          <a:bodyPr>
            <a:spAutoFit/>
          </a:bodyPr>
          <a:lstStyle/>
          <a:p>
            <a:pPr algn="l">
              <a:lnSpc>
                <a:spcPct val="100000"/>
              </a:lnSpc>
              <a:spcBef>
                <a:spcPct val="0"/>
              </a:spcBef>
              <a:buClrTx/>
            </a:pPr>
            <a:r>
              <a:rPr lang="zh-CN" altLang="en-US" sz="2000" b="1" dirty="0">
                <a:latin typeface="Arial" pitchFamily="34" charset="0"/>
                <a:ea typeface="宋体" pitchFamily="2" charset="-122"/>
                <a:sym typeface="Arial" pitchFamily="34" charset="0"/>
              </a:rPr>
              <a:t>3. </a:t>
            </a:r>
            <a:r>
              <a:rPr lang="zh-CN" altLang="en-US" sz="2000" dirty="0">
                <a:latin typeface="华文新魏" pitchFamily="2" charset="-122"/>
                <a:ea typeface="华文新魏" pitchFamily="2" charset="-122"/>
                <a:sym typeface="Arial" pitchFamily="34" charset="0"/>
              </a:rPr>
              <a:t>违规发放人员费：</a:t>
            </a:r>
            <a:r>
              <a:rPr lang="zh-CN" altLang="en-US" sz="2000" dirty="0">
                <a:latin typeface="华文新魏" pitchFamily="2" charset="-122"/>
                <a:ea typeface="华文新魏" pitchFamily="2" charset="-122"/>
              </a:rPr>
              <a:t>发给有工资性收入的人（津贴、奖金）；支付研究生培养费、答辩费、保险等；代签代领、无人签领、弄虚作假</a:t>
            </a:r>
            <a:r>
              <a:rPr lang="en-US" altLang="zh-CN" sz="2000" dirty="0">
                <a:latin typeface="华文新魏" pitchFamily="2" charset="-122"/>
                <a:ea typeface="华文新魏" pitchFamily="2" charset="-122"/>
              </a:rPr>
              <a:t>……</a:t>
            </a:r>
          </a:p>
        </p:txBody>
      </p:sp>
      <p:pic>
        <p:nvPicPr>
          <p:cNvPr id="79880" name="Picture 8"/>
          <p:cNvPicPr>
            <a:picLocks noChangeAspect="1" noChangeArrowheads="1"/>
          </p:cNvPicPr>
          <p:nvPr/>
        </p:nvPicPr>
        <p:blipFill>
          <a:blip r:embed="rId5" cstate="print"/>
          <a:srcRect/>
          <a:stretch>
            <a:fillRect/>
          </a:stretch>
        </p:blipFill>
        <p:spPr bwMode="auto">
          <a:xfrm>
            <a:off x="5940425" y="4581525"/>
            <a:ext cx="2806700" cy="2089150"/>
          </a:xfrm>
          <a:prstGeom prst="rect">
            <a:avLst/>
          </a:prstGeom>
          <a:noFill/>
          <a:ln w="9525">
            <a:noFill/>
            <a:miter lim="800000"/>
            <a:headEnd/>
            <a:tailEnd/>
          </a:ln>
          <a:effectLst/>
        </p:spPr>
      </p:pic>
      <p:sp>
        <p:nvSpPr>
          <p:cNvPr id="79881" name="Text Box 9"/>
          <p:cNvSpPr txBox="1">
            <a:spLocks noChangeArrowheads="1"/>
          </p:cNvSpPr>
          <p:nvPr/>
        </p:nvSpPr>
        <p:spPr bwMode="auto">
          <a:xfrm>
            <a:off x="611188" y="5302250"/>
            <a:ext cx="5256212" cy="1311275"/>
          </a:xfrm>
          <a:prstGeom prst="rect">
            <a:avLst/>
          </a:prstGeom>
          <a:noFill/>
          <a:ln w="9525">
            <a:noFill/>
            <a:miter lim="800000"/>
            <a:headEnd/>
            <a:tailEnd/>
          </a:ln>
          <a:effectLst/>
        </p:spPr>
        <p:txBody>
          <a:bodyPr>
            <a:spAutoFit/>
          </a:bodyPr>
          <a:lstStyle/>
          <a:p>
            <a:pPr algn="l">
              <a:lnSpc>
                <a:spcPct val="100000"/>
              </a:lnSpc>
              <a:spcBef>
                <a:spcPct val="0"/>
              </a:spcBef>
              <a:buClrTx/>
            </a:pPr>
            <a:r>
              <a:rPr lang="zh-CN" altLang="en-US" sz="2000" dirty="0">
                <a:latin typeface="华文新魏" pitchFamily="2" charset="-122"/>
                <a:ea typeface="华文新魏" pitchFamily="2" charset="-122"/>
                <a:sym typeface="Arial" pitchFamily="34" charset="0"/>
              </a:rPr>
              <a:t>4. 以合作方式将经费转移到利益相关人谋取私利：</a:t>
            </a:r>
            <a:r>
              <a:rPr lang="zh-CN" altLang="en-US" sz="2000" dirty="0">
                <a:latin typeface="华文新魏" pitchFamily="2" charset="-122"/>
                <a:ea typeface="华文新魏" pitchFamily="2" charset="-122"/>
              </a:rPr>
              <a:t>课题组成员在合作公司中占股份；课题组成员（或利益相关人）注册公司，以合作名义截留、挪用、转移</a:t>
            </a:r>
            <a:r>
              <a:rPr lang="en-US" altLang="zh-CN" sz="2000" dirty="0">
                <a:latin typeface="华文新魏" pitchFamily="2" charset="-122"/>
                <a:ea typeface="华文新魏" pitchFamily="2" charset="-122"/>
              </a:rPr>
              <a:t>………</a:t>
            </a:r>
          </a:p>
        </p:txBody>
      </p:sp>
      <p:sp>
        <p:nvSpPr>
          <p:cNvPr id="5" name="AutoShape 3"/>
          <p:cNvSpPr>
            <a:spLocks noChangeArrowheads="1"/>
          </p:cNvSpPr>
          <p:nvPr/>
        </p:nvSpPr>
        <p:spPr bwMode="auto">
          <a:xfrm>
            <a:off x="0" y="115888"/>
            <a:ext cx="9144000" cy="792832"/>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l">
              <a:lnSpc>
                <a:spcPct val="100000"/>
              </a:lnSpc>
              <a:spcBef>
                <a:spcPct val="0"/>
              </a:spcBef>
              <a:buClrTx/>
              <a:defRPr/>
            </a:pPr>
            <a:r>
              <a:rPr lang="zh-CN" altLang="en-US" sz="3200" b="1" dirty="0" smtClean="0">
                <a:latin typeface="Arial" pitchFamily="34" charset="0"/>
                <a:ea typeface="楷体_GB2312" pitchFamily="1" charset="-122"/>
              </a:rPr>
              <a:t>五、科技部检查发现</a:t>
            </a:r>
            <a:r>
              <a:rPr lang="zh-CN" altLang="en-US" sz="3200" b="1" dirty="0">
                <a:latin typeface="Arial" pitchFamily="34" charset="0"/>
                <a:ea typeface="楷体_GB2312" pitchFamily="1" charset="-122"/>
              </a:rPr>
              <a:t>的主要问题</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79875"/>
                                        </p:tgtEl>
                                        <p:attrNameLst>
                                          <p:attrName>style.visibility</p:attrName>
                                        </p:attrNameLst>
                                      </p:cBhvr>
                                      <p:to>
                                        <p:strVal val="visible"/>
                                      </p:to>
                                    </p:set>
                                    <p:anim calcmode="lin" valueType="num">
                                      <p:cBhvr>
                                        <p:cTn id="7" dur="500" fill="hold"/>
                                        <p:tgtEl>
                                          <p:spTgt spid="79875"/>
                                        </p:tgtEl>
                                        <p:attrNameLst>
                                          <p:attrName>ppt_w</p:attrName>
                                        </p:attrNameLst>
                                      </p:cBhvr>
                                      <p:tavLst>
                                        <p:tav tm="0">
                                          <p:val>
                                            <p:fltVal val="0"/>
                                          </p:val>
                                        </p:tav>
                                        <p:tav tm="100000">
                                          <p:val>
                                            <p:strVal val="#ppt_w"/>
                                          </p:val>
                                        </p:tav>
                                      </p:tavLst>
                                    </p:anim>
                                    <p:anim calcmode="lin" valueType="num">
                                      <p:cBhvr>
                                        <p:cTn id="8" dur="500" fill="hold"/>
                                        <p:tgtEl>
                                          <p:spTgt spid="79875"/>
                                        </p:tgtEl>
                                        <p:attrNameLst>
                                          <p:attrName>ppt_h</p:attrName>
                                        </p:attrNameLst>
                                      </p:cBhvr>
                                      <p:tavLst>
                                        <p:tav tm="0">
                                          <p:val>
                                            <p:fltVal val="0"/>
                                          </p:val>
                                        </p:tav>
                                        <p:tav tm="100000">
                                          <p:val>
                                            <p:strVal val="#ppt_h"/>
                                          </p:val>
                                        </p:tav>
                                      </p:tavLst>
                                    </p:anim>
                                    <p:anim calcmode="lin" valueType="num">
                                      <p:cBhvr>
                                        <p:cTn id="9" dur="500" fill="hold"/>
                                        <p:tgtEl>
                                          <p:spTgt spid="79875"/>
                                        </p:tgtEl>
                                        <p:attrNameLst>
                                          <p:attrName>style.rotation</p:attrName>
                                        </p:attrNameLst>
                                      </p:cBhvr>
                                      <p:tavLst>
                                        <p:tav tm="0">
                                          <p:val>
                                            <p:fltVal val="360"/>
                                          </p:val>
                                        </p:tav>
                                        <p:tav tm="100000">
                                          <p:val>
                                            <p:fltVal val="0"/>
                                          </p:val>
                                        </p:tav>
                                      </p:tavLst>
                                    </p:anim>
                                    <p:animEffect transition="in" filter="fade">
                                      <p:cBhvr>
                                        <p:cTn id="10" dur="500"/>
                                        <p:tgtEl>
                                          <p:spTgt spid="79875"/>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79876"/>
                                        </p:tgtEl>
                                        <p:attrNameLst>
                                          <p:attrName>style.visibility</p:attrName>
                                        </p:attrNameLst>
                                      </p:cBhvr>
                                      <p:to>
                                        <p:strVal val="visible"/>
                                      </p:to>
                                    </p:set>
                                    <p:anim calcmode="lin" valueType="num">
                                      <p:cBhvr additive="base">
                                        <p:cTn id="13" dur="1000" fill="hold"/>
                                        <p:tgtEl>
                                          <p:spTgt spid="79876"/>
                                        </p:tgtEl>
                                        <p:attrNameLst>
                                          <p:attrName>ppt_x</p:attrName>
                                        </p:attrNameLst>
                                      </p:cBhvr>
                                      <p:tavLst>
                                        <p:tav tm="0">
                                          <p:val>
                                            <p:strVal val="0-#ppt_w/2"/>
                                          </p:val>
                                        </p:tav>
                                        <p:tav tm="100000">
                                          <p:val>
                                            <p:strVal val="#ppt_x"/>
                                          </p:val>
                                        </p:tav>
                                      </p:tavLst>
                                    </p:anim>
                                    <p:anim calcmode="lin" valueType="num">
                                      <p:cBhvr additive="base">
                                        <p:cTn id="14" dur="1000" fill="hold"/>
                                        <p:tgtEl>
                                          <p:spTgt spid="79876"/>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0" presetClass="entr" presetSubtype="0" fill="hold" nodeType="afterEffect">
                                  <p:stCondLst>
                                    <p:cond delay="0"/>
                                  </p:stCondLst>
                                  <p:childTnLst>
                                    <p:set>
                                      <p:cBhvr>
                                        <p:cTn id="17" dur="1" fill="hold">
                                          <p:stCondLst>
                                            <p:cond delay="0"/>
                                          </p:stCondLst>
                                        </p:cTn>
                                        <p:tgtEl>
                                          <p:spTgt spid="79874"/>
                                        </p:tgtEl>
                                        <p:attrNameLst>
                                          <p:attrName>style.visibility</p:attrName>
                                        </p:attrNameLst>
                                      </p:cBhvr>
                                      <p:to>
                                        <p:strVal val="visible"/>
                                      </p:to>
                                    </p:set>
                                    <p:animEffect transition="in" filter="wedge">
                                      <p:cBhvr>
                                        <p:cTn id="18" dur="1000"/>
                                        <p:tgtEl>
                                          <p:spTgt spid="79874"/>
                                        </p:tgtEl>
                                      </p:cBhvr>
                                    </p:animEffect>
                                  </p:childTnLst>
                                </p:cTn>
                              </p:par>
                            </p:childTnLst>
                          </p:cTn>
                        </p:par>
                        <p:par>
                          <p:cTn id="19" fill="hold">
                            <p:stCondLst>
                              <p:cond delay="2000"/>
                            </p:stCondLst>
                            <p:childTnLst>
                              <p:par>
                                <p:cTn id="20" presetID="2" presetClass="entr" presetSubtype="2" fill="hold" grpId="1" nodeType="afterEffect">
                                  <p:stCondLst>
                                    <p:cond delay="0"/>
                                  </p:stCondLst>
                                  <p:childTnLst>
                                    <p:set>
                                      <p:cBhvr>
                                        <p:cTn id="21" dur="1" fill="hold">
                                          <p:stCondLst>
                                            <p:cond delay="0"/>
                                          </p:stCondLst>
                                        </p:cTn>
                                        <p:tgtEl>
                                          <p:spTgt spid="79877"/>
                                        </p:tgtEl>
                                        <p:attrNameLst>
                                          <p:attrName>style.visibility</p:attrName>
                                        </p:attrNameLst>
                                      </p:cBhvr>
                                      <p:to>
                                        <p:strVal val="visible"/>
                                      </p:to>
                                    </p:set>
                                    <p:anim calcmode="lin" valueType="num">
                                      <p:cBhvr additive="base">
                                        <p:cTn id="22" dur="500" fill="hold"/>
                                        <p:tgtEl>
                                          <p:spTgt spid="79877"/>
                                        </p:tgtEl>
                                        <p:attrNameLst>
                                          <p:attrName>ppt_x</p:attrName>
                                        </p:attrNameLst>
                                      </p:cBhvr>
                                      <p:tavLst>
                                        <p:tav tm="0">
                                          <p:val>
                                            <p:strVal val="1+#ppt_w/2"/>
                                          </p:val>
                                        </p:tav>
                                        <p:tav tm="100000">
                                          <p:val>
                                            <p:strVal val="#ppt_x"/>
                                          </p:val>
                                        </p:tav>
                                      </p:tavLst>
                                    </p:anim>
                                    <p:anim calcmode="lin" valueType="num">
                                      <p:cBhvr additive="base">
                                        <p:cTn id="23" dur="500" fill="hold"/>
                                        <p:tgtEl>
                                          <p:spTgt spid="79877"/>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79878"/>
                                        </p:tgtEl>
                                        <p:attrNameLst>
                                          <p:attrName>style.visibility</p:attrName>
                                        </p:attrNameLst>
                                      </p:cBhvr>
                                      <p:to>
                                        <p:strVal val="visible"/>
                                      </p:to>
                                    </p:set>
                                    <p:animEffect transition="in" filter="checkerboard(across)">
                                      <p:cBhvr>
                                        <p:cTn id="27" dur="500"/>
                                        <p:tgtEl>
                                          <p:spTgt spid="79878"/>
                                        </p:tgtEl>
                                      </p:cBhvr>
                                    </p:animEffect>
                                  </p:childTnLst>
                                </p:cTn>
                              </p:par>
                            </p:childTnLst>
                          </p:cTn>
                        </p:par>
                        <p:par>
                          <p:cTn id="28" fill="hold">
                            <p:stCondLst>
                              <p:cond delay="3000"/>
                            </p:stCondLst>
                            <p:childTnLst>
                              <p:par>
                                <p:cTn id="29" presetID="8" presetClass="entr" presetSubtype="16" fill="hold" grpId="0" nodeType="afterEffect">
                                  <p:stCondLst>
                                    <p:cond delay="0"/>
                                  </p:stCondLst>
                                  <p:childTnLst>
                                    <p:set>
                                      <p:cBhvr>
                                        <p:cTn id="30" dur="1" fill="hold">
                                          <p:stCondLst>
                                            <p:cond delay="0"/>
                                          </p:stCondLst>
                                        </p:cTn>
                                        <p:tgtEl>
                                          <p:spTgt spid="79879"/>
                                        </p:tgtEl>
                                        <p:attrNameLst>
                                          <p:attrName>style.visibility</p:attrName>
                                        </p:attrNameLst>
                                      </p:cBhvr>
                                      <p:to>
                                        <p:strVal val="visible"/>
                                      </p:to>
                                    </p:set>
                                    <p:animEffect transition="in" filter="diamond(in)">
                                      <p:cBhvr>
                                        <p:cTn id="31" dur="1000"/>
                                        <p:tgtEl>
                                          <p:spTgt spid="79879"/>
                                        </p:tgtEl>
                                      </p:cBhvr>
                                    </p:animEffect>
                                  </p:childTnLst>
                                </p:cTn>
                              </p:par>
                            </p:childTnLst>
                          </p:cTn>
                        </p:par>
                        <p:par>
                          <p:cTn id="32" fill="hold">
                            <p:stCondLst>
                              <p:cond delay="4000"/>
                            </p:stCondLst>
                            <p:childTnLst>
                              <p:par>
                                <p:cTn id="33" presetID="55" presetClass="entr" presetSubtype="0" fill="hold" nodeType="afterEffect">
                                  <p:stCondLst>
                                    <p:cond delay="0"/>
                                  </p:stCondLst>
                                  <p:childTnLst>
                                    <p:set>
                                      <p:cBhvr>
                                        <p:cTn id="34" dur="1" fill="hold">
                                          <p:stCondLst>
                                            <p:cond delay="0"/>
                                          </p:stCondLst>
                                        </p:cTn>
                                        <p:tgtEl>
                                          <p:spTgt spid="79880"/>
                                        </p:tgtEl>
                                        <p:attrNameLst>
                                          <p:attrName>style.visibility</p:attrName>
                                        </p:attrNameLst>
                                      </p:cBhvr>
                                      <p:to>
                                        <p:strVal val="visible"/>
                                      </p:to>
                                    </p:set>
                                    <p:anim calcmode="lin" valueType="num">
                                      <p:cBhvr>
                                        <p:cTn id="35" dur="1000" fill="hold"/>
                                        <p:tgtEl>
                                          <p:spTgt spid="79880"/>
                                        </p:tgtEl>
                                        <p:attrNameLst>
                                          <p:attrName>ppt_w</p:attrName>
                                        </p:attrNameLst>
                                      </p:cBhvr>
                                      <p:tavLst>
                                        <p:tav tm="0">
                                          <p:val>
                                            <p:strVal val="#ppt_w*0.70"/>
                                          </p:val>
                                        </p:tav>
                                        <p:tav tm="100000">
                                          <p:val>
                                            <p:strVal val="#ppt_w"/>
                                          </p:val>
                                        </p:tav>
                                      </p:tavLst>
                                    </p:anim>
                                    <p:anim calcmode="lin" valueType="num">
                                      <p:cBhvr>
                                        <p:cTn id="36" dur="1000" fill="hold"/>
                                        <p:tgtEl>
                                          <p:spTgt spid="79880"/>
                                        </p:tgtEl>
                                        <p:attrNameLst>
                                          <p:attrName>ppt_h</p:attrName>
                                        </p:attrNameLst>
                                      </p:cBhvr>
                                      <p:tavLst>
                                        <p:tav tm="0">
                                          <p:val>
                                            <p:strVal val="#ppt_h"/>
                                          </p:val>
                                        </p:tav>
                                        <p:tav tm="100000">
                                          <p:val>
                                            <p:strVal val="#ppt_h"/>
                                          </p:val>
                                        </p:tav>
                                      </p:tavLst>
                                    </p:anim>
                                    <p:animEffect transition="in" filter="fade">
                                      <p:cBhvr>
                                        <p:cTn id="37" dur="1000"/>
                                        <p:tgtEl>
                                          <p:spTgt spid="79880"/>
                                        </p:tgtEl>
                                      </p:cBhvr>
                                    </p:animEffect>
                                  </p:childTnLst>
                                </p:cTn>
                              </p:par>
                            </p:childTnLst>
                          </p:cTn>
                        </p:par>
                        <p:par>
                          <p:cTn id="38" fill="hold">
                            <p:stCondLst>
                              <p:cond delay="5000"/>
                            </p:stCondLst>
                            <p:childTnLst>
                              <p:par>
                                <p:cTn id="39" presetID="2" presetClass="entr" presetSubtype="4" fill="hold" grpId="0" nodeType="afterEffect">
                                  <p:stCondLst>
                                    <p:cond delay="0"/>
                                  </p:stCondLst>
                                  <p:childTnLst>
                                    <p:set>
                                      <p:cBhvr>
                                        <p:cTn id="40" dur="1" fill="hold">
                                          <p:stCondLst>
                                            <p:cond delay="0"/>
                                          </p:stCondLst>
                                        </p:cTn>
                                        <p:tgtEl>
                                          <p:spTgt spid="79881"/>
                                        </p:tgtEl>
                                        <p:attrNameLst>
                                          <p:attrName>style.visibility</p:attrName>
                                        </p:attrNameLst>
                                      </p:cBhvr>
                                      <p:to>
                                        <p:strVal val="visible"/>
                                      </p:to>
                                    </p:set>
                                    <p:anim calcmode="lin" valueType="num">
                                      <p:cBhvr additive="base">
                                        <p:cTn id="41" dur="500" fill="hold"/>
                                        <p:tgtEl>
                                          <p:spTgt spid="79881"/>
                                        </p:tgtEl>
                                        <p:attrNameLst>
                                          <p:attrName>ppt_x</p:attrName>
                                        </p:attrNameLst>
                                      </p:cBhvr>
                                      <p:tavLst>
                                        <p:tav tm="0">
                                          <p:val>
                                            <p:strVal val="#ppt_x"/>
                                          </p:val>
                                        </p:tav>
                                        <p:tav tm="100000">
                                          <p:val>
                                            <p:strVal val="#ppt_x"/>
                                          </p:val>
                                        </p:tav>
                                      </p:tavLst>
                                    </p:anim>
                                    <p:anim calcmode="lin" valueType="num">
                                      <p:cBhvr additive="base">
                                        <p:cTn id="42" dur="500" fill="hold"/>
                                        <p:tgtEl>
                                          <p:spTgt spid="798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6" grpId="0" bldLvl="0" autoUpdateAnimBg="0"/>
      <p:bldP spid="79877" grpId="0" bldLvl="0" autoUpdateAnimBg="0"/>
      <p:bldP spid="79877" grpId="1" bldLvl="0" autoUpdateAnimBg="0"/>
      <p:bldP spid="79879" grpId="0" bldLvl="0" autoUpdateAnimBg="0"/>
      <p:bldP spid="79881"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nvSpPr>
        <p:spPr bwMode="auto">
          <a:xfrm>
            <a:off x="252413" y="1557338"/>
            <a:ext cx="8640762" cy="4611687"/>
          </a:xfrm>
          <a:prstGeom prst="rect">
            <a:avLst/>
          </a:prstGeom>
          <a:noFill/>
          <a:ln w="9525">
            <a:noFill/>
            <a:miter lim="800000"/>
            <a:headEnd/>
            <a:tailEnd/>
          </a:ln>
          <a:effectLst/>
        </p:spPr>
        <p:txBody>
          <a:bodyPr/>
          <a:lstStyle/>
          <a:p>
            <a:pPr marL="342900" indent="-342900" algn="l" eaLnBrk="0" hangingPunct="0">
              <a:lnSpc>
                <a:spcPct val="150000"/>
              </a:lnSpc>
              <a:buClr>
                <a:schemeClr val="hlink"/>
              </a:buClr>
              <a:buFont typeface="Wingdings" pitchFamily="2" charset="2"/>
              <a:buNone/>
            </a:pPr>
            <a:r>
              <a:rPr lang="en-US" altLang="zh-CN" sz="2400" dirty="0">
                <a:latin typeface="华文新魏" pitchFamily="2" charset="-122"/>
                <a:ea typeface="华文新魏" pitchFamily="2" charset="-122"/>
              </a:rPr>
              <a:t>5.</a:t>
            </a:r>
            <a:r>
              <a:rPr lang="zh-CN" altLang="en-US" sz="2400" dirty="0">
                <a:latin typeface="华文新魏" pitchFamily="2" charset="-122"/>
                <a:ea typeface="华文新魏" pitchFamily="2" charset="-122"/>
              </a:rPr>
              <a:t>假发票</a:t>
            </a:r>
            <a:r>
              <a:rPr lang="zh-CN" altLang="en-US" sz="2400" dirty="0" smtClean="0">
                <a:latin typeface="华文新魏" pitchFamily="2" charset="-122"/>
                <a:ea typeface="华文新魏" pitchFamily="2" charset="-122"/>
              </a:rPr>
              <a:t>：真</a:t>
            </a:r>
            <a:r>
              <a:rPr lang="zh-CN" altLang="en-US" sz="2400" dirty="0">
                <a:latin typeface="华文新魏" pitchFamily="2" charset="-122"/>
                <a:ea typeface="华文新魏" pitchFamily="2" charset="-122"/>
              </a:rPr>
              <a:t>事假</a:t>
            </a:r>
            <a:r>
              <a:rPr lang="zh-CN" altLang="en-US" sz="2400" dirty="0" smtClean="0">
                <a:latin typeface="华文新魏" pitchFamily="2" charset="-122"/>
                <a:ea typeface="华文新魏" pitchFamily="2" charset="-122"/>
              </a:rPr>
              <a:t>票、</a:t>
            </a:r>
            <a:r>
              <a:rPr lang="zh-CN" altLang="en-US" sz="2400" dirty="0">
                <a:latin typeface="华文新魏" pitchFamily="2" charset="-122"/>
                <a:ea typeface="华文新魏" pitchFamily="2" charset="-122"/>
              </a:rPr>
              <a:t>假票假事、票实</a:t>
            </a:r>
            <a:r>
              <a:rPr lang="zh-CN" altLang="en-US" sz="2400" dirty="0" smtClean="0">
                <a:latin typeface="华文新魏" pitchFamily="2" charset="-122"/>
                <a:ea typeface="华文新魏" pitchFamily="2" charset="-122"/>
              </a:rPr>
              <a:t>不符</a:t>
            </a:r>
            <a:endParaRPr lang="zh-CN" altLang="en-US" sz="2400" dirty="0">
              <a:latin typeface="华文新魏" pitchFamily="2" charset="-122"/>
              <a:ea typeface="华文新魏" pitchFamily="2" charset="-122"/>
            </a:endParaRPr>
          </a:p>
          <a:p>
            <a:pPr marL="342900" indent="-342900" algn="l" eaLnBrk="0" hangingPunct="0">
              <a:lnSpc>
                <a:spcPct val="110000"/>
              </a:lnSpc>
              <a:buClr>
                <a:schemeClr val="hlink"/>
              </a:buClr>
              <a:buFont typeface="Wingdings" pitchFamily="2" charset="2"/>
              <a:buNone/>
            </a:pPr>
            <a:r>
              <a:rPr lang="en-US" altLang="zh-CN" sz="2400" dirty="0">
                <a:latin typeface="华文新魏" pitchFamily="2" charset="-122"/>
                <a:ea typeface="华文新魏" pitchFamily="2" charset="-122"/>
              </a:rPr>
              <a:t>6.</a:t>
            </a:r>
            <a:r>
              <a:rPr lang="zh-CN" altLang="en-US" sz="2400" dirty="0">
                <a:latin typeface="华文新魏" pitchFamily="2" charset="-122"/>
                <a:ea typeface="华文新魏" pitchFamily="2" charset="-122"/>
              </a:rPr>
              <a:t>超范围支出：个人消费性支出（汽油费、通讯费），差旅会议费包含观光旅游等</a:t>
            </a:r>
          </a:p>
          <a:p>
            <a:pPr marL="342900" indent="-342900" algn="l" eaLnBrk="0" hangingPunct="0">
              <a:lnSpc>
                <a:spcPct val="110000"/>
              </a:lnSpc>
              <a:buClr>
                <a:schemeClr val="hlink"/>
              </a:buClr>
              <a:buFont typeface="Wingdings" pitchFamily="2" charset="2"/>
              <a:buNone/>
            </a:pPr>
            <a:r>
              <a:rPr lang="zh-CN" altLang="en-US" sz="2400" dirty="0">
                <a:latin typeface="华文新魏" pitchFamily="2" charset="-122"/>
                <a:ea typeface="华文新魏" pitchFamily="2" charset="-122"/>
              </a:rPr>
              <a:t>                               </a:t>
            </a:r>
            <a:r>
              <a:rPr lang="en-US" altLang="zh-CN" sz="2400" dirty="0">
                <a:latin typeface="华文新魏" pitchFamily="2" charset="-122"/>
                <a:ea typeface="华文新魏" pitchFamily="2" charset="-122"/>
              </a:rPr>
              <a:t>7.</a:t>
            </a:r>
            <a:r>
              <a:rPr lang="zh-CN" altLang="en-US" sz="2400" dirty="0">
                <a:latin typeface="华文新魏" pitchFamily="2" charset="-122"/>
                <a:ea typeface="华文新魏" pitchFamily="2" charset="-122"/>
              </a:rPr>
              <a:t>管理不规范：未履行政府采购或招投标程</a:t>
            </a:r>
          </a:p>
          <a:p>
            <a:pPr marL="342900" indent="-342900" algn="l" eaLnBrk="0" hangingPunct="0">
              <a:lnSpc>
                <a:spcPct val="110000"/>
              </a:lnSpc>
              <a:buClr>
                <a:schemeClr val="hlink"/>
              </a:buClr>
              <a:buFont typeface="Wingdings" pitchFamily="2" charset="2"/>
              <a:buNone/>
            </a:pPr>
            <a:r>
              <a:rPr lang="zh-CN" altLang="en-US" sz="2400" dirty="0">
                <a:latin typeface="华文新魏" pitchFamily="2" charset="-122"/>
                <a:ea typeface="华文新魏" pitchFamily="2" charset="-122"/>
              </a:rPr>
              <a:t>                                  序；无材料出入库制度，以购代耗</a:t>
            </a:r>
            <a:r>
              <a:rPr lang="zh-CN" altLang="en-US" sz="2400" dirty="0" smtClean="0">
                <a:latin typeface="华文新魏" pitchFamily="2" charset="-122"/>
                <a:ea typeface="华文新魏" pitchFamily="2" charset="-122"/>
              </a:rPr>
              <a:t>；随意调    </a:t>
            </a:r>
            <a:endParaRPr lang="en-US" altLang="zh-CN" sz="2400" dirty="0" smtClean="0">
              <a:latin typeface="华文新魏" pitchFamily="2" charset="-122"/>
              <a:ea typeface="华文新魏" pitchFamily="2" charset="-122"/>
            </a:endParaRPr>
          </a:p>
          <a:p>
            <a:pPr marL="342900" indent="-342900" algn="l" eaLnBrk="0" hangingPunct="0">
              <a:lnSpc>
                <a:spcPct val="110000"/>
              </a:lnSpc>
              <a:buClr>
                <a:schemeClr val="hlink"/>
              </a:buClr>
              <a:buFont typeface="Wingdings" pitchFamily="2" charset="2"/>
              <a:buNone/>
            </a:pPr>
            <a:r>
              <a:rPr lang="zh-CN" altLang="en-US" sz="2400" dirty="0" smtClean="0">
                <a:latin typeface="华文新魏" pitchFamily="2" charset="-122"/>
                <a:ea typeface="华文新魏" pitchFamily="2" charset="-122"/>
              </a:rPr>
              <a:t>                            账变动支出，随意修改记账凭证，以表代账；</a:t>
            </a:r>
            <a:endParaRPr lang="en-US" altLang="zh-CN" sz="2400" dirty="0" smtClean="0">
              <a:latin typeface="华文新魏" pitchFamily="2" charset="-122"/>
              <a:ea typeface="华文新魏" pitchFamily="2" charset="-122"/>
            </a:endParaRPr>
          </a:p>
          <a:p>
            <a:pPr marL="342900" indent="-342900" algn="l" eaLnBrk="0" hangingPunct="0">
              <a:lnSpc>
                <a:spcPct val="110000"/>
              </a:lnSpc>
              <a:buClr>
                <a:schemeClr val="hlink"/>
              </a:buClr>
              <a:buFont typeface="Wingdings" pitchFamily="2" charset="2"/>
              <a:buNone/>
            </a:pPr>
            <a:r>
              <a:rPr lang="en-US" altLang="zh-CN" sz="2400" dirty="0" smtClean="0">
                <a:latin typeface="华文新魏" pitchFamily="2" charset="-122"/>
                <a:ea typeface="华文新魏" pitchFamily="2" charset="-122"/>
              </a:rPr>
              <a:t> </a:t>
            </a:r>
            <a:r>
              <a:rPr lang="en-US" altLang="zh-CN" sz="2400" dirty="0" smtClean="0">
                <a:latin typeface="华文新魏" pitchFamily="2" charset="-122"/>
                <a:ea typeface="华文新魏" pitchFamily="2" charset="-122"/>
              </a:rPr>
              <a:t>                             </a:t>
            </a:r>
            <a:r>
              <a:rPr lang="zh-CN" altLang="en-US" sz="2400" dirty="0" smtClean="0">
                <a:latin typeface="华文新魏" pitchFamily="2" charset="-122"/>
                <a:ea typeface="华文新魏" pitchFamily="2" charset="-122"/>
              </a:rPr>
              <a:t>结</a:t>
            </a:r>
            <a:r>
              <a:rPr lang="zh-CN" altLang="en-US" sz="2400" dirty="0">
                <a:latin typeface="华文新魏" pitchFamily="2" charset="-122"/>
                <a:ea typeface="华文新魏" pitchFamily="2" charset="-122"/>
              </a:rPr>
              <a:t>题前突击花钱</a:t>
            </a:r>
            <a:r>
              <a:rPr lang="zh-CN" altLang="en-US" sz="2400" dirty="0" smtClean="0">
                <a:latin typeface="华文新魏" pitchFamily="2" charset="-122"/>
                <a:ea typeface="华文新魏" pitchFamily="2" charset="-122"/>
              </a:rPr>
              <a:t>；执行率</a:t>
            </a:r>
            <a:r>
              <a:rPr lang="zh-CN" altLang="en-US" sz="2400" dirty="0">
                <a:latin typeface="华文新魏" pitchFamily="2" charset="-122"/>
                <a:ea typeface="华文新魏" pitchFamily="2" charset="-122"/>
              </a:rPr>
              <a:t>偏低等</a:t>
            </a:r>
          </a:p>
          <a:p>
            <a:pPr marL="342900" indent="-342900" algn="l" eaLnBrk="0" hangingPunct="0">
              <a:lnSpc>
                <a:spcPct val="110000"/>
              </a:lnSpc>
              <a:buClr>
                <a:schemeClr val="hlink"/>
              </a:buClr>
              <a:buFont typeface="Wingdings" pitchFamily="2" charset="2"/>
              <a:buNone/>
            </a:pPr>
            <a:r>
              <a:rPr lang="zh-CN" altLang="en-US" sz="2400" dirty="0">
                <a:latin typeface="华文新魏" pitchFamily="2" charset="-122"/>
                <a:ea typeface="华文新魏" pitchFamily="2" charset="-122"/>
              </a:rPr>
              <a:t>                                </a:t>
            </a:r>
            <a:r>
              <a:rPr lang="en-US" altLang="zh-CN" sz="2400" dirty="0">
                <a:latin typeface="华文新魏" pitchFamily="2" charset="-122"/>
                <a:ea typeface="华文新魏" pitchFamily="2" charset="-122"/>
              </a:rPr>
              <a:t>8.</a:t>
            </a:r>
            <a:r>
              <a:rPr lang="zh-CN" altLang="en-US" sz="2400" dirty="0">
                <a:latin typeface="华文新魏" pitchFamily="2" charset="-122"/>
                <a:ea typeface="华文新魏" pitchFamily="2" charset="-122"/>
              </a:rPr>
              <a:t>其他问题：支出分摊无依据、没有进行</a:t>
            </a:r>
          </a:p>
          <a:p>
            <a:pPr marL="342900" indent="-342900" algn="l" eaLnBrk="0" hangingPunct="0">
              <a:lnSpc>
                <a:spcPct val="110000"/>
              </a:lnSpc>
              <a:buClr>
                <a:schemeClr val="hlink"/>
              </a:buClr>
              <a:buFont typeface="Wingdings" pitchFamily="2" charset="2"/>
              <a:buNone/>
            </a:pPr>
            <a:r>
              <a:rPr lang="zh-CN" altLang="en-US" sz="2400" dirty="0">
                <a:latin typeface="华文新魏" pitchFamily="2" charset="-122"/>
                <a:ea typeface="华文新魏" pitchFamily="2" charset="-122"/>
              </a:rPr>
              <a:t>                                   单独核算、自筹经费不到</a:t>
            </a:r>
            <a:r>
              <a:rPr lang="zh-CN" altLang="en-US" dirty="0">
                <a:latin typeface="华文新魏" pitchFamily="2" charset="-122"/>
                <a:ea typeface="华文新魏" pitchFamily="2" charset="-122"/>
              </a:rPr>
              <a:t>位</a:t>
            </a:r>
            <a:r>
              <a:rPr lang="en-US" altLang="zh-CN" dirty="0">
                <a:latin typeface="Arial"/>
                <a:ea typeface="华文新魏" pitchFamily="2" charset="-122"/>
              </a:rPr>
              <a:t>……</a:t>
            </a:r>
            <a:endParaRPr lang="en-US" altLang="zh-CN" dirty="0">
              <a:latin typeface="华文新魏" pitchFamily="2" charset="-122"/>
              <a:ea typeface="华文新魏" pitchFamily="2" charset="-122"/>
            </a:endParaRPr>
          </a:p>
        </p:txBody>
      </p:sp>
      <p:pic>
        <p:nvPicPr>
          <p:cNvPr id="84995" name="Picture 3"/>
          <p:cNvPicPr>
            <a:picLocks noGrp="1" noChangeAspect="1" noChangeArrowheads="1"/>
          </p:cNvPicPr>
          <p:nvPr>
            <p:ph sz="half" idx="2"/>
          </p:nvPr>
        </p:nvPicPr>
        <p:blipFill>
          <a:blip r:embed="rId2" cstate="print"/>
          <a:srcRect/>
          <a:stretch>
            <a:fillRect/>
          </a:stretch>
        </p:blipFill>
        <p:spPr>
          <a:xfrm>
            <a:off x="468313" y="3213100"/>
            <a:ext cx="1943100" cy="2879725"/>
          </a:xfrm>
          <a:noFill/>
          <a:ln/>
        </p:spPr>
      </p:pic>
      <p:sp>
        <p:nvSpPr>
          <p:cNvPr id="5" name="AutoShape 3"/>
          <p:cNvSpPr>
            <a:spLocks noChangeArrowheads="1"/>
          </p:cNvSpPr>
          <p:nvPr/>
        </p:nvSpPr>
        <p:spPr bwMode="auto">
          <a:xfrm>
            <a:off x="0" y="115888"/>
            <a:ext cx="9143999" cy="720823"/>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l">
              <a:lnSpc>
                <a:spcPct val="100000"/>
              </a:lnSpc>
              <a:spcBef>
                <a:spcPct val="0"/>
              </a:spcBef>
              <a:buClrTx/>
              <a:defRPr/>
            </a:pPr>
            <a:r>
              <a:rPr lang="zh-CN" altLang="en-US" sz="3200" b="1" dirty="0" smtClean="0">
                <a:latin typeface="Arial" pitchFamily="34" charset="0"/>
                <a:ea typeface="楷体_GB2312" pitchFamily="1" charset="-122"/>
              </a:rPr>
              <a:t>五、科技部检查发现的主要问题</a:t>
            </a:r>
            <a:endParaRPr lang="zh-CN" altLang="en-US" sz="3200" b="1" dirty="0">
              <a:latin typeface="Arial" pitchFamily="34" charset="0"/>
              <a:ea typeface="楷体_GB2312" pitchFamily="1" charset="-122"/>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nvSpPr>
        <p:spPr bwMode="auto">
          <a:xfrm>
            <a:off x="251520" y="1556792"/>
            <a:ext cx="8640762" cy="4611687"/>
          </a:xfrm>
          <a:prstGeom prst="rect">
            <a:avLst/>
          </a:prstGeom>
          <a:noFill/>
          <a:ln w="9525">
            <a:noFill/>
            <a:miter lim="800000"/>
            <a:headEnd/>
            <a:tailEnd/>
          </a:ln>
          <a:effectLst/>
        </p:spPr>
        <p:txBody>
          <a:bodyPr/>
          <a:lstStyle/>
          <a:p>
            <a:pPr marL="342900" indent="-342900" algn="l" eaLnBrk="0" hangingPunct="0">
              <a:lnSpc>
                <a:spcPct val="150000"/>
              </a:lnSpc>
              <a:buClr>
                <a:schemeClr val="hlink"/>
              </a:buClr>
              <a:buFont typeface="Wingdings" pitchFamily="2" charset="2"/>
              <a:buNone/>
            </a:pPr>
            <a:endParaRPr lang="en-US" altLang="zh-CN" dirty="0">
              <a:latin typeface="华文新魏" pitchFamily="2" charset="-122"/>
              <a:ea typeface="华文新魏" pitchFamily="2" charset="-122"/>
            </a:endParaRPr>
          </a:p>
        </p:txBody>
      </p:sp>
      <p:sp>
        <p:nvSpPr>
          <p:cNvPr id="5" name="AutoShape 3"/>
          <p:cNvSpPr>
            <a:spLocks noChangeArrowheads="1"/>
          </p:cNvSpPr>
          <p:nvPr/>
        </p:nvSpPr>
        <p:spPr bwMode="auto">
          <a:xfrm>
            <a:off x="0" y="115888"/>
            <a:ext cx="9143999" cy="720823"/>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l">
              <a:lnSpc>
                <a:spcPct val="100000"/>
              </a:lnSpc>
              <a:spcBef>
                <a:spcPct val="0"/>
              </a:spcBef>
              <a:buClrTx/>
              <a:defRPr/>
            </a:pPr>
            <a:r>
              <a:rPr lang="zh-CN" altLang="en-US" sz="3200" dirty="0" smtClean="0">
                <a:latin typeface="黑体" pitchFamily="49" charset="-122"/>
                <a:ea typeface="黑体" pitchFamily="49" charset="-122"/>
              </a:rPr>
              <a:t>六、</a:t>
            </a:r>
            <a:r>
              <a:rPr lang="zh-CN" altLang="en-US" sz="3200" dirty="0" smtClean="0">
                <a:latin typeface="黑体" pitchFamily="49" charset="-122"/>
                <a:ea typeface="黑体" pitchFamily="49" charset="-122"/>
              </a:rPr>
              <a:t>科技</a:t>
            </a:r>
            <a:r>
              <a:rPr lang="zh-CN" altLang="en-US" sz="3200" dirty="0" smtClean="0">
                <a:latin typeface="黑体" pitchFamily="49" charset="-122"/>
                <a:ea typeface="黑体" pitchFamily="49" charset="-122"/>
              </a:rPr>
              <a:t>部现场检查的具体内容</a:t>
            </a:r>
            <a:endParaRPr lang="zh-CN" altLang="en-US" sz="3200" dirty="0">
              <a:latin typeface="黑体" pitchFamily="49" charset="-122"/>
              <a:ea typeface="黑体" pitchFamily="49" charset="-122"/>
            </a:endParaRPr>
          </a:p>
        </p:txBody>
      </p:sp>
      <p:sp>
        <p:nvSpPr>
          <p:cNvPr id="6" name="内容占位符 5"/>
          <p:cNvSpPr>
            <a:spLocks noGrp="1"/>
          </p:cNvSpPr>
          <p:nvPr>
            <p:ph sz="half" idx="2"/>
          </p:nvPr>
        </p:nvSpPr>
        <p:spPr>
          <a:xfrm>
            <a:off x="0" y="1152525"/>
            <a:ext cx="8892480" cy="5248275"/>
          </a:xfrm>
        </p:spPr>
        <p:txBody>
          <a:bodyPr/>
          <a:lstStyle/>
          <a:p>
            <a:pPr>
              <a:lnSpc>
                <a:spcPct val="130000"/>
              </a:lnSpc>
              <a:spcBef>
                <a:spcPts val="776"/>
              </a:spcBef>
              <a:buNone/>
            </a:pPr>
            <a:r>
              <a:rPr lang="en-US" altLang="zh-CN" dirty="0" smtClean="0"/>
              <a:t>   </a:t>
            </a:r>
            <a:r>
              <a:rPr lang="en-US" altLang="zh-CN" dirty="0" smtClean="0"/>
              <a:t>  </a:t>
            </a:r>
            <a:r>
              <a:rPr lang="en-US" altLang="zh-CN" sz="2400" dirty="0" smtClean="0"/>
              <a:t> </a:t>
            </a:r>
            <a:r>
              <a:rPr lang="en-US" altLang="zh-CN" sz="2000" b="1" dirty="0" smtClean="0"/>
              <a:t>1.</a:t>
            </a:r>
            <a:r>
              <a:rPr lang="zh-CN" altLang="zh-CN" sz="2000" b="1" dirty="0" smtClean="0"/>
              <a:t> 内部管理制度建设与国家科研经费管理政策的衔接情况，内部审核监督、信息公开等内控制度的建立和执行情况；</a:t>
            </a:r>
            <a:r>
              <a:rPr lang="en-US" altLang="zh-CN" sz="2000" b="1" dirty="0" smtClean="0"/>
              <a:t/>
            </a:r>
            <a:br>
              <a:rPr lang="en-US" altLang="zh-CN" sz="2000" b="1" dirty="0" smtClean="0"/>
            </a:br>
            <a:r>
              <a:rPr lang="en-US" altLang="zh-CN" sz="2000" b="1" dirty="0" smtClean="0"/>
              <a:t>    2.</a:t>
            </a:r>
            <a:r>
              <a:rPr lang="zh-CN" altLang="zh-CN" sz="2000" b="1" dirty="0" smtClean="0"/>
              <a:t> 贯彻落实有关间接费用、绩效支出的政策，调动科研人员积极性方面的情况；</a:t>
            </a:r>
            <a:r>
              <a:rPr lang="en-US" altLang="zh-CN" sz="2000" b="1" dirty="0" smtClean="0"/>
              <a:t/>
            </a:r>
            <a:br>
              <a:rPr lang="en-US" altLang="zh-CN" sz="2000" b="1" dirty="0" smtClean="0"/>
            </a:br>
            <a:r>
              <a:rPr lang="en-US" altLang="zh-CN" sz="2000" b="1" dirty="0" smtClean="0"/>
              <a:t>    3.</a:t>
            </a:r>
            <a:r>
              <a:rPr lang="zh-CN" altLang="zh-CN" sz="2000" b="1" dirty="0" smtClean="0"/>
              <a:t> 有关项目课题经费支出的真实性、相关性、合理性情况，重点关注预算调整及外拨经费、现金发放和大额采购、测试化验加工费管理使用、劳务费和专家咨询费发放、个人消费性支出及虚假票据等情况；</a:t>
            </a:r>
            <a:r>
              <a:rPr lang="en-US" altLang="zh-CN" sz="2000" b="1" dirty="0" smtClean="0"/>
              <a:t/>
            </a:r>
            <a:br>
              <a:rPr lang="en-US" altLang="zh-CN" sz="2000" b="1" dirty="0" smtClean="0"/>
            </a:br>
            <a:r>
              <a:rPr lang="en-US" altLang="zh-CN" sz="2000" b="1" dirty="0" smtClean="0"/>
              <a:t>    4.</a:t>
            </a:r>
            <a:r>
              <a:rPr lang="zh-CN" altLang="zh-CN" sz="2000" b="1" dirty="0" smtClean="0"/>
              <a:t> 科研经费购置固定资产的管理、使用和开放共享情况；</a:t>
            </a:r>
            <a:r>
              <a:rPr lang="en-US" altLang="zh-CN" sz="2000" b="1" dirty="0" smtClean="0"/>
              <a:t/>
            </a:r>
            <a:br>
              <a:rPr lang="en-US" altLang="zh-CN" sz="2000" b="1" dirty="0" smtClean="0"/>
            </a:br>
            <a:r>
              <a:rPr lang="en-US" altLang="zh-CN" sz="2000" b="1" dirty="0" smtClean="0"/>
              <a:t>    5.</a:t>
            </a:r>
            <a:r>
              <a:rPr lang="zh-CN" altLang="zh-CN" sz="2000" b="1" dirty="0" smtClean="0"/>
              <a:t> 查阅被抽查项目课题的财务支出明细帐、会计凭证、合同等资料，了解巡视对象的各项制度是否得到有效执行，被抽查项目课题的经费支出和会计核算是否规范、有效；</a:t>
            </a:r>
            <a:r>
              <a:rPr lang="en-US" altLang="zh-CN" sz="2000" b="1" dirty="0" smtClean="0"/>
              <a:t/>
            </a:r>
            <a:br>
              <a:rPr lang="en-US" altLang="zh-CN" sz="2000" b="1" dirty="0" smtClean="0"/>
            </a:br>
            <a:r>
              <a:rPr lang="en-US" altLang="zh-CN" sz="2000" b="1" dirty="0" smtClean="0"/>
              <a:t>    6.</a:t>
            </a:r>
            <a:r>
              <a:rPr lang="zh-CN" altLang="zh-CN" sz="2000" b="1" dirty="0" smtClean="0"/>
              <a:t> 以前年度科研经费监督检查中发现问题的整改落实情况</a:t>
            </a:r>
            <a:r>
              <a:rPr lang="zh-CN" altLang="en-US" sz="2000" b="1" dirty="0" smtClean="0"/>
              <a:t>。</a:t>
            </a:r>
            <a:r>
              <a:rPr lang="en-US" altLang="zh-CN" sz="2000" b="1" dirty="0" smtClean="0"/>
              <a:t/>
            </a:r>
            <a:br>
              <a:rPr lang="en-US" altLang="zh-CN" sz="2000" b="1" dirty="0" smtClean="0"/>
            </a:br>
            <a:endParaRPr lang="zh-CN" altLang="en-US" sz="2000" b="1" dirty="0"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nvSpPr>
        <p:spPr bwMode="auto">
          <a:xfrm>
            <a:off x="251520" y="1556792"/>
            <a:ext cx="8640762" cy="4611687"/>
          </a:xfrm>
          <a:prstGeom prst="rect">
            <a:avLst/>
          </a:prstGeom>
          <a:noFill/>
          <a:ln w="9525">
            <a:noFill/>
            <a:miter lim="800000"/>
            <a:headEnd/>
            <a:tailEnd/>
          </a:ln>
          <a:effectLst/>
        </p:spPr>
        <p:txBody>
          <a:bodyPr/>
          <a:lstStyle/>
          <a:p>
            <a:pPr marL="342900" indent="-342900" algn="l" eaLnBrk="0" hangingPunct="0">
              <a:lnSpc>
                <a:spcPct val="150000"/>
              </a:lnSpc>
              <a:buClr>
                <a:schemeClr val="hlink"/>
              </a:buClr>
              <a:buFont typeface="Wingdings" pitchFamily="2" charset="2"/>
              <a:buNone/>
            </a:pPr>
            <a:endParaRPr lang="en-US" altLang="zh-CN" dirty="0">
              <a:latin typeface="华文新魏" pitchFamily="2" charset="-122"/>
              <a:ea typeface="华文新魏" pitchFamily="2" charset="-122"/>
            </a:endParaRPr>
          </a:p>
        </p:txBody>
      </p:sp>
      <p:sp>
        <p:nvSpPr>
          <p:cNvPr id="5" name="AutoShape 3"/>
          <p:cNvSpPr>
            <a:spLocks noChangeArrowheads="1"/>
          </p:cNvSpPr>
          <p:nvPr/>
        </p:nvSpPr>
        <p:spPr bwMode="auto">
          <a:xfrm>
            <a:off x="0" y="115888"/>
            <a:ext cx="9143999" cy="720823"/>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l">
              <a:lnSpc>
                <a:spcPct val="100000"/>
              </a:lnSpc>
              <a:spcBef>
                <a:spcPct val="0"/>
              </a:spcBef>
              <a:buClrTx/>
              <a:defRPr/>
            </a:pPr>
            <a:r>
              <a:rPr lang="zh-CN" altLang="en-US" sz="3200" dirty="0" smtClean="0">
                <a:latin typeface="黑体" pitchFamily="49" charset="-122"/>
                <a:ea typeface="黑体" pitchFamily="49" charset="-122"/>
              </a:rPr>
              <a:t>七、</a:t>
            </a:r>
            <a:r>
              <a:rPr lang="zh-CN" altLang="en-US" sz="3200" dirty="0" smtClean="0">
                <a:latin typeface="黑体" pitchFamily="49" charset="-122"/>
                <a:ea typeface="黑体" pitchFamily="49" charset="-122"/>
              </a:rPr>
              <a:t>科技</a:t>
            </a:r>
            <a:r>
              <a:rPr lang="zh-CN" altLang="en-US" sz="3200" dirty="0" smtClean="0">
                <a:latin typeface="黑体" pitchFamily="49" charset="-122"/>
                <a:ea typeface="黑体" pitchFamily="49" charset="-122"/>
              </a:rPr>
              <a:t>部现场检查关注的违规违纪问题</a:t>
            </a:r>
            <a:endParaRPr lang="zh-CN" altLang="en-US" sz="3200" dirty="0">
              <a:latin typeface="黑体" pitchFamily="49" charset="-122"/>
              <a:ea typeface="黑体" pitchFamily="49" charset="-122"/>
            </a:endParaRPr>
          </a:p>
        </p:txBody>
      </p:sp>
      <p:sp>
        <p:nvSpPr>
          <p:cNvPr id="6" name="内容占位符 5"/>
          <p:cNvSpPr>
            <a:spLocks noGrp="1"/>
          </p:cNvSpPr>
          <p:nvPr>
            <p:ph sz="half" idx="2"/>
          </p:nvPr>
        </p:nvSpPr>
        <p:spPr>
          <a:xfrm>
            <a:off x="0" y="1152525"/>
            <a:ext cx="8892480" cy="5248275"/>
          </a:xfrm>
        </p:spPr>
        <p:txBody>
          <a:bodyPr/>
          <a:lstStyle/>
          <a:p>
            <a:pPr>
              <a:lnSpc>
                <a:spcPct val="120000"/>
              </a:lnSpc>
              <a:spcBef>
                <a:spcPts val="776"/>
              </a:spcBef>
              <a:buNone/>
            </a:pPr>
            <a:r>
              <a:rPr lang="en-US" altLang="zh-CN" dirty="0" smtClean="0"/>
              <a:t>   </a:t>
            </a:r>
            <a:r>
              <a:rPr lang="en-US" altLang="zh-CN" dirty="0" smtClean="0"/>
              <a:t>  </a:t>
            </a:r>
            <a:r>
              <a:rPr lang="en-US" altLang="zh-CN" sz="2400" dirty="0" smtClean="0"/>
              <a:t>  </a:t>
            </a:r>
            <a:r>
              <a:rPr lang="en-US" altLang="zh-CN" sz="2000" b="1" dirty="0" smtClean="0"/>
              <a:t>1.</a:t>
            </a:r>
            <a:r>
              <a:rPr lang="zh-CN" altLang="zh-CN" sz="2000" b="1" dirty="0" smtClean="0"/>
              <a:t>利用虚假项目骗取专项经费的行为；</a:t>
            </a:r>
            <a:r>
              <a:rPr lang="en-US" altLang="zh-CN" sz="2000" b="1" dirty="0" smtClean="0"/>
              <a:t/>
            </a:r>
            <a:br>
              <a:rPr lang="en-US" altLang="zh-CN" sz="2000" b="1" dirty="0" smtClean="0"/>
            </a:br>
            <a:r>
              <a:rPr lang="en-US" altLang="zh-CN" sz="2000" b="1" dirty="0" smtClean="0"/>
              <a:t>    2.</a:t>
            </a:r>
            <a:r>
              <a:rPr lang="zh-CN" altLang="zh-CN" sz="2000" b="1" dirty="0" smtClean="0"/>
              <a:t>提供虚假财务资料、挪用专项经费的行为；</a:t>
            </a:r>
            <a:r>
              <a:rPr lang="en-US" altLang="zh-CN" sz="2000" b="1" dirty="0" smtClean="0"/>
              <a:t/>
            </a:r>
            <a:br>
              <a:rPr lang="en-US" altLang="zh-CN" sz="2000" b="1" dirty="0" smtClean="0"/>
            </a:br>
            <a:r>
              <a:rPr lang="en-US" altLang="zh-CN" sz="2000" b="1" dirty="0" smtClean="0"/>
              <a:t>    3.</a:t>
            </a:r>
            <a:r>
              <a:rPr lang="zh-CN" altLang="zh-CN" sz="2000" b="1" dirty="0" smtClean="0"/>
              <a:t>利用虚假或不实合同、协议套取专项经费的行为；</a:t>
            </a:r>
            <a:r>
              <a:rPr lang="en-US" altLang="zh-CN" sz="2000" b="1" dirty="0" smtClean="0"/>
              <a:t/>
            </a:r>
            <a:br>
              <a:rPr lang="en-US" altLang="zh-CN" sz="2000" b="1" dirty="0" smtClean="0"/>
            </a:br>
            <a:r>
              <a:rPr lang="en-US" altLang="zh-CN" sz="2000" b="1" dirty="0" smtClean="0"/>
              <a:t>    4.</a:t>
            </a:r>
            <a:r>
              <a:rPr lang="zh-CN" altLang="zh-CN" sz="2000" b="1" dirty="0" smtClean="0"/>
              <a:t>使用虚假不实票据骗取专项经费或以大量虚假不实票据列支专项经费的行为；</a:t>
            </a:r>
            <a:r>
              <a:rPr lang="en-US" altLang="zh-CN" sz="2000" b="1" dirty="0" smtClean="0"/>
              <a:t/>
            </a:r>
            <a:br>
              <a:rPr lang="en-US" altLang="zh-CN" sz="2000" b="1" dirty="0" smtClean="0"/>
            </a:br>
            <a:r>
              <a:rPr lang="en-US" altLang="zh-CN" sz="2000" b="1" dirty="0" smtClean="0"/>
              <a:t>    5.</a:t>
            </a:r>
            <a:r>
              <a:rPr lang="zh-CN" altLang="zh-CN" sz="2000" b="1" dirty="0" smtClean="0"/>
              <a:t>项目课题申报单位向其下属具有法人资格单位或存在关联关系单位违规转拨专项经费的行为；</a:t>
            </a:r>
            <a:r>
              <a:rPr lang="en-US" altLang="zh-CN" sz="2000" b="1" dirty="0" smtClean="0"/>
              <a:t/>
            </a:r>
            <a:br>
              <a:rPr lang="en-US" altLang="zh-CN" sz="2000" b="1" dirty="0" smtClean="0"/>
            </a:br>
            <a:r>
              <a:rPr lang="en-US" altLang="zh-CN" sz="2000" b="1" dirty="0" smtClean="0"/>
              <a:t>    6.</a:t>
            </a:r>
            <a:r>
              <a:rPr lang="zh-CN" altLang="zh-CN" sz="2000" b="1" dirty="0" smtClean="0"/>
              <a:t>自行增加预算外单位、违规外拨专项经费的行为；</a:t>
            </a:r>
            <a:r>
              <a:rPr lang="en-US" altLang="zh-CN" sz="2000" b="1" dirty="0" smtClean="0"/>
              <a:t/>
            </a:r>
            <a:br>
              <a:rPr lang="en-US" altLang="zh-CN" sz="2000" b="1" dirty="0" smtClean="0"/>
            </a:br>
            <a:r>
              <a:rPr lang="en-US" altLang="zh-CN" sz="2000" b="1" dirty="0" smtClean="0"/>
              <a:t>    7.</a:t>
            </a:r>
            <a:r>
              <a:rPr lang="zh-CN" altLang="zh-CN" sz="2000" b="1" dirty="0" smtClean="0"/>
              <a:t>虚报冒领劳务费、专家咨询费或劳务费、专家咨询费发放不规范且数额较大的行为；</a:t>
            </a:r>
            <a:r>
              <a:rPr lang="en-US" altLang="zh-CN" sz="2000" b="1" dirty="0" smtClean="0"/>
              <a:t/>
            </a:r>
            <a:br>
              <a:rPr lang="en-US" altLang="zh-CN" sz="2000" b="1" dirty="0" smtClean="0"/>
            </a:br>
            <a:r>
              <a:rPr lang="en-US" altLang="zh-CN" sz="2000" b="1" dirty="0" smtClean="0"/>
              <a:t>    8.</a:t>
            </a:r>
            <a:r>
              <a:rPr lang="zh-CN" altLang="zh-CN" sz="2000" b="1" dirty="0" smtClean="0"/>
              <a:t>使用现金大额采购或现金发放数额较大的行为；</a:t>
            </a:r>
            <a:r>
              <a:rPr lang="en-US" altLang="zh-CN" sz="2000" b="1" dirty="0" smtClean="0"/>
              <a:t/>
            </a:r>
            <a:br>
              <a:rPr lang="en-US" altLang="zh-CN" sz="2000" b="1" dirty="0" smtClean="0"/>
            </a:br>
            <a:r>
              <a:rPr lang="en-US" altLang="zh-CN" sz="2000" b="1" dirty="0" smtClean="0"/>
              <a:t>    9.</a:t>
            </a:r>
            <a:r>
              <a:rPr lang="zh-CN" altLang="zh-CN" sz="2000" b="1" dirty="0" smtClean="0"/>
              <a:t>大量列支与科研任务无关的汽油费、手机通讯费、办公用品和餐费、招待费等个人消费</a:t>
            </a:r>
            <a:r>
              <a:rPr lang="zh-CN" altLang="zh-CN" sz="2000" b="1" dirty="0" smtClean="0"/>
              <a:t>性支出的行为</a:t>
            </a:r>
            <a:r>
              <a:rPr lang="zh-CN" altLang="en-US" sz="2000" b="1" dirty="0" smtClean="0"/>
              <a:t>。</a:t>
            </a:r>
            <a:r>
              <a:rPr lang="en-US" altLang="zh-CN" sz="2000" b="1" dirty="0" smtClean="0"/>
              <a:t/>
            </a:r>
            <a:br>
              <a:rPr lang="en-US" altLang="zh-CN" sz="2000" b="1" dirty="0" smtClean="0"/>
            </a:br>
            <a:r>
              <a:rPr lang="en-US" altLang="zh-CN" sz="2000" b="1" dirty="0" smtClean="0"/>
              <a:t>    </a:t>
            </a:r>
            <a:r>
              <a:rPr lang="en-US" altLang="zh-CN" sz="2400" dirty="0" smtClean="0"/>
              <a:t/>
            </a:r>
            <a:br>
              <a:rPr lang="en-US" altLang="zh-CN" sz="2400" dirty="0" smtClean="0"/>
            </a:br>
            <a:endParaRPr lang="zh-CN" altLang="en-US" sz="2400"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内容占位符 2"/>
          <p:cNvSpPr txBox="1">
            <a:spLocks noChangeArrowheads="1"/>
          </p:cNvSpPr>
          <p:nvPr/>
        </p:nvSpPr>
        <p:spPr bwMode="auto">
          <a:xfrm>
            <a:off x="467544" y="1412776"/>
            <a:ext cx="8280920" cy="4521200"/>
          </a:xfrm>
          <a:prstGeom prst="rect">
            <a:avLst/>
          </a:prstGeom>
          <a:noFill/>
          <a:ln w="9525">
            <a:noFill/>
            <a:miter lim="800000"/>
            <a:headEnd/>
            <a:tailEnd/>
          </a:ln>
        </p:spPr>
        <p:txBody>
          <a:bodyPr/>
          <a:lstStyle/>
          <a:p>
            <a:pPr marL="342900" indent="-342900" algn="l">
              <a:lnSpc>
                <a:spcPct val="120000"/>
              </a:lnSpc>
              <a:buSzPct val="50000"/>
            </a:pPr>
            <a:r>
              <a:rPr lang="en-US" altLang="zh-CN" b="1" dirty="0" smtClean="0">
                <a:latin typeface="楷体_GB2312" pitchFamily="49" charset="-122"/>
                <a:ea typeface="楷体_GB2312" pitchFamily="49" charset="-122"/>
              </a:rPr>
              <a:t>1 </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科研支出审核制度、研究生助研津贴制度和劳务费发放</a:t>
            </a:r>
            <a:r>
              <a:rPr lang="zh-CN" altLang="en-US" b="1" dirty="0" smtClean="0">
                <a:latin typeface="楷体_GB2312" pitchFamily="49" charset="-122"/>
                <a:ea typeface="楷体_GB2312" pitchFamily="49" charset="-122"/>
              </a:rPr>
              <a:t>制度、间接费用和绩效支出的管理和</a:t>
            </a:r>
            <a:r>
              <a:rPr lang="zh-CN" altLang="en-US" b="1" dirty="0" smtClean="0">
                <a:latin typeface="楷体_GB2312" pitchFamily="49" charset="-122"/>
                <a:ea typeface="楷体_GB2312" pitchFamily="49" charset="-122"/>
              </a:rPr>
              <a:t>使用、结余</a:t>
            </a:r>
            <a:r>
              <a:rPr lang="zh-CN" altLang="en-US" b="1" dirty="0" smtClean="0">
                <a:latin typeface="楷体_GB2312" pitchFamily="49" charset="-122"/>
                <a:ea typeface="楷体_GB2312" pitchFamily="49" charset="-122"/>
              </a:rPr>
              <a:t>和结转资金管理</a:t>
            </a:r>
            <a:r>
              <a:rPr lang="zh-CN" altLang="en-US" b="1" dirty="0" smtClean="0">
                <a:latin typeface="楷体_GB2312" pitchFamily="49" charset="-122"/>
                <a:ea typeface="楷体_GB2312" pitchFamily="49" charset="-122"/>
              </a:rPr>
              <a:t>制度、合同</a:t>
            </a:r>
            <a:r>
              <a:rPr lang="zh-CN" altLang="en-US" b="1" dirty="0" smtClean="0">
                <a:latin typeface="楷体_GB2312" pitchFamily="49" charset="-122"/>
                <a:ea typeface="楷体_GB2312" pitchFamily="49" charset="-122"/>
              </a:rPr>
              <a:t>的</a:t>
            </a:r>
            <a:r>
              <a:rPr lang="zh-CN" altLang="en-US" b="1" dirty="0" smtClean="0">
                <a:latin typeface="楷体_GB2312" pitchFamily="49" charset="-122"/>
                <a:ea typeface="楷体_GB2312" pitchFamily="49" charset="-122"/>
              </a:rPr>
              <a:t>管理、对外</a:t>
            </a:r>
            <a:r>
              <a:rPr lang="zh-CN" altLang="en-US" b="1" dirty="0" smtClean="0">
                <a:latin typeface="楷体_GB2312" pitchFamily="49" charset="-122"/>
                <a:ea typeface="楷体_GB2312" pitchFamily="49" charset="-122"/>
              </a:rPr>
              <a:t>拨经费及合作单位的</a:t>
            </a:r>
            <a:r>
              <a:rPr lang="zh-CN" altLang="en-US" b="1" dirty="0" smtClean="0">
                <a:latin typeface="楷体_GB2312" pitchFamily="49" charset="-122"/>
                <a:ea typeface="楷体_GB2312" pitchFamily="49" charset="-122"/>
              </a:rPr>
              <a:t>管理等；</a:t>
            </a:r>
            <a:endParaRPr lang="en-US" altLang="zh-CN" b="1" dirty="0" smtClean="0">
              <a:latin typeface="楷体_GB2312" pitchFamily="49" charset="-122"/>
              <a:ea typeface="楷体_GB2312" pitchFamily="49" charset="-122"/>
            </a:endParaRPr>
          </a:p>
          <a:p>
            <a:pPr marL="342900" indent="-342900" algn="l">
              <a:lnSpc>
                <a:spcPct val="120000"/>
              </a:lnSpc>
              <a:buSzPct val="50000"/>
            </a:pPr>
            <a:r>
              <a:rPr lang="en-US" altLang="zh-CN" b="1" dirty="0" smtClean="0">
                <a:latin typeface="楷体_GB2312" pitchFamily="49" charset="-122"/>
                <a:ea typeface="楷体_GB2312" pitchFamily="49" charset="-122"/>
              </a:rPr>
              <a:t>2</a:t>
            </a:r>
            <a:r>
              <a:rPr lang="en-US" altLang="zh-CN" b="1" dirty="0" smtClean="0">
                <a:latin typeface="楷体_GB2312" pitchFamily="49" charset="-122"/>
                <a:ea typeface="楷体_GB2312" pitchFamily="49" charset="-122"/>
              </a:rPr>
              <a:t> </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有关科目预算调整的审批</a:t>
            </a:r>
            <a:r>
              <a:rPr lang="zh-CN" altLang="en-US" b="1" dirty="0" smtClean="0">
                <a:latin typeface="楷体_GB2312" pitchFamily="49" charset="-122"/>
                <a:ea typeface="楷体_GB2312" pitchFamily="49" charset="-122"/>
              </a:rPr>
              <a:t>程序；</a:t>
            </a:r>
            <a:endParaRPr lang="zh-CN" altLang="en-US" b="1" dirty="0" smtClean="0">
              <a:latin typeface="楷体_GB2312" pitchFamily="49" charset="-122"/>
              <a:ea typeface="楷体_GB2312" pitchFamily="49" charset="-122"/>
            </a:endParaRPr>
          </a:p>
          <a:p>
            <a:pPr marL="342900" indent="-342900" algn="l">
              <a:lnSpc>
                <a:spcPct val="120000"/>
              </a:lnSpc>
              <a:buSzPct val="50000"/>
            </a:pPr>
            <a:r>
              <a:rPr lang="en-US" altLang="zh-CN" b="1" dirty="0" smtClean="0">
                <a:latin typeface="楷体_GB2312" pitchFamily="49" charset="-122"/>
                <a:ea typeface="楷体_GB2312" pitchFamily="49" charset="-122"/>
              </a:rPr>
              <a:t>3 </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银行卡支付制度，</a:t>
            </a:r>
            <a:r>
              <a:rPr lang="zh-CN" altLang="en-US" b="1" dirty="0" smtClean="0">
                <a:latin typeface="楷体_GB2312" pitchFamily="49" charset="-122"/>
                <a:ea typeface="楷体_GB2312" pitchFamily="49" charset="-122"/>
              </a:rPr>
              <a:t>现金</a:t>
            </a:r>
            <a:r>
              <a:rPr lang="zh-CN" altLang="en-US" b="1" dirty="0">
                <a:latin typeface="楷体_GB2312" pitchFamily="49" charset="-122"/>
                <a:ea typeface="楷体_GB2312" pitchFamily="49" charset="-122"/>
              </a:rPr>
              <a:t>管理和</a:t>
            </a:r>
            <a:r>
              <a:rPr lang="zh-CN" altLang="en-US" b="1" dirty="0" smtClean="0">
                <a:latin typeface="楷体_GB2312" pitchFamily="49" charset="-122"/>
                <a:ea typeface="楷体_GB2312" pitchFamily="49" charset="-122"/>
              </a:rPr>
              <a:t>使用；</a:t>
            </a:r>
            <a:endParaRPr lang="zh-CN" altLang="en-US" b="1" dirty="0">
              <a:latin typeface="楷体_GB2312" pitchFamily="49" charset="-122"/>
              <a:ea typeface="楷体_GB2312" pitchFamily="49" charset="-122"/>
            </a:endParaRPr>
          </a:p>
          <a:p>
            <a:pPr marL="342900" indent="-342900" algn="l">
              <a:lnSpc>
                <a:spcPct val="120000"/>
              </a:lnSpc>
              <a:buSzPct val="50000"/>
            </a:pPr>
            <a:r>
              <a:rPr lang="en-US" altLang="zh-CN" b="1" dirty="0" smtClean="0">
                <a:latin typeface="楷体_GB2312" pitchFamily="49" charset="-122"/>
                <a:ea typeface="楷体_GB2312" pitchFamily="49" charset="-122"/>
              </a:rPr>
              <a:t>4 .</a:t>
            </a:r>
            <a:r>
              <a:rPr lang="zh-CN" altLang="en-US" b="1" dirty="0" smtClean="0">
                <a:latin typeface="楷体_GB2312" pitchFamily="49" charset="-122"/>
                <a:ea typeface="楷体_GB2312" pitchFamily="49" charset="-122"/>
              </a:rPr>
              <a:t>政府采购制度；</a:t>
            </a:r>
            <a:endParaRPr lang="zh-CN" altLang="en-US" b="1" dirty="0">
              <a:latin typeface="楷体_GB2312" pitchFamily="49" charset="-122"/>
              <a:ea typeface="楷体_GB2312" pitchFamily="49" charset="-122"/>
            </a:endParaRPr>
          </a:p>
          <a:p>
            <a:pPr marL="342900" indent="-342900" algn="l">
              <a:lnSpc>
                <a:spcPct val="120000"/>
              </a:lnSpc>
              <a:buSzPct val="50000"/>
            </a:pPr>
            <a:r>
              <a:rPr lang="en-US" altLang="zh-CN" b="1" dirty="0" smtClean="0">
                <a:latin typeface="楷体_GB2312" pitchFamily="49" charset="-122"/>
                <a:ea typeface="楷体_GB2312" pitchFamily="49" charset="-122"/>
              </a:rPr>
              <a:t>5 </a:t>
            </a:r>
            <a:r>
              <a:rPr lang="en-US" altLang="zh-CN" b="1"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设备和材料等资产的管理和</a:t>
            </a:r>
            <a:r>
              <a:rPr lang="zh-CN" altLang="en-US" b="1" dirty="0" smtClean="0">
                <a:latin typeface="楷体_GB2312" pitchFamily="49" charset="-122"/>
                <a:ea typeface="楷体_GB2312" pitchFamily="49" charset="-122"/>
              </a:rPr>
              <a:t>使用制度。</a:t>
            </a:r>
            <a:endParaRPr lang="zh-CN" altLang="en-US" b="1" dirty="0">
              <a:latin typeface="楷体_GB2312" pitchFamily="49" charset="-122"/>
              <a:ea typeface="楷体_GB2312" pitchFamily="49" charset="-122"/>
            </a:endParaRPr>
          </a:p>
        </p:txBody>
      </p:sp>
      <p:pic>
        <p:nvPicPr>
          <p:cNvPr id="28676" name="Picture 7"/>
          <p:cNvPicPr>
            <a:picLocks noChangeAspect="1" noChangeArrowheads="1"/>
          </p:cNvPicPr>
          <p:nvPr/>
        </p:nvPicPr>
        <p:blipFill>
          <a:blip r:embed="rId2" cstate="print"/>
          <a:srcRect/>
          <a:stretch>
            <a:fillRect/>
          </a:stretch>
        </p:blipFill>
        <p:spPr bwMode="auto">
          <a:xfrm flipV="1">
            <a:off x="0" y="844550"/>
            <a:ext cx="9137650" cy="144463"/>
          </a:xfrm>
          <a:prstGeom prst="rect">
            <a:avLst/>
          </a:prstGeom>
          <a:noFill/>
          <a:ln w="9525">
            <a:noFill/>
            <a:miter lim="800000"/>
            <a:headEnd/>
            <a:tailEnd/>
          </a:ln>
        </p:spPr>
      </p:pic>
      <p:sp>
        <p:nvSpPr>
          <p:cNvPr id="5" name="Title 1"/>
          <p:cNvSpPr txBox="1">
            <a:spLocks/>
          </p:cNvSpPr>
          <p:nvPr/>
        </p:nvSpPr>
        <p:spPr bwMode="auto">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3200" b="0"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rPr>
              <a:t>八、科研经费财务管理相关制度</a:t>
            </a:r>
            <a:endParaRPr kumimoji="0" lang="zh-CN" altLang="en-US" sz="3200" b="1" i="0" u="none" strike="noStrike" kern="0" cap="none" spc="0" normalizeH="0" baseline="0" noProof="0" dirty="0" smtClean="0">
              <a:ln>
                <a:noFill/>
              </a:ln>
              <a:solidFill>
                <a:schemeClr val="bg1"/>
              </a:solidFill>
              <a:effectLst/>
              <a:uLnTx/>
              <a:uFillTx/>
              <a:latin typeface="黑体" pitchFamily="49" charset="-122"/>
              <a:ea typeface="黑体" pitchFamily="49" charset="-122"/>
              <a:cs typeface="+mj-cs"/>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800" y="152400"/>
            <a:ext cx="8458200" cy="1116360"/>
          </a:xfrm>
        </p:spPr>
        <p:txBody>
          <a:bodyPr/>
          <a:lstStyle/>
          <a:p>
            <a:pPr algn="l"/>
            <a:r>
              <a:rPr lang="zh-CN" altLang="en-US" b="0" dirty="0" smtClean="0">
                <a:latin typeface="黑体" pitchFamily="49" charset="-122"/>
                <a:ea typeface="黑体" pitchFamily="49" charset="-122"/>
              </a:rPr>
              <a:t>一、科研经费管理的重视程度不断提高</a:t>
            </a:r>
            <a:r>
              <a:rPr lang="en-US" altLang="zh-CN" dirty="0" smtClean="0"/>
              <a:t/>
            </a:r>
            <a:br>
              <a:rPr lang="en-US" altLang="zh-CN" dirty="0" smtClean="0"/>
            </a:br>
            <a:endParaRPr lang="zh-CN" altLang="en-US" dirty="0"/>
          </a:p>
        </p:txBody>
      </p:sp>
      <p:sp>
        <p:nvSpPr>
          <p:cNvPr id="3" name="内容占位符 2"/>
          <p:cNvSpPr>
            <a:spLocks noGrp="1"/>
          </p:cNvSpPr>
          <p:nvPr>
            <p:ph idx="1"/>
          </p:nvPr>
        </p:nvSpPr>
        <p:spPr>
          <a:xfrm>
            <a:off x="323528" y="1268760"/>
            <a:ext cx="8229600" cy="5248275"/>
          </a:xfrm>
        </p:spPr>
        <p:txBody>
          <a:bodyPr/>
          <a:lstStyle/>
          <a:p>
            <a:pPr>
              <a:lnSpc>
                <a:spcPct val="110000"/>
              </a:lnSpc>
              <a:buFont typeface="Arial" pitchFamily="34" charset="0"/>
              <a:buChar char="•"/>
            </a:pPr>
            <a:r>
              <a:rPr lang="en-US" altLang="zh-CN" sz="2400" b="1" dirty="0" smtClean="0">
                <a:solidFill>
                  <a:schemeClr val="accent1"/>
                </a:solidFill>
                <a:latin typeface="+mn-ea"/>
              </a:rPr>
              <a:t>2013</a:t>
            </a:r>
            <a:r>
              <a:rPr lang="zh-CN" altLang="en-US" sz="2400" b="1" dirty="0" smtClean="0">
                <a:solidFill>
                  <a:schemeClr val="accent1"/>
                </a:solidFill>
                <a:latin typeface="+mn-ea"/>
              </a:rPr>
              <a:t>年</a:t>
            </a:r>
            <a:r>
              <a:rPr lang="en-US" altLang="zh-CN" sz="2400" b="1" dirty="0" smtClean="0">
                <a:solidFill>
                  <a:schemeClr val="accent1"/>
                </a:solidFill>
                <a:latin typeface="+mn-ea"/>
              </a:rPr>
              <a:t>7</a:t>
            </a:r>
            <a:r>
              <a:rPr lang="zh-CN" altLang="en-US" sz="2400" b="1" dirty="0" smtClean="0">
                <a:solidFill>
                  <a:schemeClr val="accent1"/>
                </a:solidFill>
                <a:latin typeface="+mn-ea"/>
              </a:rPr>
              <a:t>月     </a:t>
            </a:r>
            <a:r>
              <a:rPr lang="zh-CN" altLang="en-US" sz="2400" b="1" dirty="0" smtClean="0">
                <a:latin typeface="+mn-ea"/>
              </a:rPr>
              <a:t>科技部组织科技计划经费巡视检查工作</a:t>
            </a:r>
            <a:endParaRPr lang="en-US" altLang="zh-CN" sz="2400" b="1" dirty="0" smtClean="0">
              <a:latin typeface="+mn-ea"/>
            </a:endParaRPr>
          </a:p>
          <a:p>
            <a:pPr>
              <a:lnSpc>
                <a:spcPct val="110000"/>
              </a:lnSpc>
              <a:buFont typeface="Arial" pitchFamily="34" charset="0"/>
              <a:buChar char="•"/>
            </a:pPr>
            <a:r>
              <a:rPr lang="en-US" altLang="zh-CN" sz="2400" b="1" dirty="0" smtClean="0">
                <a:solidFill>
                  <a:schemeClr val="accent1"/>
                </a:solidFill>
                <a:latin typeface="+mn-ea"/>
              </a:rPr>
              <a:t>2013</a:t>
            </a:r>
            <a:r>
              <a:rPr lang="zh-CN" altLang="en-US" sz="2400" b="1" dirty="0" smtClean="0">
                <a:solidFill>
                  <a:schemeClr val="accent1"/>
                </a:solidFill>
                <a:latin typeface="+mn-ea"/>
              </a:rPr>
              <a:t>年</a:t>
            </a:r>
            <a:r>
              <a:rPr lang="en-US" altLang="zh-CN" sz="2400" b="1" dirty="0" smtClean="0">
                <a:solidFill>
                  <a:schemeClr val="accent1"/>
                </a:solidFill>
                <a:latin typeface="+mn-ea"/>
              </a:rPr>
              <a:t>12</a:t>
            </a:r>
            <a:r>
              <a:rPr lang="zh-CN" altLang="en-US" sz="2400" b="1" dirty="0" smtClean="0">
                <a:solidFill>
                  <a:schemeClr val="accent1"/>
                </a:solidFill>
                <a:latin typeface="+mn-ea"/>
              </a:rPr>
              <a:t>月   </a:t>
            </a:r>
            <a:r>
              <a:rPr lang="zh-CN" altLang="en-US" sz="2400" b="1" dirty="0" smtClean="0">
                <a:latin typeface="+mn-ea"/>
              </a:rPr>
              <a:t>学校修订科研经费管理的系列文件</a:t>
            </a:r>
            <a:endParaRPr lang="en-US" altLang="zh-CN" sz="2400" b="1" dirty="0" smtClean="0">
              <a:latin typeface="+mn-ea"/>
            </a:endParaRPr>
          </a:p>
          <a:p>
            <a:pPr>
              <a:lnSpc>
                <a:spcPct val="110000"/>
              </a:lnSpc>
              <a:buFont typeface="Arial" pitchFamily="34" charset="0"/>
              <a:buChar char="•"/>
            </a:pPr>
            <a:r>
              <a:rPr lang="en-US" altLang="zh-CN" sz="2400" b="1" dirty="0" smtClean="0">
                <a:solidFill>
                  <a:schemeClr val="accent1"/>
                </a:solidFill>
                <a:latin typeface="+mn-ea"/>
              </a:rPr>
              <a:t>2014</a:t>
            </a:r>
            <a:r>
              <a:rPr lang="zh-CN" altLang="en-US" sz="2400" b="1" dirty="0" smtClean="0">
                <a:solidFill>
                  <a:schemeClr val="accent1"/>
                </a:solidFill>
                <a:latin typeface="+mn-ea"/>
              </a:rPr>
              <a:t>年</a:t>
            </a:r>
            <a:r>
              <a:rPr lang="en-US" altLang="zh-CN" sz="2400" b="1" dirty="0" smtClean="0">
                <a:solidFill>
                  <a:schemeClr val="accent1"/>
                </a:solidFill>
                <a:latin typeface="+mn-ea"/>
              </a:rPr>
              <a:t>3</a:t>
            </a:r>
            <a:r>
              <a:rPr lang="zh-CN" altLang="en-US" sz="2400" b="1" dirty="0" smtClean="0">
                <a:solidFill>
                  <a:schemeClr val="accent1"/>
                </a:solidFill>
                <a:latin typeface="+mn-ea"/>
              </a:rPr>
              <a:t>月     </a:t>
            </a:r>
            <a:r>
              <a:rPr lang="zh-CN" altLang="en-US" sz="2400" b="1" dirty="0" smtClean="0">
                <a:latin typeface="+mn-ea"/>
              </a:rPr>
              <a:t>国发</a:t>
            </a:r>
            <a:r>
              <a:rPr lang="en-US" altLang="zh-CN" sz="2400" b="1" dirty="0" smtClean="0">
                <a:latin typeface="+mn-ea"/>
              </a:rPr>
              <a:t>【2014】11</a:t>
            </a:r>
            <a:r>
              <a:rPr lang="zh-CN" altLang="en-US" sz="2400" b="1" dirty="0" smtClean="0">
                <a:latin typeface="+mn-ea"/>
              </a:rPr>
              <a:t>号</a:t>
            </a:r>
            <a:r>
              <a:rPr lang="en-US" altLang="zh-CN" sz="2400" b="1" dirty="0" smtClean="0">
                <a:latin typeface="+mn-ea"/>
              </a:rPr>
              <a:t>-《</a:t>
            </a:r>
            <a:r>
              <a:rPr lang="zh-CN" altLang="en-US" sz="2400" b="1" dirty="0" smtClean="0">
                <a:latin typeface="+mn-ea"/>
              </a:rPr>
              <a:t>国务院关于改进加强中央财政科研项目和资金管理的若干意见</a:t>
            </a:r>
            <a:r>
              <a:rPr lang="en-US" altLang="zh-CN" sz="2400" b="1" dirty="0" smtClean="0">
                <a:latin typeface="+mn-ea"/>
              </a:rPr>
              <a:t>》</a:t>
            </a:r>
          </a:p>
          <a:p>
            <a:pPr>
              <a:lnSpc>
                <a:spcPct val="110000"/>
              </a:lnSpc>
              <a:buFont typeface="Arial" pitchFamily="34" charset="0"/>
              <a:buChar char="•"/>
            </a:pPr>
            <a:r>
              <a:rPr lang="en-US" altLang="zh-CN" sz="2400" b="1" dirty="0" smtClean="0">
                <a:solidFill>
                  <a:schemeClr val="accent1"/>
                </a:solidFill>
                <a:latin typeface="+mn-ea"/>
              </a:rPr>
              <a:t> </a:t>
            </a:r>
            <a:r>
              <a:rPr lang="en-US" altLang="zh-CN" sz="2400" b="1" dirty="0" smtClean="0">
                <a:solidFill>
                  <a:schemeClr val="accent1"/>
                </a:solidFill>
                <a:latin typeface="+mn-ea"/>
                <a:ea typeface="+mn-ea"/>
              </a:rPr>
              <a:t>2014</a:t>
            </a:r>
            <a:r>
              <a:rPr lang="zh-CN" altLang="en-US" sz="2400" b="1" dirty="0" smtClean="0">
                <a:solidFill>
                  <a:schemeClr val="accent1"/>
                </a:solidFill>
                <a:latin typeface="+mn-ea"/>
                <a:ea typeface="+mn-ea"/>
              </a:rPr>
              <a:t>年</a:t>
            </a:r>
            <a:r>
              <a:rPr lang="en-US" altLang="zh-CN" sz="2400" b="1" dirty="0" smtClean="0">
                <a:solidFill>
                  <a:schemeClr val="accent1"/>
                </a:solidFill>
                <a:latin typeface="+mn-ea"/>
                <a:ea typeface="+mn-ea"/>
              </a:rPr>
              <a:t>4</a:t>
            </a:r>
            <a:r>
              <a:rPr lang="zh-CN" altLang="en-US" sz="2400" b="1" dirty="0" smtClean="0">
                <a:solidFill>
                  <a:schemeClr val="accent1"/>
                </a:solidFill>
                <a:latin typeface="+mn-ea"/>
                <a:ea typeface="+mn-ea"/>
              </a:rPr>
              <a:t>月    </a:t>
            </a:r>
            <a:r>
              <a:rPr lang="zh-CN" altLang="en-US" sz="2400" b="1" dirty="0" smtClean="0">
                <a:latin typeface="+mn-ea"/>
                <a:ea typeface="+mn-ea"/>
              </a:rPr>
              <a:t>科委组织科研经费管理政策培训</a:t>
            </a:r>
            <a:endParaRPr lang="en-US" altLang="zh-CN" sz="2400" b="1" dirty="0" smtClean="0">
              <a:latin typeface="+mn-ea"/>
              <a:ea typeface="+mn-ea"/>
            </a:endParaRPr>
          </a:p>
          <a:p>
            <a:pPr>
              <a:lnSpc>
                <a:spcPct val="110000"/>
              </a:lnSpc>
              <a:buFont typeface="Arial" pitchFamily="34" charset="0"/>
              <a:buChar char="•"/>
            </a:pPr>
            <a:r>
              <a:rPr lang="en-US" altLang="zh-CN" sz="2400" b="1" dirty="0" smtClean="0">
                <a:solidFill>
                  <a:schemeClr val="accent1"/>
                </a:solidFill>
                <a:latin typeface="+mn-ea"/>
                <a:ea typeface="+mn-ea"/>
              </a:rPr>
              <a:t> </a:t>
            </a:r>
            <a:r>
              <a:rPr lang="en-US" altLang="zh-CN" sz="2400" b="1" dirty="0" smtClean="0">
                <a:solidFill>
                  <a:schemeClr val="accent1"/>
                </a:solidFill>
                <a:latin typeface="+mn-ea"/>
                <a:ea typeface="+mn-ea"/>
              </a:rPr>
              <a:t>2014</a:t>
            </a:r>
            <a:r>
              <a:rPr lang="zh-CN" altLang="en-US" sz="2400" b="1" dirty="0" smtClean="0">
                <a:solidFill>
                  <a:schemeClr val="accent1"/>
                </a:solidFill>
                <a:latin typeface="+mn-ea"/>
                <a:ea typeface="+mn-ea"/>
              </a:rPr>
              <a:t>年</a:t>
            </a:r>
            <a:r>
              <a:rPr lang="en-US" altLang="zh-CN" sz="2400" b="1" dirty="0" smtClean="0">
                <a:solidFill>
                  <a:schemeClr val="accent1"/>
                </a:solidFill>
                <a:latin typeface="+mn-ea"/>
                <a:ea typeface="+mn-ea"/>
              </a:rPr>
              <a:t>7</a:t>
            </a:r>
            <a:r>
              <a:rPr lang="zh-CN" altLang="en-US" sz="2400" b="1" dirty="0" smtClean="0">
                <a:solidFill>
                  <a:schemeClr val="accent1"/>
                </a:solidFill>
                <a:latin typeface="+mn-ea"/>
                <a:ea typeface="+mn-ea"/>
              </a:rPr>
              <a:t>月    </a:t>
            </a:r>
            <a:r>
              <a:rPr lang="zh-CN" altLang="en-US" sz="2400" b="1" dirty="0" smtClean="0">
                <a:latin typeface="+mn-ea"/>
                <a:ea typeface="+mn-ea"/>
              </a:rPr>
              <a:t>科委组织科研经费管理政策培训</a:t>
            </a:r>
            <a:endParaRPr lang="en-US" altLang="zh-CN" sz="2400" b="1" dirty="0" smtClean="0">
              <a:latin typeface="+mn-ea"/>
              <a:ea typeface="+mn-ea"/>
            </a:endParaRPr>
          </a:p>
          <a:p>
            <a:pPr>
              <a:lnSpc>
                <a:spcPct val="110000"/>
              </a:lnSpc>
              <a:buFont typeface="Arial" pitchFamily="34" charset="0"/>
              <a:buChar char="•"/>
            </a:pPr>
            <a:r>
              <a:rPr lang="en-US" altLang="zh-CN" sz="2400" b="1" dirty="0" smtClean="0">
                <a:latin typeface="+mn-ea"/>
                <a:ea typeface="+mn-ea"/>
              </a:rPr>
              <a:t> </a:t>
            </a:r>
            <a:r>
              <a:rPr lang="en-US" altLang="zh-CN" sz="2400" b="1" dirty="0" smtClean="0">
                <a:solidFill>
                  <a:schemeClr val="accent1"/>
                </a:solidFill>
                <a:latin typeface="+mn-ea"/>
                <a:ea typeface="+mn-ea"/>
              </a:rPr>
              <a:t>2014</a:t>
            </a:r>
            <a:r>
              <a:rPr lang="zh-CN" altLang="en-US" sz="2400" b="1" dirty="0" smtClean="0">
                <a:solidFill>
                  <a:schemeClr val="accent1"/>
                </a:solidFill>
                <a:latin typeface="+mn-ea"/>
                <a:ea typeface="+mn-ea"/>
              </a:rPr>
              <a:t>年</a:t>
            </a:r>
            <a:r>
              <a:rPr lang="en-US" altLang="zh-CN" sz="2400" b="1" dirty="0" smtClean="0">
                <a:solidFill>
                  <a:schemeClr val="accent1"/>
                </a:solidFill>
                <a:latin typeface="+mn-ea"/>
                <a:ea typeface="+mn-ea"/>
              </a:rPr>
              <a:t>9</a:t>
            </a:r>
            <a:r>
              <a:rPr lang="zh-CN" altLang="en-US" sz="2400" b="1" dirty="0" smtClean="0">
                <a:solidFill>
                  <a:schemeClr val="accent1"/>
                </a:solidFill>
                <a:latin typeface="+mn-ea"/>
                <a:ea typeface="+mn-ea"/>
              </a:rPr>
              <a:t>月    </a:t>
            </a:r>
            <a:r>
              <a:rPr lang="zh-CN" altLang="en-US" sz="2400" b="1" dirty="0" smtClean="0">
                <a:latin typeface="+mn-ea"/>
                <a:ea typeface="+mn-ea"/>
              </a:rPr>
              <a:t>沪教卫党</a:t>
            </a:r>
            <a:r>
              <a:rPr lang="en-US" altLang="zh-CN" sz="2400" b="1" dirty="0" smtClean="0">
                <a:latin typeface="+mn-ea"/>
                <a:ea typeface="+mn-ea"/>
              </a:rPr>
              <a:t>【2014】214</a:t>
            </a:r>
            <a:r>
              <a:rPr lang="zh-CN" altLang="en-US" sz="2400" b="1" dirty="0" smtClean="0">
                <a:latin typeface="+mn-ea"/>
                <a:ea typeface="+mn-ea"/>
              </a:rPr>
              <a:t>号</a:t>
            </a:r>
            <a:r>
              <a:rPr lang="en-US" altLang="zh-CN" sz="2400" b="1" dirty="0" smtClean="0">
                <a:latin typeface="+mn-ea"/>
                <a:ea typeface="+mn-ea"/>
              </a:rPr>
              <a:t>-</a:t>
            </a:r>
            <a:r>
              <a:rPr lang="zh-CN" altLang="en-US" sz="2400" b="1" dirty="0" smtClean="0">
                <a:latin typeface="+mn-ea"/>
                <a:ea typeface="+mn-ea"/>
              </a:rPr>
              <a:t>关于印发</a:t>
            </a:r>
            <a:r>
              <a:rPr lang="en-US" altLang="zh-CN" sz="2400" b="1" dirty="0" smtClean="0">
                <a:latin typeface="+mn-ea"/>
                <a:ea typeface="+mn-ea"/>
              </a:rPr>
              <a:t>《</a:t>
            </a:r>
            <a:r>
              <a:rPr lang="zh-CN" altLang="en-US" sz="2400" b="1" dirty="0" smtClean="0">
                <a:latin typeface="+mn-ea"/>
                <a:ea typeface="+mn-ea"/>
              </a:rPr>
              <a:t>上海市教卫工作党委、上海市教委进一步加强规范科研经费管理和监督工作的若干意见（试行）</a:t>
            </a:r>
            <a:r>
              <a:rPr lang="en-US" altLang="zh-CN" sz="2400" b="1" dirty="0" smtClean="0">
                <a:latin typeface="+mn-ea"/>
                <a:ea typeface="+mn-ea"/>
              </a:rPr>
              <a:t>》</a:t>
            </a:r>
            <a:r>
              <a:rPr lang="zh-CN" altLang="en-US" sz="2400" b="1" dirty="0" smtClean="0">
                <a:latin typeface="+mn-ea"/>
                <a:ea typeface="+mn-ea"/>
              </a:rPr>
              <a:t>的</a:t>
            </a:r>
            <a:r>
              <a:rPr lang="zh-CN" altLang="en-US" sz="2400" b="1" dirty="0" smtClean="0">
                <a:latin typeface="+mn-ea"/>
                <a:ea typeface="+mn-ea"/>
              </a:rPr>
              <a:t>通知</a:t>
            </a:r>
            <a:endParaRPr lang="en-US" altLang="zh-CN" sz="2400" b="1" dirty="0" smtClean="0">
              <a:latin typeface="+mn-ea"/>
              <a:ea typeface="+mn-ea"/>
            </a:endParaRPr>
          </a:p>
          <a:p>
            <a:pPr>
              <a:lnSpc>
                <a:spcPct val="110000"/>
              </a:lnSpc>
              <a:buFont typeface="Arial" pitchFamily="34" charset="0"/>
              <a:buChar char="•"/>
            </a:pPr>
            <a:r>
              <a:rPr lang="en-US" altLang="zh-CN" sz="2400" b="1" dirty="0" smtClean="0">
                <a:solidFill>
                  <a:schemeClr val="accent1"/>
                </a:solidFill>
                <a:latin typeface="+mn-ea"/>
              </a:rPr>
              <a:t>2014</a:t>
            </a:r>
            <a:r>
              <a:rPr lang="zh-CN" altLang="en-US" sz="2400" b="1" dirty="0" smtClean="0">
                <a:solidFill>
                  <a:schemeClr val="accent1"/>
                </a:solidFill>
                <a:latin typeface="+mn-ea"/>
              </a:rPr>
              <a:t>年</a:t>
            </a:r>
            <a:r>
              <a:rPr lang="en-US" altLang="zh-CN" sz="2400" b="1" dirty="0" smtClean="0">
                <a:solidFill>
                  <a:schemeClr val="accent1"/>
                </a:solidFill>
                <a:latin typeface="+mn-ea"/>
              </a:rPr>
              <a:t>9</a:t>
            </a:r>
            <a:r>
              <a:rPr lang="zh-CN" altLang="en-US" sz="2400" b="1" dirty="0" smtClean="0">
                <a:solidFill>
                  <a:schemeClr val="accent1"/>
                </a:solidFill>
                <a:latin typeface="+mn-ea"/>
              </a:rPr>
              <a:t>月    </a:t>
            </a:r>
            <a:r>
              <a:rPr lang="zh-CN" altLang="en-US" sz="2400" b="1" dirty="0" smtClean="0">
                <a:latin typeface="+mn-ea"/>
              </a:rPr>
              <a:t>科技部下发</a:t>
            </a:r>
            <a:r>
              <a:rPr lang="en-US" altLang="zh-CN" sz="2400" b="1" dirty="0" smtClean="0">
                <a:latin typeface="+mn-ea"/>
              </a:rPr>
              <a:t>《</a:t>
            </a:r>
            <a:r>
              <a:rPr lang="zh-CN" altLang="zh-CN" sz="2400" b="1" dirty="0" smtClean="0"/>
              <a:t>国家科技计划（专项）经费巡视检查</a:t>
            </a:r>
            <a:r>
              <a:rPr lang="zh-CN" altLang="zh-CN" sz="2400" b="1" dirty="0" smtClean="0"/>
              <a:t>工作手册</a:t>
            </a:r>
            <a:r>
              <a:rPr lang="en-US" altLang="zh-CN" sz="2400" b="1" dirty="0" smtClean="0"/>
              <a:t>》</a:t>
            </a:r>
          </a:p>
        </p:txBody>
      </p:sp>
      <p:sp>
        <p:nvSpPr>
          <p:cNvPr id="4" name="流程图: 过程 5"/>
          <p:cNvSpPr>
            <a:spLocks noChangeArrowheads="1"/>
          </p:cNvSpPr>
          <p:nvPr/>
        </p:nvSpPr>
        <p:spPr bwMode="auto">
          <a:xfrm>
            <a:off x="1619672" y="6237312"/>
            <a:ext cx="6215062" cy="620688"/>
          </a:xfrm>
          <a:prstGeom prst="flowChartProcess">
            <a:avLst/>
          </a:prstGeom>
          <a:solidFill>
            <a:schemeClr val="accent1"/>
          </a:solidFill>
          <a:ln w="9525" algn="ctr">
            <a:solidFill>
              <a:schemeClr val="tx1"/>
            </a:solidFill>
            <a:round/>
            <a:headEnd/>
            <a:tailEnd/>
          </a:ln>
        </p:spPr>
        <p:txBody>
          <a:bodyPr/>
          <a:lstStyle/>
          <a:p>
            <a:pPr algn="ctr">
              <a:lnSpc>
                <a:spcPct val="100000"/>
              </a:lnSpc>
              <a:spcBef>
                <a:spcPct val="0"/>
              </a:spcBef>
              <a:buClrTx/>
            </a:pPr>
            <a:r>
              <a:rPr lang="zh-CN" altLang="en-US" b="1" dirty="0">
                <a:solidFill>
                  <a:srgbClr val="FFFF00"/>
                </a:solidFill>
                <a:latin typeface="Arial" pitchFamily="34" charset="0"/>
                <a:ea typeface="宋体" pitchFamily="2" charset="-122"/>
              </a:rPr>
              <a:t>各类科技计划和专项经费管理办法</a:t>
            </a:r>
          </a:p>
        </p:txBody>
      </p:sp>
    </p:spTree>
  </p:cSld>
  <p:clrMapOvr>
    <a:masterClrMapping/>
  </p:clrMapOvr>
  <p:transition advTm="550106"/>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3" name="Rectangle 31"/>
          <p:cNvSpPr>
            <a:spLocks noChangeArrowheads="1"/>
          </p:cNvSpPr>
          <p:nvPr/>
        </p:nvSpPr>
        <p:spPr bwMode="auto">
          <a:xfrm>
            <a:off x="251520" y="1124744"/>
            <a:ext cx="4536504" cy="2135969"/>
          </a:xfrm>
          <a:prstGeom prst="rect">
            <a:avLst/>
          </a:prstGeom>
          <a:noFill/>
          <a:ln w="9525" algn="ctr">
            <a:noFill/>
            <a:miter lim="800000"/>
            <a:headEnd/>
            <a:tailEnd/>
          </a:ln>
        </p:spPr>
        <p:txBody>
          <a:bodyPr wrap="square">
            <a:spAutoFit/>
          </a:bodyPr>
          <a:lstStyle/>
          <a:p>
            <a:pPr marL="231775" indent="-231775">
              <a:lnSpc>
                <a:spcPct val="100000"/>
              </a:lnSpc>
              <a:buClr>
                <a:schemeClr val="accent1"/>
              </a:buClr>
              <a:buSzPct val="95000"/>
              <a:buFont typeface="Wingdings" pitchFamily="2" charset="2"/>
              <a:buChar char="p"/>
            </a:pPr>
            <a:r>
              <a:rPr lang="zh-CN" altLang="en-US" sz="3200" dirty="0" smtClean="0">
                <a:solidFill>
                  <a:schemeClr val="accent1">
                    <a:lumMod val="50000"/>
                  </a:schemeClr>
                </a:solidFill>
                <a:latin typeface="隶书" pitchFamily="49" charset="-122"/>
                <a:ea typeface="隶书" pitchFamily="49" charset="-122"/>
              </a:rPr>
              <a:t>注意细节</a:t>
            </a:r>
            <a:endParaRPr lang="en-US" altLang="zh-CN" sz="3200" dirty="0" smtClean="0">
              <a:solidFill>
                <a:schemeClr val="accent1">
                  <a:lumMod val="50000"/>
                </a:schemeClr>
              </a:solidFill>
              <a:latin typeface="隶书" pitchFamily="49" charset="-122"/>
              <a:ea typeface="隶书" pitchFamily="49" charset="-122"/>
            </a:endParaRPr>
          </a:p>
          <a:p>
            <a:pPr marL="688975" lvl="1" indent="-231775">
              <a:lnSpc>
                <a:spcPct val="100000"/>
              </a:lnSpc>
              <a:buClr>
                <a:schemeClr val="accent1"/>
              </a:buClr>
              <a:buSzPct val="95000"/>
              <a:buFont typeface="Arial" pitchFamily="34" charset="0"/>
              <a:buChar char="•"/>
            </a:pPr>
            <a:r>
              <a:rPr lang="zh-CN" altLang="en-US" sz="2800" dirty="0" smtClean="0">
                <a:latin typeface="华文行楷" pitchFamily="2" charset="-122"/>
                <a:ea typeface="华文行楷" pitchFamily="2" charset="-122"/>
              </a:rPr>
              <a:t>项目管理的相关规定</a:t>
            </a:r>
            <a:endParaRPr lang="en-US" altLang="zh-CN" sz="2800" dirty="0" smtClean="0">
              <a:latin typeface="华文行楷" pitchFamily="2" charset="-122"/>
              <a:ea typeface="华文行楷" pitchFamily="2" charset="-122"/>
            </a:endParaRPr>
          </a:p>
          <a:p>
            <a:pPr marL="688975" lvl="1" indent="-231775">
              <a:lnSpc>
                <a:spcPct val="100000"/>
              </a:lnSpc>
              <a:buClr>
                <a:schemeClr val="accent1"/>
              </a:buClr>
              <a:buSzPct val="95000"/>
              <a:buFont typeface="Arial" pitchFamily="34" charset="0"/>
              <a:buChar char="•"/>
            </a:pPr>
            <a:r>
              <a:rPr lang="zh-CN" altLang="en-US" sz="2800" dirty="0" smtClean="0">
                <a:latin typeface="华文行楷" pitchFamily="2" charset="-122"/>
                <a:ea typeface="华文行楷" pitchFamily="2" charset="-122"/>
              </a:rPr>
              <a:t>预算的编制</a:t>
            </a:r>
            <a:endParaRPr lang="en-US" altLang="zh-CN" sz="2800" dirty="0" smtClean="0">
              <a:latin typeface="华文行楷" pitchFamily="2" charset="-122"/>
              <a:ea typeface="华文行楷" pitchFamily="2" charset="-122"/>
            </a:endParaRPr>
          </a:p>
          <a:p>
            <a:pPr marL="688975" lvl="1" indent="-231775">
              <a:lnSpc>
                <a:spcPct val="100000"/>
              </a:lnSpc>
              <a:buClr>
                <a:schemeClr val="accent1"/>
              </a:buClr>
              <a:buSzPct val="95000"/>
              <a:buFont typeface="Arial" pitchFamily="34" charset="0"/>
              <a:buChar char="•"/>
            </a:pPr>
            <a:r>
              <a:rPr lang="zh-CN" altLang="en-US" sz="2800" dirty="0" smtClean="0">
                <a:latin typeface="华文行楷" pitchFamily="2" charset="-122"/>
                <a:ea typeface="华文行楷" pitchFamily="2" charset="-122"/>
              </a:rPr>
              <a:t>管理档案的建立</a:t>
            </a:r>
            <a:endParaRPr lang="en-US" altLang="zh-CN" sz="2800" dirty="0">
              <a:latin typeface="华文行楷" pitchFamily="2" charset="-122"/>
              <a:ea typeface="华文行楷" pitchFamily="2" charset="-122"/>
            </a:endParaRPr>
          </a:p>
        </p:txBody>
      </p:sp>
      <p:sp>
        <p:nvSpPr>
          <p:cNvPr id="6154" name="Rectangle 31"/>
          <p:cNvSpPr>
            <a:spLocks noChangeArrowheads="1"/>
          </p:cNvSpPr>
          <p:nvPr/>
        </p:nvSpPr>
        <p:spPr bwMode="auto">
          <a:xfrm>
            <a:off x="251520" y="3140968"/>
            <a:ext cx="4572000" cy="2653034"/>
          </a:xfrm>
          <a:prstGeom prst="rect">
            <a:avLst/>
          </a:prstGeom>
          <a:noFill/>
          <a:ln w="9525" algn="ctr">
            <a:noFill/>
            <a:miter lim="800000"/>
            <a:headEnd/>
            <a:tailEnd/>
          </a:ln>
        </p:spPr>
        <p:txBody>
          <a:bodyPr>
            <a:spAutoFit/>
          </a:bodyPr>
          <a:lstStyle/>
          <a:p>
            <a:pPr marL="231775" indent="-231775">
              <a:lnSpc>
                <a:spcPct val="100000"/>
              </a:lnSpc>
              <a:buClr>
                <a:schemeClr val="accent1"/>
              </a:buClr>
              <a:buSzPct val="95000"/>
              <a:buFont typeface="Wingdings" pitchFamily="2" charset="2"/>
              <a:buChar char="p"/>
            </a:pPr>
            <a:r>
              <a:rPr lang="zh-CN" altLang="en-US" sz="3200" dirty="0" smtClean="0">
                <a:solidFill>
                  <a:schemeClr val="accent1">
                    <a:lumMod val="50000"/>
                  </a:schemeClr>
                </a:solidFill>
                <a:latin typeface="隶书" pitchFamily="49" charset="-122"/>
                <a:ea typeface="隶书" pitchFamily="49" charset="-122"/>
              </a:rPr>
              <a:t>关注动态</a:t>
            </a:r>
            <a:endParaRPr lang="en-US" altLang="zh-CN" sz="3200" dirty="0" smtClean="0">
              <a:solidFill>
                <a:schemeClr val="accent1">
                  <a:lumMod val="50000"/>
                </a:schemeClr>
              </a:solidFill>
              <a:latin typeface="隶书" pitchFamily="49" charset="-122"/>
              <a:ea typeface="隶书" pitchFamily="49" charset="-122"/>
            </a:endParaRPr>
          </a:p>
          <a:p>
            <a:pPr marL="688975" lvl="1" indent="-231775">
              <a:lnSpc>
                <a:spcPct val="100000"/>
              </a:lnSpc>
              <a:buClr>
                <a:schemeClr val="accent1"/>
              </a:buClr>
              <a:buSzPct val="95000"/>
              <a:buFont typeface="Arial" pitchFamily="34" charset="0"/>
              <a:buChar char="•"/>
            </a:pPr>
            <a:r>
              <a:rPr lang="zh-CN" altLang="en-US" sz="2800" dirty="0" smtClean="0">
                <a:latin typeface="华文行楷" pitchFamily="2" charset="-122"/>
                <a:ea typeface="华文行楷" pitchFamily="2" charset="-122"/>
              </a:rPr>
              <a:t>纵向经费与财政资金</a:t>
            </a:r>
            <a:endParaRPr lang="en-US" altLang="zh-CN" sz="2800" dirty="0" smtClean="0">
              <a:latin typeface="华文行楷" pitchFamily="2" charset="-122"/>
              <a:ea typeface="华文行楷" pitchFamily="2" charset="-122"/>
            </a:endParaRPr>
          </a:p>
          <a:p>
            <a:pPr marL="688975" lvl="1" indent="-231775">
              <a:lnSpc>
                <a:spcPct val="100000"/>
              </a:lnSpc>
              <a:buSzPct val="95000"/>
              <a:buFont typeface="Arial" pitchFamily="34" charset="0"/>
              <a:buChar char="•"/>
            </a:pPr>
            <a:r>
              <a:rPr lang="zh-CN" altLang="en-US" sz="2800" dirty="0" smtClean="0">
                <a:latin typeface="华文行楷" pitchFamily="2" charset="-122"/>
                <a:ea typeface="华文行楷" pitchFamily="2" charset="-122"/>
              </a:rPr>
              <a:t>财务管理</a:t>
            </a:r>
            <a:r>
              <a:rPr lang="zh-CN" altLang="en-US" sz="2800" dirty="0" smtClean="0">
                <a:latin typeface="华文行楷" pitchFamily="2" charset="-122"/>
                <a:ea typeface="华文行楷" pitchFamily="2" charset="-122"/>
              </a:rPr>
              <a:t>规范</a:t>
            </a:r>
            <a:r>
              <a:rPr lang="zh-CN" altLang="en-US" dirty="0" smtClean="0">
                <a:latin typeface="华文行楷" pitchFamily="2" charset="-122"/>
                <a:ea typeface="华文行楷" pitchFamily="2" charset="-122"/>
              </a:rPr>
              <a:t>要求</a:t>
            </a:r>
            <a:endParaRPr lang="en-US" altLang="zh-CN" dirty="0" smtClean="0">
              <a:latin typeface="华文行楷" pitchFamily="2" charset="-122"/>
              <a:ea typeface="华文行楷" pitchFamily="2" charset="-122"/>
            </a:endParaRPr>
          </a:p>
          <a:p>
            <a:pPr marL="688975" lvl="1" indent="-231775">
              <a:lnSpc>
                <a:spcPct val="100000"/>
              </a:lnSpc>
              <a:buSzPct val="95000"/>
              <a:buFont typeface="Arial" pitchFamily="34" charset="0"/>
              <a:buChar char="•"/>
            </a:pPr>
            <a:r>
              <a:rPr lang="zh-CN" altLang="en-US" dirty="0" smtClean="0">
                <a:latin typeface="华文行楷" pitchFamily="2" charset="-122"/>
                <a:ea typeface="华文行楷" pitchFamily="2" charset="-122"/>
              </a:rPr>
              <a:t>结余</a:t>
            </a:r>
            <a:r>
              <a:rPr lang="zh-CN" altLang="en-US" dirty="0" smtClean="0">
                <a:latin typeface="华文行楷" pitchFamily="2" charset="-122"/>
                <a:ea typeface="华文行楷" pitchFamily="2" charset="-122"/>
              </a:rPr>
              <a:t>资金</a:t>
            </a:r>
            <a:endParaRPr lang="en-US" altLang="zh-CN" dirty="0" smtClean="0">
              <a:latin typeface="华文行楷" pitchFamily="2" charset="-122"/>
              <a:ea typeface="华文行楷" pitchFamily="2" charset="-122"/>
            </a:endParaRPr>
          </a:p>
          <a:p>
            <a:pPr marL="688975" lvl="1" indent="-231775">
              <a:lnSpc>
                <a:spcPct val="100000"/>
              </a:lnSpc>
              <a:buClr>
                <a:schemeClr val="accent1"/>
              </a:buClr>
              <a:buSzPct val="95000"/>
              <a:buFont typeface="Arial" pitchFamily="34" charset="0"/>
              <a:buChar char="•"/>
            </a:pPr>
            <a:endParaRPr lang="en-US" altLang="zh-CN" sz="2800" dirty="0" smtClean="0">
              <a:latin typeface="华文行楷" pitchFamily="2" charset="-122"/>
              <a:ea typeface="华文行楷" pitchFamily="2" charset="-122"/>
            </a:endParaRPr>
          </a:p>
        </p:txBody>
      </p:sp>
      <p:sp>
        <p:nvSpPr>
          <p:cNvPr id="11" name="Title 1"/>
          <p:cNvSpPr>
            <a:spLocks noGrp="1"/>
          </p:cNvSpPr>
          <p:nvPr>
            <p:ph type="title"/>
          </p:nvPr>
        </p:nvSpPr>
        <p:spPr/>
        <p:txBody>
          <a:bodyPr/>
          <a:lstStyle/>
          <a:p>
            <a:pPr algn="l" eaLnBrk="1" hangingPunct="1"/>
            <a:r>
              <a:rPr lang="zh-CN" altLang="en-US" b="0" dirty="0" smtClean="0">
                <a:latin typeface="黑体" pitchFamily="49" charset="-122"/>
                <a:ea typeface="黑体" pitchFamily="49" charset="-122"/>
              </a:rPr>
              <a:t>九</a:t>
            </a:r>
            <a:r>
              <a:rPr lang="zh-CN" altLang="en-US" b="0" dirty="0" smtClean="0">
                <a:latin typeface="黑体" pitchFamily="49" charset="-122"/>
                <a:ea typeface="黑体" pitchFamily="49" charset="-122"/>
              </a:rPr>
              <a:t>、科研项目经费</a:t>
            </a:r>
            <a:r>
              <a:rPr lang="zh-CN" altLang="en-US" b="0" dirty="0" smtClean="0">
                <a:latin typeface="黑体" pitchFamily="49" charset="-122"/>
                <a:ea typeface="黑体" pitchFamily="49" charset="-122"/>
              </a:rPr>
              <a:t>财务管理</a:t>
            </a:r>
            <a:r>
              <a:rPr lang="zh-CN" altLang="en-US" b="0" dirty="0" smtClean="0">
                <a:latin typeface="黑体" pitchFamily="49" charset="-122"/>
                <a:ea typeface="黑体" pitchFamily="49" charset="-122"/>
              </a:rPr>
              <a:t>的建议</a:t>
            </a:r>
            <a:endParaRPr lang="zh-CN" altLang="en-US" dirty="0" smtClean="0">
              <a:latin typeface="黑体" pitchFamily="49" charset="-122"/>
              <a:ea typeface="黑体" pitchFamily="49" charset="-122"/>
            </a:endParaRPr>
          </a:p>
        </p:txBody>
      </p:sp>
      <p:sp>
        <p:nvSpPr>
          <p:cNvPr id="12" name="矩形 11"/>
          <p:cNvSpPr/>
          <p:nvPr/>
        </p:nvSpPr>
        <p:spPr>
          <a:xfrm>
            <a:off x="179512" y="5103674"/>
            <a:ext cx="6480720" cy="1618905"/>
          </a:xfrm>
          <a:prstGeom prst="rect">
            <a:avLst/>
          </a:prstGeom>
        </p:spPr>
        <p:txBody>
          <a:bodyPr wrap="square">
            <a:spAutoFit/>
          </a:bodyPr>
          <a:lstStyle/>
          <a:p>
            <a:pPr marL="231775" indent="-231775">
              <a:lnSpc>
                <a:spcPct val="100000"/>
              </a:lnSpc>
              <a:buClr>
                <a:schemeClr val="accent1"/>
              </a:buClr>
              <a:buSzPct val="95000"/>
              <a:buFont typeface="Wingdings" pitchFamily="2" charset="2"/>
              <a:buChar char="p"/>
            </a:pPr>
            <a:r>
              <a:rPr lang="zh-CN" altLang="en-US" sz="3200" dirty="0" smtClean="0">
                <a:solidFill>
                  <a:schemeClr val="accent1">
                    <a:lumMod val="50000"/>
                  </a:schemeClr>
                </a:solidFill>
                <a:latin typeface="隶书" pitchFamily="49" charset="-122"/>
                <a:ea typeface="隶书" pitchFamily="49" charset="-122"/>
              </a:rPr>
              <a:t>把握重点</a:t>
            </a:r>
            <a:endParaRPr lang="en-US" altLang="zh-CN" sz="3200" dirty="0" smtClean="0">
              <a:solidFill>
                <a:schemeClr val="accent1">
                  <a:lumMod val="50000"/>
                </a:schemeClr>
              </a:solidFill>
              <a:latin typeface="隶书" pitchFamily="49" charset="-122"/>
              <a:ea typeface="隶书" pitchFamily="49" charset="-122"/>
            </a:endParaRPr>
          </a:p>
          <a:p>
            <a:pPr marL="688975" lvl="1" indent="-231775">
              <a:lnSpc>
                <a:spcPct val="100000"/>
              </a:lnSpc>
              <a:buClr>
                <a:schemeClr val="accent1"/>
              </a:buClr>
              <a:buSzPct val="95000"/>
              <a:buFont typeface="Arial" pitchFamily="34" charset="0"/>
              <a:buChar char="•"/>
            </a:pPr>
            <a:r>
              <a:rPr lang="zh-CN" altLang="en-US" dirty="0" smtClean="0">
                <a:latin typeface="华文行楷" pitchFamily="2" charset="-122"/>
                <a:ea typeface="华文行楷" pitchFamily="2" charset="-122"/>
              </a:rPr>
              <a:t>真实性是关键</a:t>
            </a:r>
            <a:endParaRPr lang="en-US" altLang="zh-CN" dirty="0" smtClean="0">
              <a:latin typeface="华文行楷" pitchFamily="2" charset="-122"/>
              <a:ea typeface="华文行楷" pitchFamily="2" charset="-122"/>
            </a:endParaRPr>
          </a:p>
          <a:p>
            <a:pPr marL="688975" lvl="1" indent="-231775">
              <a:lnSpc>
                <a:spcPct val="100000"/>
              </a:lnSpc>
              <a:buClr>
                <a:schemeClr val="accent1"/>
              </a:buClr>
              <a:buSzPct val="95000"/>
              <a:buFont typeface="Arial" pitchFamily="34" charset="0"/>
              <a:buChar char="•"/>
            </a:pPr>
            <a:r>
              <a:rPr lang="zh-CN" altLang="en-US" dirty="0" smtClean="0">
                <a:latin typeface="华文行楷" pitchFamily="2" charset="-122"/>
                <a:ea typeface="华文行楷" pitchFamily="2" charset="-122"/>
              </a:rPr>
              <a:t>金额大小影响支出的合理性</a:t>
            </a:r>
            <a:endParaRPr lang="en-US" altLang="zh-CN" dirty="0" smtClean="0">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WordArt 5">
            <a:hlinkClick r:id="rId2" action="ppaction://hlinksldjump"/>
          </p:cNvPr>
          <p:cNvSpPr>
            <a:spLocks noChangeArrowheads="1" noChangeShapeType="1" noTextEdit="1"/>
          </p:cNvSpPr>
          <p:nvPr/>
        </p:nvSpPr>
        <p:spPr bwMode="auto">
          <a:xfrm>
            <a:off x="1676400" y="3810000"/>
            <a:ext cx="5759450" cy="863600"/>
          </a:xfrm>
          <a:prstGeom prst="rect">
            <a:avLst/>
          </a:prstGeom>
        </p:spPr>
        <p:txBody>
          <a:bodyPr wrap="none" fromWordArt="1">
            <a:prstTxWarp prst="textDeflate">
              <a:avLst>
                <a:gd name="adj" fmla="val 0"/>
              </a:avLst>
            </a:prstTxWarp>
          </a:bodyPr>
          <a:lstStyle/>
          <a:p>
            <a:pPr algn="ctr"/>
            <a:r>
              <a:rPr lang="en-US" altLang="zh-CN" sz="3600" b="1" kern="10">
                <a:ln w="19050">
                  <a:solidFill>
                    <a:schemeClr val="bg1"/>
                  </a:solidFill>
                  <a:round/>
                  <a:headEnd/>
                  <a:tailEnd/>
                </a:ln>
                <a:gradFill rotWithShape="1">
                  <a:gsLst>
                    <a:gs pos="0">
                      <a:schemeClr val="tx1"/>
                    </a:gs>
                    <a:gs pos="100000">
                      <a:schemeClr val="accent1"/>
                    </a:gs>
                  </a:gsLst>
                  <a:lin ang="0" scaled="1"/>
                </a:gradFill>
                <a:effectLst>
                  <a:outerShdw dist="63500" dir="2212194" algn="ctr" rotWithShape="0">
                    <a:srgbClr val="868686">
                      <a:alpha val="50000"/>
                    </a:srgbClr>
                  </a:outerShdw>
                </a:effectLst>
                <a:latin typeface="Arial"/>
                <a:cs typeface="Arial"/>
              </a:rPr>
              <a:t>Thank You !</a:t>
            </a:r>
            <a:endParaRPr lang="zh-CN" altLang="en-US" sz="3600" b="1" kern="10">
              <a:ln w="19050">
                <a:solidFill>
                  <a:schemeClr val="bg1"/>
                </a:solidFill>
                <a:round/>
                <a:headEnd/>
                <a:tailEnd/>
              </a:ln>
              <a:gradFill rotWithShape="1">
                <a:gsLst>
                  <a:gs pos="0">
                    <a:schemeClr val="tx1"/>
                  </a:gs>
                  <a:gs pos="100000">
                    <a:schemeClr val="accent1"/>
                  </a:gs>
                </a:gsLst>
                <a:lin ang="0" scaled="1"/>
              </a:gradFill>
              <a:effectLst>
                <a:outerShdw dist="63500" dir="2212194" algn="ctr" rotWithShape="0">
                  <a:srgbClr val="868686">
                    <a:alpha val="50000"/>
                  </a:srgbClr>
                </a:outerShdw>
              </a:effectLst>
              <a:latin typeface="Arial"/>
              <a:cs typeface="Arial"/>
            </a:endParaRPr>
          </a:p>
        </p:txBody>
      </p:sp>
      <p:sp>
        <p:nvSpPr>
          <p:cNvPr id="72707" name="Rectangle 8"/>
          <p:cNvSpPr>
            <a:spLocks noChangeArrowheads="1"/>
          </p:cNvSpPr>
          <p:nvPr/>
        </p:nvSpPr>
        <p:spPr bwMode="auto">
          <a:xfrm>
            <a:off x="2105025" y="1492250"/>
            <a:ext cx="4376738" cy="1311275"/>
          </a:xfrm>
          <a:prstGeom prst="rect">
            <a:avLst/>
          </a:prstGeom>
          <a:noFill/>
          <a:ln w="9525">
            <a:noFill/>
            <a:miter lim="800000"/>
            <a:headEnd/>
            <a:tailEnd/>
          </a:ln>
        </p:spPr>
        <p:txBody>
          <a:bodyPr wrap="none">
            <a:spAutoFit/>
          </a:bodyPr>
          <a:lstStyle/>
          <a:p>
            <a:pPr algn="ctr">
              <a:lnSpc>
                <a:spcPct val="100000"/>
              </a:lnSpc>
              <a:spcBef>
                <a:spcPct val="0"/>
              </a:spcBef>
              <a:buClrTx/>
              <a:defRPr/>
            </a:pPr>
            <a:r>
              <a:rPr lang="zh-CN" altLang="en-US" sz="8000" b="1">
                <a:solidFill>
                  <a:schemeClr val="bg1"/>
                </a:solidFill>
                <a:effectLst>
                  <a:outerShdw blurRad="38100" dist="38100" dir="2700000" algn="tl">
                    <a:srgbClr val="000000"/>
                  </a:outerShdw>
                </a:effectLst>
                <a:latin typeface="Arial" pitchFamily="34" charset="0"/>
                <a:ea typeface="宋体" pitchFamily="2" charset="-122"/>
              </a:rPr>
              <a:t>谢    谢！</a:t>
            </a:r>
          </a:p>
        </p:txBody>
      </p:sp>
      <p:sp>
        <p:nvSpPr>
          <p:cNvPr id="45060" name="Text Box 5"/>
          <p:cNvSpPr txBox="1">
            <a:spLocks noChangeArrowheads="1"/>
          </p:cNvSpPr>
          <p:nvPr/>
        </p:nvSpPr>
        <p:spPr bwMode="auto">
          <a:xfrm>
            <a:off x="468313" y="836613"/>
            <a:ext cx="7688262" cy="336550"/>
          </a:xfrm>
          <a:prstGeom prst="rect">
            <a:avLst/>
          </a:prstGeom>
          <a:noFill/>
          <a:ln w="9525">
            <a:noFill/>
            <a:miter lim="800000"/>
            <a:headEnd/>
            <a:tailEnd/>
          </a:ln>
        </p:spPr>
        <p:txBody>
          <a:bodyPr>
            <a:spAutoFit/>
          </a:bodyPr>
          <a:lstStyle/>
          <a:p>
            <a:pPr algn="l">
              <a:lnSpc>
                <a:spcPct val="100000"/>
              </a:lnSpc>
              <a:spcBef>
                <a:spcPct val="0"/>
              </a:spcBef>
              <a:buClrTx/>
            </a:pPr>
            <a:endParaRPr lang="zh-CN" altLang="en-US" sz="1600" b="1">
              <a:latin typeface="Arial" pitchFamily="34" charset="0"/>
              <a:ea typeface="宋体" pitchFamily="2" charset="-122"/>
            </a:endParaRPr>
          </a:p>
        </p:txBody>
      </p:sp>
      <p:sp>
        <p:nvSpPr>
          <p:cNvPr id="45061" name="AutoShape 6">
            <a:hlinkClick r:id="rId2" action="ppaction://hlinksldjump"/>
          </p:cNvPr>
          <p:cNvSpPr>
            <a:spLocks noChangeArrowheads="1"/>
          </p:cNvSpPr>
          <p:nvPr/>
        </p:nvSpPr>
        <p:spPr bwMode="auto">
          <a:xfrm>
            <a:off x="7380288" y="5229225"/>
            <a:ext cx="1295400" cy="1295400"/>
          </a:xfrm>
          <a:prstGeom prst="smileyFace">
            <a:avLst>
              <a:gd name="adj" fmla="val 4653"/>
            </a:avLst>
          </a:prstGeom>
          <a:solidFill>
            <a:schemeClr val="accent1"/>
          </a:solidFill>
          <a:ln w="9525">
            <a:solidFill>
              <a:schemeClr val="tx1"/>
            </a:solidFill>
            <a:round/>
            <a:headEnd/>
            <a:tailEnd/>
          </a:ln>
        </p:spPr>
        <p:txBody>
          <a:bodyPr wrap="none" anchor="ctr"/>
          <a:lstStyle/>
          <a:p>
            <a:pPr algn="ctr">
              <a:lnSpc>
                <a:spcPct val="100000"/>
              </a:lnSpc>
              <a:spcBef>
                <a:spcPct val="0"/>
              </a:spcBef>
              <a:buClrTx/>
            </a:pPr>
            <a:r>
              <a:rPr lang="zh-CN" altLang="en-US" sz="1600" b="1">
                <a:latin typeface="Arial" pitchFamily="34" charset="0"/>
                <a:ea typeface="宋体" pitchFamily="2" charset="-122"/>
              </a:rPr>
              <a:t>结束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2706"/>
                                        </p:tgtEl>
                                        <p:attrNameLst>
                                          <p:attrName>style.visibility</p:attrName>
                                        </p:attrNameLst>
                                      </p:cBhvr>
                                      <p:to>
                                        <p:strVal val="visible"/>
                                      </p:to>
                                    </p:set>
                                    <p:anim calcmode="lin" valueType="num">
                                      <p:cBhvr>
                                        <p:cTn id="7" dur="500" fill="hold"/>
                                        <p:tgtEl>
                                          <p:spTgt spid="72706"/>
                                        </p:tgtEl>
                                        <p:attrNameLst>
                                          <p:attrName>ppt_w</p:attrName>
                                        </p:attrNameLst>
                                      </p:cBhvr>
                                      <p:tavLst>
                                        <p:tav tm="0">
                                          <p:val>
                                            <p:fltVal val="0"/>
                                          </p:val>
                                        </p:tav>
                                        <p:tav tm="100000">
                                          <p:val>
                                            <p:strVal val="#ppt_w"/>
                                          </p:val>
                                        </p:tav>
                                      </p:tavLst>
                                    </p:anim>
                                    <p:anim calcmode="lin" valueType="num">
                                      <p:cBhvr>
                                        <p:cTn id="8" dur="500" fill="hold"/>
                                        <p:tgtEl>
                                          <p:spTgt spid="72706"/>
                                        </p:tgtEl>
                                        <p:attrNameLst>
                                          <p:attrName>ppt_h</p:attrName>
                                        </p:attrNameLst>
                                      </p:cBhvr>
                                      <p:tavLst>
                                        <p:tav tm="0">
                                          <p:val>
                                            <p:fltVal val="0"/>
                                          </p:val>
                                        </p:tav>
                                        <p:tav tm="100000">
                                          <p:val>
                                            <p:strVal val="#ppt_h"/>
                                          </p:val>
                                        </p:tav>
                                      </p:tavLst>
                                    </p:anim>
                                    <p:animEffect transition="in" filter="fade">
                                      <p:cBhvr>
                                        <p:cTn id="9" dur="500"/>
                                        <p:tgtEl>
                                          <p:spTgt spid="72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0" dirty="0" smtClean="0">
                <a:latin typeface="黑体" pitchFamily="49" charset="-122"/>
                <a:ea typeface="黑体" pitchFamily="49" charset="-122"/>
              </a:rPr>
              <a:t>二、科研经费管理</a:t>
            </a:r>
            <a:r>
              <a:rPr lang="zh-CN" altLang="en-US" b="0" dirty="0" smtClean="0">
                <a:latin typeface="黑体" pitchFamily="49" charset="-122"/>
                <a:ea typeface="黑体" pitchFamily="49" charset="-122"/>
              </a:rPr>
              <a:t>的管理体系</a:t>
            </a:r>
            <a:endParaRPr lang="zh-CN" altLang="en-US" b="0" dirty="0">
              <a:latin typeface="黑体" pitchFamily="49" charset="-122"/>
              <a:ea typeface="黑体" pitchFamily="49" charset="-122"/>
            </a:endParaRPr>
          </a:p>
        </p:txBody>
      </p:sp>
      <p:sp>
        <p:nvSpPr>
          <p:cNvPr id="3" name="内容占位符 2"/>
          <p:cNvSpPr>
            <a:spLocks noGrp="1"/>
          </p:cNvSpPr>
          <p:nvPr>
            <p:ph idx="1"/>
          </p:nvPr>
        </p:nvSpPr>
        <p:spPr>
          <a:xfrm>
            <a:off x="457200" y="1152525"/>
            <a:ext cx="8363272" cy="5248275"/>
          </a:xfrm>
        </p:spPr>
        <p:txBody>
          <a:bodyPr/>
          <a:lstStyle/>
          <a:p>
            <a:pPr>
              <a:buNone/>
            </a:pPr>
            <a:r>
              <a:rPr lang="zh-CN" altLang="en-US" sz="2800" b="1" dirty="0" smtClean="0">
                <a:solidFill>
                  <a:schemeClr val="accent1"/>
                </a:solidFill>
                <a:latin typeface="+mn-ea"/>
                <a:ea typeface="+mn-ea"/>
              </a:rPr>
              <a:t>健全</a:t>
            </a:r>
            <a:r>
              <a:rPr lang="zh-CN" altLang="en-US" sz="2800" b="1" dirty="0" smtClean="0">
                <a:solidFill>
                  <a:schemeClr val="accent1"/>
                </a:solidFill>
                <a:latin typeface="+mn-ea"/>
                <a:ea typeface="+mn-ea"/>
              </a:rPr>
              <a:t>分级管理体系，落实管理监督责任</a:t>
            </a:r>
            <a:endParaRPr lang="en-US" altLang="zh-CN" sz="2800" b="1" dirty="0" smtClean="0">
              <a:solidFill>
                <a:schemeClr val="accent1"/>
              </a:solidFill>
              <a:latin typeface="+mn-ea"/>
              <a:ea typeface="+mn-ea"/>
            </a:endParaRPr>
          </a:p>
          <a:p>
            <a:pPr lvl="1">
              <a:lnSpc>
                <a:spcPct val="150000"/>
              </a:lnSpc>
              <a:buFont typeface="Arial" pitchFamily="34" charset="0"/>
              <a:buChar char="•"/>
            </a:pPr>
            <a:r>
              <a:rPr lang="zh-CN" altLang="en-US" sz="2400" b="1" dirty="0" smtClean="0">
                <a:latin typeface="宋体" pitchFamily="2" charset="-122"/>
                <a:ea typeface="宋体" pitchFamily="2" charset="-122"/>
              </a:rPr>
              <a:t>项目负责人</a:t>
            </a:r>
            <a:r>
              <a:rPr lang="zh-CN" altLang="en-US" sz="2400" b="1" dirty="0" smtClean="0">
                <a:solidFill>
                  <a:srgbClr val="FF0000"/>
                </a:solidFill>
                <a:latin typeface="宋体" pitchFamily="2" charset="-122"/>
                <a:ea typeface="宋体" pitchFamily="2" charset="-122"/>
              </a:rPr>
              <a:t>直接</a:t>
            </a:r>
            <a:r>
              <a:rPr lang="zh-CN" altLang="en-US" sz="2400" b="1" dirty="0" smtClean="0">
                <a:latin typeface="宋体" pitchFamily="2" charset="-122"/>
                <a:ea typeface="宋体" pitchFamily="2" charset="-122"/>
              </a:rPr>
              <a:t>责任：对科研成果的真实性和科研经费使用的合规性、合理性、真实性、相关性承担相应的责任；</a:t>
            </a:r>
            <a:endParaRPr lang="en-US" altLang="zh-CN" sz="2400" b="1" dirty="0" smtClean="0">
              <a:latin typeface="宋体" pitchFamily="2" charset="-122"/>
              <a:ea typeface="宋体" pitchFamily="2" charset="-122"/>
            </a:endParaRPr>
          </a:p>
          <a:p>
            <a:pPr lvl="1">
              <a:lnSpc>
                <a:spcPct val="150000"/>
              </a:lnSpc>
              <a:buFont typeface="Arial" pitchFamily="34" charset="0"/>
              <a:buChar char="•"/>
            </a:pPr>
            <a:r>
              <a:rPr lang="zh-CN" altLang="en-US" sz="2400" b="1" dirty="0" smtClean="0">
                <a:latin typeface="宋体" pitchFamily="2" charset="-122"/>
                <a:ea typeface="宋体" pitchFamily="2" charset="-122"/>
              </a:rPr>
              <a:t>基层二级单位负责人的</a:t>
            </a:r>
            <a:r>
              <a:rPr lang="zh-CN" altLang="en-US" sz="2400" b="1" dirty="0" smtClean="0">
                <a:solidFill>
                  <a:srgbClr val="FF0000"/>
                </a:solidFill>
                <a:latin typeface="宋体" pitchFamily="2" charset="-122"/>
                <a:ea typeface="宋体" pitchFamily="2" charset="-122"/>
              </a:rPr>
              <a:t>监管</a:t>
            </a:r>
            <a:r>
              <a:rPr lang="zh-CN" altLang="en-US" sz="2400" b="1" dirty="0" smtClean="0">
                <a:latin typeface="宋体" pitchFamily="2" charset="-122"/>
                <a:ea typeface="宋体" pitchFamily="2" charset="-122"/>
              </a:rPr>
              <a:t>责任：依法开展科研活动、合同初审、政策宣传等</a:t>
            </a:r>
            <a:endParaRPr lang="en-US" altLang="zh-CN" sz="2400" b="1" dirty="0" smtClean="0">
              <a:latin typeface="宋体" pitchFamily="2" charset="-122"/>
              <a:ea typeface="宋体" pitchFamily="2" charset="-122"/>
            </a:endParaRPr>
          </a:p>
          <a:p>
            <a:pPr lvl="1">
              <a:lnSpc>
                <a:spcPct val="150000"/>
              </a:lnSpc>
              <a:buFont typeface="Arial" pitchFamily="34" charset="0"/>
              <a:buChar char="•"/>
            </a:pPr>
            <a:r>
              <a:rPr lang="zh-CN" altLang="en-US" sz="2400" b="1" dirty="0" smtClean="0">
                <a:latin typeface="宋体" pitchFamily="2" charset="-122"/>
                <a:ea typeface="宋体" pitchFamily="2" charset="-122"/>
              </a:rPr>
              <a:t>财务管理部门：</a:t>
            </a:r>
            <a:r>
              <a:rPr lang="zh-CN" altLang="en-US" sz="2400" b="1" dirty="0" smtClean="0">
                <a:solidFill>
                  <a:srgbClr val="FF0000"/>
                </a:solidFill>
                <a:latin typeface="宋体" pitchFamily="2" charset="-122"/>
                <a:ea typeface="宋体" pitchFamily="2" charset="-122"/>
              </a:rPr>
              <a:t>监督、指导</a:t>
            </a:r>
            <a:r>
              <a:rPr lang="zh-CN" altLang="en-US" sz="2400" b="1" dirty="0" smtClean="0">
                <a:latin typeface="宋体" pitchFamily="2" charset="-122"/>
                <a:ea typeface="宋体" pitchFamily="2" charset="-122"/>
              </a:rPr>
              <a:t>项目负责人按照项目</a:t>
            </a:r>
            <a:r>
              <a:rPr lang="zh-CN" altLang="en-US" sz="2400" b="1" dirty="0" smtClean="0">
                <a:latin typeface="宋体" pitchFamily="2" charset="-122"/>
                <a:ea typeface="宋体" pitchFamily="2" charset="-122"/>
              </a:rPr>
              <a:t>立项书或</a:t>
            </a:r>
            <a:r>
              <a:rPr lang="zh-CN" altLang="en-US" sz="2400" b="1" dirty="0" smtClean="0">
                <a:latin typeface="宋体" pitchFamily="2" charset="-122"/>
                <a:ea typeface="宋体" pitchFamily="2" charset="-122"/>
              </a:rPr>
              <a:t>合同约定以及有关财经法规，在其权限范围内使用科研经费。</a:t>
            </a:r>
            <a:endParaRPr lang="en-US" altLang="zh-CN" sz="2400" b="1" dirty="0" smtClean="0">
              <a:latin typeface="宋体" pitchFamily="2" charset="-122"/>
              <a:ea typeface="宋体" pitchFamily="2" charset="-122"/>
            </a:endParaRPr>
          </a:p>
          <a:p>
            <a:pPr lvl="1">
              <a:lnSpc>
                <a:spcPct val="150000"/>
              </a:lnSpc>
              <a:buFont typeface="Arial" pitchFamily="34" charset="0"/>
              <a:buChar char="•"/>
            </a:pPr>
            <a:endParaRPr lang="zh-CN" altLang="en-US" sz="2200" b="1" dirty="0">
              <a:latin typeface="华文仿宋" pitchFamily="2" charset="-122"/>
              <a:ea typeface="华文仿宋" pitchFamily="2" charset="-122"/>
            </a:endParaRPr>
          </a:p>
        </p:txBody>
      </p:sp>
    </p:spTree>
  </p:cSld>
  <p:clrMapOvr>
    <a:masterClrMapping/>
  </p:clrMapOvr>
  <p:transition advTm="63305"/>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b="0" dirty="0" smtClean="0">
                <a:latin typeface="黑体" pitchFamily="49" charset="-122"/>
                <a:ea typeface="黑体" pitchFamily="49" charset="-122"/>
              </a:rPr>
              <a:t>三、</a:t>
            </a:r>
            <a:r>
              <a:rPr lang="zh-CN" altLang="en-US" b="0" dirty="0" smtClean="0">
                <a:latin typeface="黑体" pitchFamily="49" charset="-122"/>
                <a:ea typeface="黑体" pitchFamily="49" charset="-122"/>
              </a:rPr>
              <a:t>科研</a:t>
            </a:r>
            <a:r>
              <a:rPr lang="zh-CN" altLang="en-US" b="0" dirty="0" smtClean="0">
                <a:latin typeface="黑体" pitchFamily="49" charset="-122"/>
                <a:ea typeface="黑体" pitchFamily="49" charset="-122"/>
              </a:rPr>
              <a:t>经费财务管理</a:t>
            </a:r>
            <a:r>
              <a:rPr lang="zh-CN" altLang="en-US" b="0" dirty="0" smtClean="0">
                <a:latin typeface="黑体" pitchFamily="49" charset="-122"/>
                <a:ea typeface="黑体" pitchFamily="49" charset="-122"/>
              </a:rPr>
              <a:t>的</a:t>
            </a:r>
            <a:r>
              <a:rPr lang="zh-CN" altLang="en-US" b="0" dirty="0" smtClean="0">
                <a:latin typeface="黑体" pitchFamily="49" charset="-122"/>
                <a:ea typeface="黑体" pitchFamily="49" charset="-122"/>
              </a:rPr>
              <a:t>具体实施</a:t>
            </a:r>
            <a:endParaRPr lang="zh-CN" altLang="en-US" b="0" dirty="0">
              <a:latin typeface="黑体" pitchFamily="49" charset="-122"/>
              <a:ea typeface="黑体" pitchFamily="49" charset="-122"/>
            </a:endParaRPr>
          </a:p>
        </p:txBody>
      </p:sp>
      <p:sp>
        <p:nvSpPr>
          <p:cNvPr id="3" name="内容占位符 2"/>
          <p:cNvSpPr>
            <a:spLocks noGrp="1"/>
          </p:cNvSpPr>
          <p:nvPr>
            <p:ph idx="1"/>
          </p:nvPr>
        </p:nvSpPr>
        <p:spPr>
          <a:xfrm>
            <a:off x="251520" y="1196752"/>
            <a:ext cx="8892480" cy="4968552"/>
          </a:xfrm>
        </p:spPr>
        <p:txBody>
          <a:bodyPr/>
          <a:lstStyle/>
          <a:p>
            <a:pPr>
              <a:buNone/>
            </a:pPr>
            <a:r>
              <a:rPr lang="en-US" altLang="zh-CN" b="1" dirty="0" smtClean="0">
                <a:solidFill>
                  <a:schemeClr val="accent1"/>
                </a:solidFill>
                <a:latin typeface="黑体" pitchFamily="49" charset="-122"/>
                <a:ea typeface="黑体" pitchFamily="49" charset="-122"/>
              </a:rPr>
              <a:t>1.</a:t>
            </a:r>
            <a:r>
              <a:rPr lang="zh-CN" altLang="en-US" b="1" dirty="0" smtClean="0">
                <a:solidFill>
                  <a:schemeClr val="accent1"/>
                </a:solidFill>
                <a:latin typeface="黑体" pitchFamily="49" charset="-122"/>
                <a:ea typeface="黑体" pitchFamily="49" charset="-122"/>
              </a:rPr>
              <a:t>分类管理</a:t>
            </a:r>
            <a:r>
              <a:rPr lang="en-US" altLang="zh-CN" b="1" dirty="0" smtClean="0">
                <a:solidFill>
                  <a:schemeClr val="accent1"/>
                </a:solidFill>
                <a:latin typeface="黑体" pitchFamily="49" charset="-122"/>
                <a:ea typeface="黑体" pitchFamily="49" charset="-122"/>
              </a:rPr>
              <a:t>—— </a:t>
            </a:r>
            <a:r>
              <a:rPr lang="zh-CN" altLang="en-US" b="1" dirty="0" smtClean="0">
                <a:solidFill>
                  <a:schemeClr val="accent1"/>
                </a:solidFill>
                <a:latin typeface="仿宋" pitchFamily="49" charset="-122"/>
                <a:ea typeface="仿宋" pitchFamily="49" charset="-122"/>
              </a:rPr>
              <a:t>开支范围、管理重点</a:t>
            </a:r>
            <a:endParaRPr lang="en-US" altLang="zh-CN" b="1" dirty="0" smtClean="0">
              <a:solidFill>
                <a:schemeClr val="accent1"/>
              </a:solidFill>
              <a:latin typeface="仿宋" pitchFamily="49" charset="-122"/>
              <a:ea typeface="仿宋" pitchFamily="49" charset="-122"/>
            </a:endParaRPr>
          </a:p>
          <a:p>
            <a:pPr lvl="1">
              <a:lnSpc>
                <a:spcPct val="130000"/>
              </a:lnSpc>
              <a:buFont typeface="Arial" pitchFamily="34" charset="0"/>
              <a:buChar char="•"/>
            </a:pPr>
            <a:r>
              <a:rPr lang="zh-CN" altLang="en-US" b="1" dirty="0" smtClean="0">
                <a:latin typeface="宋体" pitchFamily="2" charset="-122"/>
                <a:ea typeface="宋体" pitchFamily="2" charset="-122"/>
              </a:rPr>
              <a:t>横向经费</a:t>
            </a:r>
            <a:endParaRPr lang="en-US" altLang="zh-CN" b="1" dirty="0" smtClean="0">
              <a:latin typeface="宋体" pitchFamily="2" charset="-122"/>
              <a:ea typeface="宋体" pitchFamily="2" charset="-122"/>
            </a:endParaRPr>
          </a:p>
          <a:p>
            <a:pPr lvl="2">
              <a:lnSpc>
                <a:spcPct val="130000"/>
              </a:lnSpc>
              <a:buFont typeface="Arial" pitchFamily="34" charset="0"/>
              <a:buChar char="•"/>
            </a:pPr>
            <a:r>
              <a:rPr lang="zh-CN" altLang="en-US" dirty="0" smtClean="0">
                <a:latin typeface="宋体" pitchFamily="2" charset="-122"/>
                <a:ea typeface="宋体" pitchFamily="2" charset="-122"/>
              </a:rPr>
              <a:t>非财政性资金；按</a:t>
            </a:r>
            <a:r>
              <a:rPr lang="zh-CN" altLang="en-US" dirty="0" smtClean="0">
                <a:latin typeface="宋体" pitchFamily="2" charset="-122"/>
                <a:ea typeface="宋体" pitchFamily="2" charset="-122"/>
              </a:rPr>
              <a:t>合同规定或当事人</a:t>
            </a:r>
            <a:r>
              <a:rPr lang="zh-CN" altLang="en-US" dirty="0" smtClean="0">
                <a:latin typeface="宋体" pitchFamily="2" charset="-122"/>
                <a:ea typeface="宋体" pitchFamily="2" charset="-122"/>
              </a:rPr>
              <a:t>约定使用。</a:t>
            </a:r>
            <a:endParaRPr lang="en-US" altLang="zh-CN" dirty="0" smtClean="0">
              <a:latin typeface="宋体" pitchFamily="2" charset="-122"/>
              <a:ea typeface="宋体" pitchFamily="2" charset="-122"/>
            </a:endParaRPr>
          </a:p>
          <a:p>
            <a:pPr lvl="1">
              <a:lnSpc>
                <a:spcPct val="130000"/>
              </a:lnSpc>
              <a:buFont typeface="Arial" pitchFamily="34" charset="0"/>
              <a:buChar char="•"/>
            </a:pPr>
            <a:r>
              <a:rPr lang="zh-CN" altLang="en-US" b="1" dirty="0" smtClean="0">
                <a:latin typeface="宋体" pitchFamily="2" charset="-122"/>
                <a:ea typeface="宋体" pitchFamily="2" charset="-122"/>
              </a:rPr>
              <a:t>纵向</a:t>
            </a:r>
            <a:r>
              <a:rPr lang="zh-CN" altLang="en-US" b="1" dirty="0" smtClean="0">
                <a:latin typeface="宋体" pitchFamily="2" charset="-122"/>
                <a:ea typeface="宋体" pitchFamily="2" charset="-122"/>
              </a:rPr>
              <a:t>经费</a:t>
            </a:r>
            <a:endParaRPr lang="en-US" altLang="zh-CN" b="1" dirty="0" smtClean="0">
              <a:latin typeface="宋体" pitchFamily="2" charset="-122"/>
              <a:ea typeface="宋体" pitchFamily="2" charset="-122"/>
            </a:endParaRPr>
          </a:p>
          <a:p>
            <a:pPr lvl="2">
              <a:lnSpc>
                <a:spcPct val="130000"/>
              </a:lnSpc>
              <a:buNone/>
            </a:pPr>
            <a:r>
              <a:rPr lang="zh-CN" altLang="en-US" dirty="0" smtClean="0">
                <a:latin typeface="宋体" pitchFamily="2" charset="-122"/>
                <a:ea typeface="宋体" pitchFamily="2" charset="-122"/>
              </a:rPr>
              <a:t>财政性资金；按对应项目的经费管理办法，根据项目预算进行管理。</a:t>
            </a:r>
            <a:endParaRPr lang="en-US" altLang="zh-CN" dirty="0" smtClean="0">
              <a:latin typeface="宋体" pitchFamily="2" charset="-122"/>
              <a:ea typeface="宋体" pitchFamily="2" charset="-122"/>
            </a:endParaRPr>
          </a:p>
          <a:p>
            <a:pPr lvl="1">
              <a:lnSpc>
                <a:spcPct val="130000"/>
              </a:lnSpc>
              <a:buFont typeface="Arial" pitchFamily="34" charset="0"/>
              <a:buChar char="•"/>
            </a:pPr>
            <a:r>
              <a:rPr lang="zh-CN" altLang="en-US" b="1" dirty="0" smtClean="0">
                <a:latin typeface="宋体" pitchFamily="2" charset="-122"/>
                <a:ea typeface="宋体" pitchFamily="2" charset="-122"/>
              </a:rPr>
              <a:t>学校</a:t>
            </a:r>
            <a:r>
              <a:rPr lang="zh-CN" altLang="en-US" b="1" dirty="0" smtClean="0">
                <a:latin typeface="宋体" pitchFamily="2" charset="-122"/>
                <a:ea typeface="宋体" pitchFamily="2" charset="-122"/>
              </a:rPr>
              <a:t>（教委）专项</a:t>
            </a:r>
            <a:r>
              <a:rPr lang="zh-CN" altLang="en-US" b="1" dirty="0" smtClean="0">
                <a:latin typeface="宋体" pitchFamily="2" charset="-122"/>
                <a:ea typeface="宋体" pitchFamily="2" charset="-122"/>
              </a:rPr>
              <a:t>拨款</a:t>
            </a:r>
            <a:endParaRPr lang="en-US" altLang="zh-CN" sz="2400" b="1" dirty="0" smtClean="0">
              <a:latin typeface="宋体" pitchFamily="2" charset="-122"/>
              <a:ea typeface="宋体" pitchFamily="2" charset="-122"/>
            </a:endParaRPr>
          </a:p>
          <a:p>
            <a:pPr lvl="2">
              <a:lnSpc>
                <a:spcPct val="130000"/>
              </a:lnSpc>
              <a:buNone/>
            </a:pPr>
            <a:r>
              <a:rPr lang="zh-CN" altLang="en-US" dirty="0" smtClean="0">
                <a:latin typeface="宋体" pitchFamily="2" charset="-122"/>
                <a:ea typeface="宋体" pitchFamily="2" charset="-122"/>
              </a:rPr>
              <a:t>财政预算</a:t>
            </a:r>
            <a:r>
              <a:rPr lang="zh-CN" altLang="en-US" dirty="0" smtClean="0">
                <a:latin typeface="宋体" pitchFamily="2" charset="-122"/>
                <a:ea typeface="宋体" pitchFamily="2" charset="-122"/>
              </a:rPr>
              <a:t>资金，按</a:t>
            </a:r>
            <a:r>
              <a:rPr lang="zh-CN" altLang="en-US" dirty="0" smtClean="0">
                <a:latin typeface="宋体" pitchFamily="2" charset="-122"/>
                <a:ea typeface="宋体" pitchFamily="2" charset="-122"/>
              </a:rPr>
              <a:t>学校（教委）专项</a:t>
            </a:r>
            <a:r>
              <a:rPr lang="zh-CN" altLang="en-US" dirty="0" smtClean="0">
                <a:latin typeface="宋体" pitchFamily="2" charset="-122"/>
                <a:ea typeface="宋体" pitchFamily="2" charset="-122"/>
              </a:rPr>
              <a:t>资金管理</a:t>
            </a:r>
            <a:r>
              <a:rPr lang="zh-CN" altLang="en-US" dirty="0" smtClean="0">
                <a:latin typeface="宋体" pitchFamily="2" charset="-122"/>
                <a:ea typeface="宋体" pitchFamily="2" charset="-122"/>
              </a:rPr>
              <a:t>办法管理。</a:t>
            </a:r>
            <a:endParaRPr lang="en-US" altLang="zh-CN" dirty="0" smtClean="0">
              <a:latin typeface="宋体" pitchFamily="2" charset="-122"/>
              <a:ea typeface="宋体" pitchFamily="2" charset="-122"/>
            </a:endParaRPr>
          </a:p>
          <a:p>
            <a:pPr lvl="2">
              <a:lnSpc>
                <a:spcPct val="130000"/>
              </a:lnSpc>
              <a:buNone/>
            </a:pPr>
            <a:r>
              <a:rPr lang="zh-CN" altLang="en-US" dirty="0" smtClean="0">
                <a:latin typeface="宋体" pitchFamily="2" charset="-122"/>
                <a:ea typeface="宋体" pitchFamily="2" charset="-122"/>
              </a:rPr>
              <a:t> </a:t>
            </a:r>
            <a:endParaRPr lang="zh-CN" altLang="en-US" dirty="0">
              <a:latin typeface="宋体" pitchFamily="2" charset="-122"/>
              <a:ea typeface="宋体" pitchFamily="2" charset="-122"/>
            </a:endParaRPr>
          </a:p>
        </p:txBody>
      </p:sp>
      <p:sp>
        <p:nvSpPr>
          <p:cNvPr id="4" name="圆角矩形 3"/>
          <p:cNvSpPr/>
          <p:nvPr/>
        </p:nvSpPr>
        <p:spPr bwMode="auto">
          <a:xfrm>
            <a:off x="2843808" y="1844824"/>
            <a:ext cx="5904656" cy="576064"/>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收入的合法性，支出符合学校规定的程序和标准</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p:txBody>
      </p:sp>
      <p:sp>
        <p:nvSpPr>
          <p:cNvPr id="5" name="圆角矩形 4"/>
          <p:cNvSpPr/>
          <p:nvPr/>
        </p:nvSpPr>
        <p:spPr bwMode="auto">
          <a:xfrm>
            <a:off x="2915816" y="2996952"/>
            <a:ext cx="5976664" cy="576064"/>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符合财政资金管理的要求，支出以项目预算为依据</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p:txBody>
      </p:sp>
      <p:sp>
        <p:nvSpPr>
          <p:cNvPr id="6" name="圆角矩形 5"/>
          <p:cNvSpPr/>
          <p:nvPr/>
        </p:nvSpPr>
        <p:spPr bwMode="auto">
          <a:xfrm>
            <a:off x="1331640" y="5877272"/>
            <a:ext cx="6768752" cy="576064"/>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符合预算管理的要求、符合学校相关经费管理的规定</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p:txBody>
      </p:sp>
    </p:spTree>
    <p:custDataLst>
      <p:tags r:id="rId1"/>
    </p:custDataLst>
  </p:cSld>
  <p:clrMapOvr>
    <a:masterClrMapping/>
  </p:clrMapOvr>
  <p:transition advTm="7099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000" fill="hold"/>
                                        <p:tgtEl>
                                          <p:spTgt spid="5"/>
                                        </p:tgtEl>
                                        <p:attrNameLst>
                                          <p:attrName>ppt_x</p:attrName>
                                        </p:attrNameLst>
                                      </p:cBhvr>
                                      <p:tavLst>
                                        <p:tav tm="0">
                                          <p:val>
                                            <p:strVal val="#ppt_x"/>
                                          </p:val>
                                        </p:tav>
                                        <p:tav tm="100000">
                                          <p:val>
                                            <p:strVal val="#ppt_x"/>
                                          </p:val>
                                        </p:tav>
                                      </p:tavLst>
                                    </p:anim>
                                    <p:anim calcmode="lin" valueType="num">
                                      <p:cBhvr additive="base">
                                        <p:cTn id="14" dur="2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000" fill="hold"/>
                                        <p:tgtEl>
                                          <p:spTgt spid="6"/>
                                        </p:tgtEl>
                                        <p:attrNameLst>
                                          <p:attrName>ppt_x</p:attrName>
                                        </p:attrNameLst>
                                      </p:cBhvr>
                                      <p:tavLst>
                                        <p:tav tm="0">
                                          <p:val>
                                            <p:strVal val="#ppt_x"/>
                                          </p:val>
                                        </p:tav>
                                        <p:tav tm="100000">
                                          <p:val>
                                            <p:strVal val="#ppt_x"/>
                                          </p:val>
                                        </p:tav>
                                      </p:tavLst>
                                    </p:anim>
                                    <p:anim calcmode="lin" valueType="num">
                                      <p:cBhvr additive="base">
                                        <p:cTn id="20"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4"/>
          <p:cNvSpPr>
            <a:spLocks noGrp="1"/>
          </p:cNvSpPr>
          <p:nvPr>
            <p:ph idx="4294967295"/>
          </p:nvPr>
        </p:nvSpPr>
        <p:spPr>
          <a:xfrm>
            <a:off x="500063" y="1143000"/>
            <a:ext cx="8229600" cy="5248275"/>
          </a:xfrm>
        </p:spPr>
        <p:txBody>
          <a:bodyPr/>
          <a:lstStyle/>
          <a:p>
            <a:pPr>
              <a:lnSpc>
                <a:spcPct val="150000"/>
              </a:lnSpc>
              <a:buNone/>
            </a:pPr>
            <a:r>
              <a:rPr lang="en-US" altLang="zh-CN" b="1" dirty="0" smtClean="0">
                <a:solidFill>
                  <a:schemeClr val="accent1"/>
                </a:solidFill>
                <a:latin typeface="黑体" pitchFamily="49" charset="-122"/>
                <a:ea typeface="黑体" pitchFamily="49" charset="-122"/>
              </a:rPr>
              <a:t>2.</a:t>
            </a:r>
            <a:r>
              <a:rPr lang="zh-CN" altLang="en-US" b="1" dirty="0" smtClean="0">
                <a:solidFill>
                  <a:schemeClr val="accent1"/>
                </a:solidFill>
                <a:latin typeface="黑体" pitchFamily="49" charset="-122"/>
                <a:ea typeface="黑体" pitchFamily="49" charset="-122"/>
              </a:rPr>
              <a:t>经费</a:t>
            </a:r>
            <a:r>
              <a:rPr lang="zh-CN" altLang="en-US" b="1" dirty="0" smtClean="0">
                <a:solidFill>
                  <a:schemeClr val="accent1"/>
                </a:solidFill>
                <a:latin typeface="黑体" pitchFamily="49" charset="-122"/>
                <a:ea typeface="黑体" pitchFamily="49" charset="-122"/>
              </a:rPr>
              <a:t>的管理和使用的</a:t>
            </a:r>
            <a:r>
              <a:rPr lang="zh-CN" altLang="en-US" b="1" dirty="0" smtClean="0">
                <a:solidFill>
                  <a:schemeClr val="accent1"/>
                </a:solidFill>
                <a:latin typeface="黑体" pitchFamily="49" charset="-122"/>
                <a:ea typeface="黑体" pitchFamily="49" charset="-122"/>
              </a:rPr>
              <a:t>基本原则</a:t>
            </a:r>
            <a:r>
              <a:rPr lang="en-US" altLang="zh-CN" b="1" dirty="0" smtClean="0">
                <a:solidFill>
                  <a:schemeClr val="accent1"/>
                </a:solidFill>
                <a:latin typeface="黑体" pitchFamily="49" charset="-122"/>
                <a:ea typeface="黑体" pitchFamily="49" charset="-122"/>
              </a:rPr>
              <a:t>—— </a:t>
            </a:r>
            <a:r>
              <a:rPr lang="zh-CN" altLang="en-US" b="1" dirty="0" smtClean="0">
                <a:solidFill>
                  <a:schemeClr val="accent1"/>
                </a:solidFill>
                <a:latin typeface="仿宋" pitchFamily="49" charset="-122"/>
                <a:ea typeface="仿宋" pitchFamily="49" charset="-122"/>
              </a:rPr>
              <a:t>财务监督的标准</a:t>
            </a:r>
            <a:endParaRPr lang="en-US" altLang="zh-CN" b="1" dirty="0" smtClean="0">
              <a:solidFill>
                <a:schemeClr val="accent1"/>
              </a:solidFill>
              <a:latin typeface="仿宋" pitchFamily="49" charset="-122"/>
              <a:ea typeface="仿宋" pitchFamily="49" charset="-122"/>
            </a:endParaRPr>
          </a:p>
          <a:p>
            <a:pPr>
              <a:lnSpc>
                <a:spcPct val="150000"/>
              </a:lnSpc>
            </a:pPr>
            <a:r>
              <a:rPr lang="en-US" altLang="zh-CN" sz="2600" b="1" dirty="0" smtClean="0">
                <a:solidFill>
                  <a:schemeClr val="accent1"/>
                </a:solidFill>
                <a:latin typeface="仿宋" pitchFamily="49" charset="-122"/>
                <a:ea typeface="仿宋" pitchFamily="49" charset="-122"/>
              </a:rPr>
              <a:t> </a:t>
            </a:r>
            <a:r>
              <a:rPr lang="en-US" altLang="zh-CN" sz="2600" b="1" dirty="0" smtClean="0">
                <a:solidFill>
                  <a:schemeClr val="accent1"/>
                </a:solidFill>
                <a:latin typeface="仿宋" pitchFamily="49" charset="-122"/>
                <a:ea typeface="仿宋" pitchFamily="49" charset="-122"/>
              </a:rPr>
              <a:t>  </a:t>
            </a:r>
            <a:r>
              <a:rPr lang="zh-CN" altLang="en-US" sz="2800" b="1" dirty="0" smtClean="0">
                <a:latin typeface="宋体" pitchFamily="2" charset="-122"/>
                <a:ea typeface="宋体" pitchFamily="2" charset="-122"/>
              </a:rPr>
              <a:t>政策相符性  目标相关性   经济合理性</a:t>
            </a:r>
            <a:endParaRPr lang="en-US" altLang="zh-CN" sz="2800" b="1" dirty="0" smtClean="0">
              <a:latin typeface="宋体" pitchFamily="2" charset="-122"/>
              <a:ea typeface="宋体" pitchFamily="2" charset="-122"/>
            </a:endParaRPr>
          </a:p>
          <a:p>
            <a:pPr>
              <a:lnSpc>
                <a:spcPct val="150000"/>
              </a:lnSpc>
            </a:pPr>
            <a:endParaRPr lang="en-US" altLang="zh-CN" sz="2800" b="1" dirty="0" smtClean="0">
              <a:latin typeface="宋体" pitchFamily="2" charset="-122"/>
              <a:ea typeface="宋体" pitchFamily="2" charset="-122"/>
            </a:endParaRPr>
          </a:p>
          <a:p>
            <a:pPr>
              <a:lnSpc>
                <a:spcPct val="150000"/>
              </a:lnSpc>
              <a:buNone/>
            </a:pPr>
            <a:r>
              <a:rPr lang="zh-CN" altLang="en-US" sz="2800" b="1" dirty="0" smtClean="0">
                <a:solidFill>
                  <a:srgbClr val="FF0000"/>
                </a:solidFill>
                <a:latin typeface="宋体" pitchFamily="2" charset="-122"/>
                <a:ea typeface="宋体" pitchFamily="2" charset="-122"/>
              </a:rPr>
              <a:t> 财务报销的基本要求：真实性、合法性、合理性</a:t>
            </a:r>
            <a:endParaRPr lang="en-US" altLang="zh-CN" sz="2800" b="1" dirty="0" smtClean="0">
              <a:solidFill>
                <a:srgbClr val="FF0000"/>
              </a:solidFill>
              <a:latin typeface="宋体" pitchFamily="2" charset="-122"/>
              <a:ea typeface="宋体" pitchFamily="2" charset="-122"/>
            </a:endParaRPr>
          </a:p>
          <a:p>
            <a:pPr>
              <a:lnSpc>
                <a:spcPct val="150000"/>
              </a:lnSpc>
              <a:buNone/>
            </a:pPr>
            <a:r>
              <a:rPr lang="zh-CN" altLang="en-US" sz="2800" b="1" dirty="0" smtClean="0">
                <a:solidFill>
                  <a:schemeClr val="tx2"/>
                </a:solidFill>
                <a:latin typeface="宋体" pitchFamily="2" charset="-122"/>
                <a:ea typeface="宋体" pitchFamily="2" charset="-122"/>
              </a:rPr>
              <a:t> 不符合上述要求的收支业务：予以退回或要求补充相关材料。</a:t>
            </a:r>
            <a:endParaRPr lang="zh-CN" altLang="en-US" sz="2800" b="1" dirty="0" smtClean="0">
              <a:solidFill>
                <a:schemeClr val="tx2"/>
              </a:solidFill>
              <a:latin typeface="宋体" pitchFamily="2" charset="-122"/>
              <a:ea typeface="宋体" pitchFamily="2" charset="-122"/>
            </a:endParaRPr>
          </a:p>
        </p:txBody>
      </p:sp>
      <p:sp>
        <p:nvSpPr>
          <p:cNvPr id="10243" name="Title 1"/>
          <p:cNvSpPr>
            <a:spLocks noGrp="1"/>
          </p:cNvSpPr>
          <p:nvPr>
            <p:ph type="title" idx="4294967295"/>
          </p:nvPr>
        </p:nvSpPr>
        <p:spPr/>
        <p:txBody>
          <a:bodyPr/>
          <a:lstStyle/>
          <a:p>
            <a:pPr algn="l" eaLnBrk="1" hangingPunct="1"/>
            <a:r>
              <a:rPr lang="zh-CN" altLang="en-US" b="0" dirty="0" smtClean="0">
                <a:latin typeface="黑体" pitchFamily="49" charset="-122"/>
                <a:ea typeface="黑体" pitchFamily="49" charset="-122"/>
              </a:rPr>
              <a:t>三、科研经费财务管理的具体实施</a:t>
            </a:r>
            <a:endParaRPr lang="zh-CN" altLang="en-US" dirty="0" smtClean="0">
              <a:latin typeface="黑体" pitchFamily="49" charset="-122"/>
              <a:ea typeface="黑体" pitchFamily="49" charset="-122"/>
            </a:endParaRPr>
          </a:p>
        </p:txBody>
      </p:sp>
      <p:pic>
        <p:nvPicPr>
          <p:cNvPr id="10245" name="Picture 7"/>
          <p:cNvPicPr>
            <a:picLocks noChangeAspect="1" noChangeArrowheads="1"/>
          </p:cNvPicPr>
          <p:nvPr/>
        </p:nvPicPr>
        <p:blipFill>
          <a:blip r:embed="rId3" cstate="print"/>
          <a:srcRect/>
          <a:stretch>
            <a:fillRect/>
          </a:stretch>
        </p:blipFill>
        <p:spPr bwMode="auto">
          <a:xfrm flipV="1">
            <a:off x="0" y="844550"/>
            <a:ext cx="9137650" cy="1444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5"/>
          <p:cNvSpPr txBox="1">
            <a:spLocks noGrp="1" noChangeArrowheads="1"/>
          </p:cNvSpPr>
          <p:nvPr/>
        </p:nvSpPr>
        <p:spPr bwMode="auto">
          <a:xfrm>
            <a:off x="6553200" y="6245225"/>
            <a:ext cx="2133600" cy="476250"/>
          </a:xfrm>
          <a:prstGeom prst="rect">
            <a:avLst/>
          </a:prstGeom>
          <a:noFill/>
          <a:ln w="9525">
            <a:noFill/>
            <a:miter lim="800000"/>
            <a:headEnd/>
            <a:tailEnd/>
          </a:ln>
        </p:spPr>
        <p:txBody>
          <a:bodyPr/>
          <a:lstStyle/>
          <a:p>
            <a:pPr algn="r" eaLnBrk="0" hangingPunct="0">
              <a:lnSpc>
                <a:spcPct val="100000"/>
              </a:lnSpc>
              <a:spcBef>
                <a:spcPct val="0"/>
              </a:spcBef>
              <a:buClrTx/>
            </a:pPr>
            <a:endParaRPr lang="en-US" altLang="zh-CN" sz="1400">
              <a:latin typeface="Arial" pitchFamily="34" charset="0"/>
              <a:ea typeface="宋体" pitchFamily="2" charset="-122"/>
            </a:endParaRPr>
          </a:p>
        </p:txBody>
      </p:sp>
      <p:sp>
        <p:nvSpPr>
          <p:cNvPr id="15363" name="Rectangle 2"/>
          <p:cNvSpPr>
            <a:spLocks noGrp="1" noChangeArrowheads="1"/>
          </p:cNvSpPr>
          <p:nvPr>
            <p:ph type="body" idx="4294967295"/>
          </p:nvPr>
        </p:nvSpPr>
        <p:spPr>
          <a:xfrm>
            <a:off x="323850" y="1341438"/>
            <a:ext cx="8569325" cy="5183187"/>
          </a:xfrm>
        </p:spPr>
        <p:txBody>
          <a:bodyPr/>
          <a:lstStyle/>
          <a:p>
            <a:pPr algn="just" eaLnBrk="1" hangingPunct="1">
              <a:lnSpc>
                <a:spcPct val="130000"/>
              </a:lnSpc>
              <a:buClr>
                <a:schemeClr val="tx1"/>
              </a:buClr>
              <a:buFont typeface="Wingdings" pitchFamily="2" charset="2"/>
              <a:buChar char="u"/>
            </a:pPr>
            <a:r>
              <a:rPr lang="zh-CN" altLang="en-US" sz="2800" b="1" dirty="0" smtClean="0">
                <a:solidFill>
                  <a:srgbClr val="FF0000"/>
                </a:solidFill>
                <a:latin typeface="黑体" pitchFamily="49" charset="-122"/>
                <a:ea typeface="黑体" pitchFamily="49" charset="-122"/>
                <a:sym typeface="仿宋_GB2312" pitchFamily="49" charset="-122"/>
              </a:rPr>
              <a:t>设备费：</a:t>
            </a:r>
            <a:r>
              <a:rPr lang="zh-CN" altLang="en-US" sz="2800" b="1" dirty="0" smtClean="0">
                <a:latin typeface="黑体" pitchFamily="49" charset="-122"/>
                <a:ea typeface="黑体" pitchFamily="49" charset="-122"/>
                <a:sym typeface="仿宋_GB2312" pitchFamily="49" charset="-122"/>
              </a:rPr>
              <a:t>是指在</a:t>
            </a:r>
            <a:r>
              <a:rPr lang="zh-CN" altLang="en-US" sz="2800" b="1" dirty="0" smtClean="0">
                <a:solidFill>
                  <a:srgbClr val="FF0000"/>
                </a:solidFill>
                <a:latin typeface="黑体" pitchFamily="49" charset="-122"/>
                <a:ea typeface="黑体" pitchFamily="49" charset="-122"/>
                <a:sym typeface="仿宋_GB2312" pitchFamily="49" charset="-122"/>
              </a:rPr>
              <a:t>课题研究开发周期以内</a:t>
            </a:r>
            <a:r>
              <a:rPr lang="zh-CN" altLang="en-US" sz="2800" b="1" dirty="0" smtClean="0">
                <a:latin typeface="黑体" pitchFamily="49" charset="-122"/>
                <a:ea typeface="黑体" pitchFamily="49" charset="-122"/>
                <a:sym typeface="仿宋_GB2312" pitchFamily="49" charset="-122"/>
              </a:rPr>
              <a:t>发生的以下三类费用：</a:t>
            </a:r>
            <a:endParaRPr lang="en-US" altLang="zh-CN" sz="2800" b="1" dirty="0" smtClean="0">
              <a:latin typeface="黑体" pitchFamily="49" charset="-122"/>
              <a:ea typeface="黑体" pitchFamily="49" charset="-122"/>
              <a:sym typeface="仿宋_GB2312" pitchFamily="49" charset="-122"/>
            </a:endParaRPr>
          </a:p>
          <a:p>
            <a:pPr lvl="1" algn="just" eaLnBrk="1" hangingPunct="1">
              <a:spcBef>
                <a:spcPct val="0"/>
              </a:spcBef>
              <a:buFontTx/>
              <a:buNone/>
            </a:pPr>
            <a:r>
              <a:rPr lang="en-US" altLang="zh-CN" b="1" dirty="0" smtClean="0">
                <a:latin typeface="黑体" pitchFamily="49" charset="-122"/>
                <a:ea typeface="楷体_GB2312" pitchFamily="49" charset="-122"/>
                <a:sym typeface="仿宋_GB2312" pitchFamily="49" charset="-122"/>
              </a:rPr>
              <a:t>——</a:t>
            </a:r>
            <a:r>
              <a:rPr lang="zh-CN" altLang="en-US" b="1" dirty="0" smtClean="0">
                <a:latin typeface="楷体_GB2312" pitchFamily="49" charset="-122"/>
                <a:ea typeface="楷体_GB2312" pitchFamily="49" charset="-122"/>
                <a:sym typeface="仿宋_GB2312" pitchFamily="49" charset="-122"/>
              </a:rPr>
              <a:t>购置或试制</a:t>
            </a:r>
            <a:r>
              <a:rPr lang="zh-CN" altLang="en-US" b="1" dirty="0" smtClean="0">
                <a:solidFill>
                  <a:srgbClr val="FF0000"/>
                </a:solidFill>
                <a:latin typeface="楷体_GB2312" pitchFamily="49" charset="-122"/>
                <a:ea typeface="楷体_GB2312" pitchFamily="49" charset="-122"/>
                <a:sym typeface="仿宋_GB2312" pitchFamily="49" charset="-122"/>
              </a:rPr>
              <a:t>专用</a:t>
            </a:r>
            <a:r>
              <a:rPr lang="zh-CN" altLang="en-US" b="1" dirty="0" smtClean="0">
                <a:latin typeface="楷体_GB2312" pitchFamily="49" charset="-122"/>
                <a:ea typeface="楷体_GB2312" pitchFamily="49" charset="-122"/>
                <a:sym typeface="仿宋_GB2312" pitchFamily="49" charset="-122"/>
              </a:rPr>
              <a:t>仪器设备</a:t>
            </a:r>
            <a:endParaRPr lang="en-US" altLang="zh-CN" b="1" dirty="0" smtClean="0">
              <a:latin typeface="楷体_GB2312" pitchFamily="49" charset="-122"/>
              <a:ea typeface="楷体_GB2312" pitchFamily="49" charset="-122"/>
              <a:sym typeface="仿宋_GB2312" pitchFamily="49" charset="-122"/>
            </a:endParaRPr>
          </a:p>
          <a:p>
            <a:pPr lvl="1" algn="just" eaLnBrk="1" hangingPunct="1">
              <a:spcBef>
                <a:spcPct val="0"/>
              </a:spcBef>
              <a:buFontTx/>
              <a:buNone/>
            </a:pPr>
            <a:r>
              <a:rPr lang="en-US" altLang="zh-CN" b="1" dirty="0" smtClean="0">
                <a:latin typeface="黑体" pitchFamily="49" charset="-122"/>
                <a:ea typeface="楷体_GB2312" pitchFamily="49" charset="-122"/>
                <a:sym typeface="仿宋_GB2312" pitchFamily="49" charset="-122"/>
              </a:rPr>
              <a:t>——</a:t>
            </a:r>
            <a:r>
              <a:rPr lang="zh-CN" altLang="en-US" b="1" dirty="0" smtClean="0">
                <a:latin typeface="楷体_GB2312" pitchFamily="49" charset="-122"/>
                <a:ea typeface="楷体_GB2312" pitchFamily="49" charset="-122"/>
                <a:sym typeface="仿宋_GB2312" pitchFamily="49" charset="-122"/>
              </a:rPr>
              <a:t>对现有仪器设备进行升级改造</a:t>
            </a:r>
            <a:endParaRPr lang="en-US" altLang="zh-CN" b="1" dirty="0" smtClean="0">
              <a:latin typeface="楷体_GB2312" pitchFamily="49" charset="-122"/>
              <a:ea typeface="楷体_GB2312" pitchFamily="49" charset="-122"/>
              <a:sym typeface="仿宋_GB2312" pitchFamily="49" charset="-122"/>
            </a:endParaRPr>
          </a:p>
          <a:p>
            <a:pPr lvl="1" algn="just" eaLnBrk="1" hangingPunct="1">
              <a:spcBef>
                <a:spcPct val="0"/>
              </a:spcBef>
              <a:buFontTx/>
              <a:buNone/>
            </a:pPr>
            <a:r>
              <a:rPr lang="en-US" altLang="zh-CN" b="1" dirty="0" smtClean="0">
                <a:latin typeface="黑体" pitchFamily="49" charset="-122"/>
                <a:ea typeface="楷体_GB2312" pitchFamily="49" charset="-122"/>
                <a:sym typeface="仿宋_GB2312" pitchFamily="49" charset="-122"/>
              </a:rPr>
              <a:t>——</a:t>
            </a:r>
            <a:r>
              <a:rPr lang="zh-CN" altLang="en-US" b="1" dirty="0" smtClean="0">
                <a:latin typeface="楷体_GB2312" pitchFamily="49" charset="-122"/>
                <a:ea typeface="楷体_GB2312" pitchFamily="49" charset="-122"/>
                <a:sym typeface="仿宋_GB2312" pitchFamily="49" charset="-122"/>
              </a:rPr>
              <a:t>租赁外单位设备</a:t>
            </a:r>
            <a:endParaRPr lang="en-US" altLang="zh-CN" b="1" dirty="0" smtClean="0">
              <a:latin typeface="楷体_GB2312" pitchFamily="49" charset="-122"/>
              <a:ea typeface="楷体_GB2312" pitchFamily="49" charset="-122"/>
              <a:sym typeface="仿宋_GB2312" pitchFamily="49" charset="-122"/>
            </a:endParaRPr>
          </a:p>
          <a:p>
            <a:pPr lvl="1" algn="just" eaLnBrk="1" hangingPunct="1">
              <a:spcBef>
                <a:spcPct val="0"/>
              </a:spcBef>
              <a:buFontTx/>
              <a:buNone/>
            </a:pPr>
            <a:endParaRPr lang="zh-CN" altLang="en-US" b="1" dirty="0" smtClean="0">
              <a:latin typeface="楷体_GB2312" pitchFamily="49" charset="-122"/>
              <a:ea typeface="楷体_GB2312" pitchFamily="49" charset="-122"/>
              <a:sym typeface="仿宋_GB2312" pitchFamily="49" charset="-122"/>
            </a:endParaRPr>
          </a:p>
          <a:p>
            <a:pPr lvl="3" algn="just" eaLnBrk="1" hangingPunct="1">
              <a:lnSpc>
                <a:spcPct val="130000"/>
              </a:lnSpc>
              <a:spcBef>
                <a:spcPct val="0"/>
              </a:spcBef>
              <a:buFontTx/>
              <a:buAutoNum type="circleNumDbPlain"/>
            </a:pPr>
            <a:r>
              <a:rPr lang="zh-CN" altLang="en-US" sz="2400" dirty="0" smtClean="0">
                <a:ea typeface="楷体_GB2312" pitchFamily="49" charset="-122"/>
                <a:sym typeface="仿宋_GB2312" pitchFamily="49" charset="-122"/>
              </a:rPr>
              <a:t>不应列支预算外设备；</a:t>
            </a:r>
            <a:endParaRPr lang="en-US" altLang="zh-CN" sz="2400" dirty="0" smtClean="0">
              <a:ea typeface="楷体_GB2312" pitchFamily="49" charset="-122"/>
              <a:sym typeface="仿宋_GB2312" pitchFamily="49" charset="-122"/>
            </a:endParaRPr>
          </a:p>
          <a:p>
            <a:pPr lvl="3" algn="just" eaLnBrk="1" hangingPunct="1">
              <a:lnSpc>
                <a:spcPct val="130000"/>
              </a:lnSpc>
              <a:spcBef>
                <a:spcPct val="0"/>
              </a:spcBef>
              <a:buFontTx/>
              <a:buAutoNum type="circleNumDbPlain"/>
            </a:pPr>
            <a:r>
              <a:rPr lang="zh-CN" altLang="en-US" sz="2400" dirty="0" smtClean="0">
                <a:ea typeface="楷体_GB2312" pitchFamily="49" charset="-122"/>
                <a:sym typeface="仿宋_GB2312" pitchFamily="49" charset="-122"/>
              </a:rPr>
              <a:t>应有完整的设备验收入库手续；</a:t>
            </a:r>
            <a:endParaRPr lang="en-US" altLang="zh-CN" sz="2400" dirty="0" smtClean="0">
              <a:ea typeface="楷体_GB2312" pitchFamily="49" charset="-122"/>
              <a:sym typeface="仿宋_GB2312" pitchFamily="49" charset="-122"/>
            </a:endParaRPr>
          </a:p>
          <a:p>
            <a:pPr lvl="3" algn="just" eaLnBrk="1" hangingPunct="1">
              <a:lnSpc>
                <a:spcPct val="130000"/>
              </a:lnSpc>
              <a:spcBef>
                <a:spcPct val="0"/>
              </a:spcBef>
              <a:buFontTx/>
              <a:buAutoNum type="circleNumDbPlain"/>
            </a:pPr>
            <a:r>
              <a:rPr lang="zh-CN" altLang="en-US" sz="2400" dirty="0" smtClean="0">
                <a:ea typeface="楷体_GB2312" pitchFamily="49" charset="-122"/>
              </a:rPr>
              <a:t>使用属于承担单位支撑条件的设备不得在专项经费中列支设备</a:t>
            </a:r>
            <a:r>
              <a:rPr lang="zh-CN" altLang="en-US" sz="2400" dirty="0" smtClean="0">
                <a:ea typeface="楷体_GB2312" pitchFamily="49" charset="-122"/>
              </a:rPr>
              <a:t>租赁费；</a:t>
            </a:r>
            <a:endParaRPr lang="en-US" altLang="zh-CN" sz="2400" dirty="0" smtClean="0">
              <a:ea typeface="楷体_GB2312" pitchFamily="49" charset="-122"/>
            </a:endParaRPr>
          </a:p>
          <a:p>
            <a:pPr lvl="3" algn="just" eaLnBrk="1" hangingPunct="1">
              <a:lnSpc>
                <a:spcPct val="130000"/>
              </a:lnSpc>
              <a:spcBef>
                <a:spcPct val="0"/>
              </a:spcBef>
              <a:buFontTx/>
              <a:buAutoNum type="circleNumDbPlain"/>
            </a:pPr>
            <a:r>
              <a:rPr lang="zh-CN" altLang="en-US" sz="2400" dirty="0" smtClean="0">
                <a:latin typeface="仿宋_GB2312" pitchFamily="49" charset="-122"/>
                <a:ea typeface="楷体_GB2312" pitchFamily="49" charset="-122"/>
                <a:sym typeface="仿宋_GB2312" pitchFamily="49" charset="-122"/>
              </a:rPr>
              <a:t>严格执行国家政府采购制度的规定。</a:t>
            </a:r>
            <a:endParaRPr lang="zh-CN" altLang="en-US" sz="2400" dirty="0" smtClean="0">
              <a:latin typeface="仿宋_GB2312" pitchFamily="49" charset="-122"/>
              <a:ea typeface="楷体_GB2312" pitchFamily="49" charset="-122"/>
              <a:sym typeface="仿宋_GB2312" pitchFamily="49" charset="-122"/>
            </a:endParaRPr>
          </a:p>
        </p:txBody>
      </p:sp>
      <p:sp>
        <p:nvSpPr>
          <p:cNvPr id="44037" name="AutoShape 3"/>
          <p:cNvSpPr>
            <a:spLocks noChangeArrowheads="1"/>
          </p:cNvSpPr>
          <p:nvPr/>
        </p:nvSpPr>
        <p:spPr bwMode="auto">
          <a:xfrm>
            <a:off x="1428750" y="0"/>
            <a:ext cx="5832475" cy="720725"/>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ctr">
              <a:lnSpc>
                <a:spcPct val="100000"/>
              </a:lnSpc>
              <a:spcBef>
                <a:spcPct val="0"/>
              </a:spcBef>
              <a:buClrTx/>
              <a:defRPr/>
            </a:pPr>
            <a:r>
              <a:rPr lang="zh-CN" altLang="en-US" sz="3200" b="1" dirty="0" smtClean="0">
                <a:latin typeface="黑体" pitchFamily="49" charset="-122"/>
                <a:ea typeface="黑体" pitchFamily="49" charset="-122"/>
                <a:sym typeface="Arial" pitchFamily="34" charset="0"/>
              </a:rPr>
              <a:t>四、费用</a:t>
            </a:r>
            <a:r>
              <a:rPr lang="zh-CN" altLang="en-US" sz="3200" b="1" dirty="0">
                <a:latin typeface="黑体" pitchFamily="49" charset="-122"/>
                <a:ea typeface="黑体" pitchFamily="49" charset="-122"/>
                <a:sym typeface="Arial" pitchFamily="34" charset="0"/>
              </a:rPr>
              <a:t>的支出管理</a:t>
            </a:r>
            <a:endParaRPr lang="zh-CN" altLang="en-US" sz="3200" b="1" dirty="0">
              <a:latin typeface="Arial" pitchFamily="34" charset="0"/>
              <a:ea typeface="楷体_GB2312" pitchFamily="1" charset="-122"/>
            </a:endParaRPr>
          </a:p>
        </p:txBody>
      </p:sp>
      <p:pic>
        <p:nvPicPr>
          <p:cNvPr id="15365" name="Picture 8" descr="u=3521854873,2141394055&amp;fm=23&amp;gp=0"/>
          <p:cNvPicPr>
            <a:picLocks noChangeAspect="1" noChangeArrowheads="1"/>
          </p:cNvPicPr>
          <p:nvPr/>
        </p:nvPicPr>
        <p:blipFill>
          <a:blip r:embed="rId2" cstate="print"/>
          <a:srcRect/>
          <a:stretch>
            <a:fillRect/>
          </a:stretch>
        </p:blipFill>
        <p:spPr bwMode="auto">
          <a:xfrm>
            <a:off x="642938" y="4643438"/>
            <a:ext cx="995362" cy="995362"/>
          </a:xfrm>
          <a:prstGeom prst="rect">
            <a:avLst/>
          </a:prstGeom>
          <a:noFill/>
          <a:ln w="9525">
            <a:noFill/>
            <a:miter lim="800000"/>
            <a:headEnd/>
            <a:tailEnd/>
          </a:ln>
        </p:spPr>
      </p:pic>
      <p:pic>
        <p:nvPicPr>
          <p:cNvPr id="15366" name="Picture 7"/>
          <p:cNvPicPr>
            <a:picLocks noChangeAspect="1" noChangeArrowheads="1"/>
          </p:cNvPicPr>
          <p:nvPr/>
        </p:nvPicPr>
        <p:blipFill>
          <a:blip r:embed="rId3" cstate="print"/>
          <a:srcRect/>
          <a:stretch>
            <a:fillRect/>
          </a:stretch>
        </p:blipFill>
        <p:spPr bwMode="auto">
          <a:xfrm flipV="1">
            <a:off x="0" y="844550"/>
            <a:ext cx="9137650" cy="144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4294967295"/>
          </p:nvPr>
        </p:nvSpPr>
        <p:spPr>
          <a:xfrm>
            <a:off x="323850" y="1285875"/>
            <a:ext cx="8569325" cy="4856714"/>
          </a:xfrm>
        </p:spPr>
        <p:txBody>
          <a:bodyPr lIns="18000">
            <a:spAutoFit/>
          </a:bodyPr>
          <a:lstStyle/>
          <a:p>
            <a:pPr lvl="1" algn="just" eaLnBrk="1" hangingPunct="1">
              <a:lnSpc>
                <a:spcPct val="130000"/>
              </a:lnSpc>
              <a:buClr>
                <a:schemeClr val="tx1"/>
              </a:buClr>
              <a:buFont typeface="Wingdings" pitchFamily="2" charset="2"/>
              <a:buChar char="u"/>
            </a:pPr>
            <a:r>
              <a:rPr lang="zh-CN" altLang="en-US" b="1" dirty="0" smtClean="0">
                <a:solidFill>
                  <a:srgbClr val="FF0000"/>
                </a:solidFill>
                <a:latin typeface="黑体" pitchFamily="49" charset="-122"/>
                <a:ea typeface="黑体" pitchFamily="49" charset="-122"/>
                <a:sym typeface="仿宋_GB2312" pitchFamily="49" charset="-122"/>
              </a:rPr>
              <a:t>材料费：</a:t>
            </a:r>
            <a:r>
              <a:rPr lang="zh-CN" altLang="en-US" b="1" dirty="0" smtClean="0">
                <a:latin typeface="黑体" pitchFamily="49" charset="-122"/>
                <a:ea typeface="黑体" pitchFamily="49" charset="-122"/>
                <a:sym typeface="仿宋_GB2312" pitchFamily="49" charset="-122"/>
              </a:rPr>
              <a:t>材料费是指课题研究开发过程中消耗的各种原材料、辅助材料等的采购及运输、装卸、整理等费用。</a:t>
            </a:r>
          </a:p>
          <a:p>
            <a:pPr lvl="1" algn="just" eaLnBrk="1" hangingPunct="1">
              <a:lnSpc>
                <a:spcPct val="130000"/>
              </a:lnSpc>
              <a:buClr>
                <a:schemeClr val="tx1"/>
              </a:buClr>
              <a:buFont typeface="Wingdings" pitchFamily="2" charset="2"/>
              <a:buNone/>
            </a:pPr>
            <a:endParaRPr lang="zh-CN" altLang="en-US" sz="2000" dirty="0" smtClean="0">
              <a:latin typeface="仿宋_GB2312" pitchFamily="49" charset="-122"/>
              <a:ea typeface="仿宋_GB2312" pitchFamily="49" charset="-122"/>
              <a:sym typeface="仿宋_GB2312" pitchFamily="49" charset="-122"/>
            </a:endParaRPr>
          </a:p>
          <a:p>
            <a:pPr lvl="1" algn="just" eaLnBrk="1" hangingPunct="1">
              <a:lnSpc>
                <a:spcPct val="130000"/>
              </a:lnSpc>
              <a:buFontTx/>
              <a:buAutoNum type="circleNumDbPlain"/>
            </a:pPr>
            <a:r>
              <a:rPr lang="zh-CN" altLang="en-US" sz="2400" dirty="0" smtClean="0">
                <a:latin typeface="仿宋_GB2312" pitchFamily="49" charset="-122"/>
                <a:ea typeface="仿宋_GB2312" pitchFamily="49" charset="-122"/>
                <a:sym typeface="仿宋_GB2312" pitchFamily="49" charset="-122"/>
              </a:rPr>
              <a:t>列支应有合同、发票及完整的材料验收、入库、出库</a:t>
            </a:r>
            <a:r>
              <a:rPr lang="zh-CN" altLang="en-US" sz="2400" dirty="0" smtClean="0">
                <a:latin typeface="仿宋_GB2312" pitchFamily="49" charset="-122"/>
                <a:ea typeface="仿宋_GB2312" pitchFamily="49" charset="-122"/>
                <a:sym typeface="仿宋_GB2312" pitchFamily="49" charset="-122"/>
              </a:rPr>
              <a:t>单据，</a:t>
            </a:r>
            <a:r>
              <a:rPr lang="zh-CN" altLang="en-US" sz="2400" dirty="0" smtClean="0">
                <a:ea typeface="仿宋_GB2312" pitchFamily="49" charset="-122"/>
                <a:sym typeface="仿宋_GB2312" pitchFamily="49" charset="-122"/>
              </a:rPr>
              <a:t>不</a:t>
            </a:r>
            <a:r>
              <a:rPr lang="zh-CN" altLang="en-US" sz="2400" dirty="0" smtClean="0">
                <a:ea typeface="仿宋_GB2312" pitchFamily="49" charset="-122"/>
                <a:sym typeface="仿宋_GB2312" pitchFamily="49" charset="-122"/>
              </a:rPr>
              <a:t>得以购代</a:t>
            </a:r>
            <a:r>
              <a:rPr lang="zh-CN" altLang="en-US" sz="2400" dirty="0" smtClean="0">
                <a:ea typeface="仿宋_GB2312" pitchFamily="49" charset="-122"/>
                <a:sym typeface="仿宋_GB2312" pitchFamily="49" charset="-122"/>
              </a:rPr>
              <a:t>耗</a:t>
            </a:r>
            <a:r>
              <a:rPr lang="zh-CN" altLang="en-US" sz="2400" dirty="0" smtClean="0">
                <a:latin typeface="仿宋_GB2312" pitchFamily="49" charset="-122"/>
                <a:ea typeface="仿宋_GB2312" pitchFamily="49" charset="-122"/>
                <a:sym typeface="仿宋_GB2312" pitchFamily="49" charset="-122"/>
              </a:rPr>
              <a:t>；</a:t>
            </a:r>
          </a:p>
          <a:p>
            <a:pPr lvl="1" algn="just" eaLnBrk="1" hangingPunct="1">
              <a:lnSpc>
                <a:spcPct val="130000"/>
              </a:lnSpc>
              <a:buFontTx/>
              <a:buAutoNum type="circleNumDbPlain"/>
            </a:pPr>
            <a:r>
              <a:rPr lang="zh-CN" altLang="en-US" sz="2400" dirty="0" smtClean="0">
                <a:latin typeface="仿宋_GB2312" pitchFamily="49" charset="-122"/>
                <a:ea typeface="仿宋_GB2312" pitchFamily="49" charset="-122"/>
                <a:sym typeface="仿宋_GB2312" pitchFamily="49" charset="-122"/>
              </a:rPr>
              <a:t>不得</a:t>
            </a:r>
            <a:r>
              <a:rPr lang="zh-CN" altLang="en-US" sz="2400" dirty="0" smtClean="0">
                <a:latin typeface="仿宋_GB2312" pitchFamily="49" charset="-122"/>
                <a:ea typeface="仿宋_GB2312" pitchFamily="49" charset="-122"/>
                <a:sym typeface="仿宋_GB2312" pitchFamily="49" charset="-122"/>
              </a:rPr>
              <a:t>列支大量的日常办公耗材；</a:t>
            </a:r>
            <a:endParaRPr lang="en-US" altLang="zh-CN" sz="2400" dirty="0" smtClean="0">
              <a:latin typeface="仿宋_GB2312" pitchFamily="49" charset="-122"/>
              <a:ea typeface="仿宋_GB2312" pitchFamily="49" charset="-122"/>
              <a:sym typeface="仿宋_GB2312" pitchFamily="49" charset="-122"/>
            </a:endParaRPr>
          </a:p>
          <a:p>
            <a:pPr lvl="1" algn="just" eaLnBrk="1" hangingPunct="1">
              <a:lnSpc>
                <a:spcPct val="130000"/>
              </a:lnSpc>
              <a:buFontTx/>
              <a:buAutoNum type="circleNumDbPlain"/>
            </a:pPr>
            <a:r>
              <a:rPr lang="zh-CN" altLang="en-US" sz="2400" dirty="0" smtClean="0">
                <a:latin typeface="仿宋_GB2312" pitchFamily="49" charset="-122"/>
                <a:ea typeface="仿宋_GB2312" pitchFamily="49" charset="-122"/>
                <a:sym typeface="仿宋_GB2312" pitchFamily="49" charset="-122"/>
              </a:rPr>
              <a:t>不可以在专项经费中列支生产性材料、基建材料、大宗工业化原料</a:t>
            </a:r>
            <a:r>
              <a:rPr lang="zh-CN" altLang="en-US" sz="2400" dirty="0" smtClean="0">
                <a:latin typeface="仿宋_GB2312" pitchFamily="49" charset="-122"/>
                <a:ea typeface="仿宋_GB2312" pitchFamily="49" charset="-122"/>
                <a:sym typeface="仿宋_GB2312" pitchFamily="49" charset="-122"/>
              </a:rPr>
              <a:t>。</a:t>
            </a:r>
            <a:endParaRPr lang="en-US" altLang="zh-CN" sz="2400" dirty="0" smtClean="0">
              <a:latin typeface="仿宋_GB2312" pitchFamily="49" charset="-122"/>
              <a:ea typeface="仿宋_GB2312" pitchFamily="49" charset="-122"/>
              <a:sym typeface="仿宋_GB2312" pitchFamily="49" charset="-122"/>
            </a:endParaRPr>
          </a:p>
        </p:txBody>
      </p:sp>
      <p:sp>
        <p:nvSpPr>
          <p:cNvPr id="16387" name="Text Box 5"/>
          <p:cNvSpPr txBox="1">
            <a:spLocks noChangeArrowheads="1"/>
          </p:cNvSpPr>
          <p:nvPr/>
        </p:nvSpPr>
        <p:spPr bwMode="auto">
          <a:xfrm>
            <a:off x="663575" y="1157288"/>
            <a:ext cx="5924550" cy="336550"/>
          </a:xfrm>
          <a:prstGeom prst="rect">
            <a:avLst/>
          </a:prstGeom>
          <a:noFill/>
          <a:ln w="9525">
            <a:noFill/>
            <a:miter lim="800000"/>
            <a:headEnd/>
            <a:tailEnd/>
          </a:ln>
        </p:spPr>
        <p:txBody>
          <a:bodyPr>
            <a:spAutoFit/>
          </a:bodyPr>
          <a:lstStyle/>
          <a:p>
            <a:pPr algn="l">
              <a:lnSpc>
                <a:spcPct val="100000"/>
              </a:lnSpc>
              <a:spcBef>
                <a:spcPct val="0"/>
              </a:spcBef>
              <a:buClrTx/>
            </a:pPr>
            <a:endParaRPr lang="zh-CN" altLang="en-US" sz="1600" b="1">
              <a:latin typeface="Arial" pitchFamily="34" charset="0"/>
              <a:ea typeface="宋体" pitchFamily="2" charset="-122"/>
            </a:endParaRPr>
          </a:p>
        </p:txBody>
      </p:sp>
      <p:sp>
        <p:nvSpPr>
          <p:cNvPr id="44037" name="AutoShape 3"/>
          <p:cNvSpPr>
            <a:spLocks noChangeArrowheads="1"/>
          </p:cNvSpPr>
          <p:nvPr/>
        </p:nvSpPr>
        <p:spPr bwMode="auto">
          <a:xfrm>
            <a:off x="1428750" y="0"/>
            <a:ext cx="5832475" cy="720725"/>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ctr">
              <a:lnSpc>
                <a:spcPct val="100000"/>
              </a:lnSpc>
              <a:spcBef>
                <a:spcPct val="0"/>
              </a:spcBef>
              <a:buClrTx/>
              <a:defRPr/>
            </a:pPr>
            <a:r>
              <a:rPr lang="zh-CN" altLang="en-US" sz="3200" b="1" dirty="0" smtClean="0">
                <a:latin typeface="黑体" pitchFamily="49" charset="-122"/>
                <a:ea typeface="黑体" pitchFamily="49" charset="-122"/>
                <a:sym typeface="Arial" pitchFamily="34" charset="0"/>
              </a:rPr>
              <a:t>四、费用</a:t>
            </a:r>
            <a:r>
              <a:rPr lang="zh-CN" altLang="en-US" sz="3200" b="1" dirty="0">
                <a:latin typeface="黑体" pitchFamily="49" charset="-122"/>
                <a:ea typeface="黑体" pitchFamily="49" charset="-122"/>
                <a:sym typeface="Arial" pitchFamily="34" charset="0"/>
              </a:rPr>
              <a:t>的支出管理</a:t>
            </a:r>
            <a:endParaRPr lang="zh-CN" altLang="en-US" sz="3200" b="1" dirty="0">
              <a:latin typeface="Arial" pitchFamily="34" charset="0"/>
              <a:ea typeface="楷体_GB2312" pitchFamily="1" charset="-122"/>
            </a:endParaRPr>
          </a:p>
        </p:txBody>
      </p:sp>
      <p:pic>
        <p:nvPicPr>
          <p:cNvPr id="16389" name="Picture 7"/>
          <p:cNvPicPr>
            <a:picLocks noChangeAspect="1" noChangeArrowheads="1"/>
          </p:cNvPicPr>
          <p:nvPr/>
        </p:nvPicPr>
        <p:blipFill>
          <a:blip r:embed="rId2" cstate="print"/>
          <a:srcRect/>
          <a:stretch>
            <a:fillRect/>
          </a:stretch>
        </p:blipFill>
        <p:spPr bwMode="auto">
          <a:xfrm flipV="1">
            <a:off x="0" y="844550"/>
            <a:ext cx="9137650" cy="144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4294967295"/>
          </p:nvPr>
        </p:nvSpPr>
        <p:spPr>
          <a:xfrm>
            <a:off x="214313" y="1285875"/>
            <a:ext cx="8643937" cy="5572125"/>
          </a:xfrm>
        </p:spPr>
        <p:txBody>
          <a:bodyPr/>
          <a:lstStyle/>
          <a:p>
            <a:pPr lvl="1" algn="just" eaLnBrk="1" hangingPunct="1">
              <a:lnSpc>
                <a:spcPct val="130000"/>
              </a:lnSpc>
              <a:buFontTx/>
              <a:buNone/>
            </a:pPr>
            <a:r>
              <a:rPr lang="zh-CN" altLang="en-US" dirty="0" smtClean="0">
                <a:latin typeface="黑体" pitchFamily="49" charset="-122"/>
                <a:ea typeface="黑体" pitchFamily="49" charset="-122"/>
                <a:sym typeface="仿宋_GB2312" pitchFamily="49" charset="-122"/>
              </a:rPr>
              <a:t>◆</a:t>
            </a:r>
            <a:r>
              <a:rPr lang="zh-CN" altLang="en-US" b="1" dirty="0" smtClean="0">
                <a:solidFill>
                  <a:srgbClr val="FF0000"/>
                </a:solidFill>
                <a:latin typeface="黑体" pitchFamily="49" charset="-122"/>
                <a:ea typeface="黑体" pitchFamily="49" charset="-122"/>
                <a:sym typeface="仿宋_GB2312" pitchFamily="49" charset="-122"/>
              </a:rPr>
              <a:t>测试化验加工费：</a:t>
            </a:r>
            <a:r>
              <a:rPr lang="zh-CN" altLang="en-US" dirty="0" smtClean="0">
                <a:latin typeface="黑体" pitchFamily="49" charset="-122"/>
                <a:ea typeface="黑体" pitchFamily="49" charset="-122"/>
                <a:sym typeface="仿宋_GB2312" pitchFamily="49" charset="-122"/>
              </a:rPr>
              <a:t>是指在课题研究过程中支付给外单位（包括课题承担单位内部独立经济核算单位）的检验、测试、化验及加工等费用。</a:t>
            </a:r>
          </a:p>
          <a:p>
            <a:pPr lvl="1" algn="just" eaLnBrk="1" hangingPunct="1">
              <a:lnSpc>
                <a:spcPct val="130000"/>
              </a:lnSpc>
              <a:buFontTx/>
              <a:buNone/>
            </a:pPr>
            <a:endParaRPr lang="zh-CN" altLang="en-US" sz="900" dirty="0" smtClean="0">
              <a:latin typeface="黑体" pitchFamily="49" charset="-122"/>
              <a:ea typeface="黑体" pitchFamily="49" charset="-122"/>
              <a:sym typeface="仿宋_GB2312" pitchFamily="49" charset="-122"/>
            </a:endParaRPr>
          </a:p>
          <a:p>
            <a:pPr lvl="1" algn="just" eaLnBrk="1" hangingPunct="1">
              <a:lnSpc>
                <a:spcPct val="130000"/>
              </a:lnSpc>
              <a:buFontTx/>
              <a:buAutoNum type="circleNumDbPlain"/>
            </a:pPr>
            <a:r>
              <a:rPr lang="zh-CN" altLang="en-US" sz="2000" dirty="0" smtClean="0">
                <a:latin typeface="仿宋_GB2312" pitchFamily="49" charset="-122"/>
                <a:ea typeface="仿宋_GB2312" pitchFamily="49" charset="-122"/>
                <a:sym typeface="仿宋_GB2312" pitchFamily="49" charset="-122"/>
              </a:rPr>
              <a:t>列支应当提供发票、委托合同、测试结果报告、测试单位资质证明；</a:t>
            </a:r>
            <a:endParaRPr lang="en-US" altLang="zh-CN" sz="2000" dirty="0" smtClean="0">
              <a:latin typeface="仿宋_GB2312" pitchFamily="49" charset="-122"/>
              <a:ea typeface="仿宋_GB2312" pitchFamily="49" charset="-122"/>
              <a:sym typeface="仿宋_GB2312" pitchFamily="49" charset="-122"/>
            </a:endParaRPr>
          </a:p>
          <a:p>
            <a:pPr lvl="1" algn="just" eaLnBrk="1" hangingPunct="1">
              <a:lnSpc>
                <a:spcPct val="130000"/>
              </a:lnSpc>
              <a:buFontTx/>
              <a:buAutoNum type="circleNumDbPlain"/>
            </a:pPr>
            <a:r>
              <a:rPr lang="zh-CN" altLang="en-US" sz="2000" dirty="0" smtClean="0">
                <a:latin typeface="仿宋_GB2312" pitchFamily="49" charset="-122"/>
                <a:ea typeface="仿宋_GB2312" pitchFamily="49" charset="-122"/>
                <a:sym typeface="仿宋_GB2312" pitchFamily="49" charset="-122"/>
              </a:rPr>
              <a:t>在课题承担单位（包括合作单位）内进行测试，承担单位的测试化验加工部门应为独立经济核算单位，并应有内部委托、内部结算的有关规定和结算凭证；</a:t>
            </a:r>
          </a:p>
          <a:p>
            <a:pPr lvl="1" algn="just" eaLnBrk="1" hangingPunct="1">
              <a:lnSpc>
                <a:spcPct val="130000"/>
              </a:lnSpc>
              <a:buFontTx/>
              <a:buAutoNum type="circleNumDbPlain"/>
            </a:pPr>
            <a:r>
              <a:rPr lang="zh-CN" altLang="en-US" sz="2000" dirty="0" smtClean="0">
                <a:latin typeface="仿宋_GB2312" pitchFamily="49" charset="-122"/>
                <a:ea typeface="仿宋_GB2312" pitchFamily="49" charset="-122"/>
                <a:sym typeface="仿宋_GB2312" pitchFamily="49" charset="-122"/>
              </a:rPr>
              <a:t>不得以测试化验加工费的名义分立子任务，变相转拨</a:t>
            </a:r>
            <a:r>
              <a:rPr lang="zh-CN" altLang="en-US" sz="2000" dirty="0" smtClean="0">
                <a:latin typeface="仿宋_GB2312" pitchFamily="49" charset="-122"/>
                <a:ea typeface="仿宋_GB2312" pitchFamily="49" charset="-122"/>
                <a:sym typeface="仿宋_GB2312" pitchFamily="49" charset="-122"/>
              </a:rPr>
              <a:t>经费；</a:t>
            </a:r>
            <a:endParaRPr lang="en-US" altLang="zh-CN" sz="2000" dirty="0" smtClean="0">
              <a:latin typeface="仿宋_GB2312" pitchFamily="49" charset="-122"/>
              <a:ea typeface="仿宋_GB2312" pitchFamily="49" charset="-122"/>
              <a:sym typeface="仿宋_GB2312" pitchFamily="49" charset="-122"/>
            </a:endParaRPr>
          </a:p>
          <a:p>
            <a:pPr lvl="1" algn="just" eaLnBrk="1" hangingPunct="1">
              <a:lnSpc>
                <a:spcPct val="130000"/>
              </a:lnSpc>
              <a:buFontTx/>
              <a:buAutoNum type="circleNumDbPlain"/>
            </a:pPr>
            <a:r>
              <a:rPr lang="zh-CN" altLang="en-US" sz="2000" dirty="0" smtClean="0">
                <a:latin typeface="仿宋_GB2312" pitchFamily="49" charset="-122"/>
                <a:ea typeface="仿宋_GB2312" pitchFamily="49" charset="-122"/>
                <a:sym typeface="仿宋_GB2312" pitchFamily="49" charset="-122"/>
              </a:rPr>
              <a:t>严禁通过虚构测试化验内容、提高支出标准等方式，违规开支测试加工费</a:t>
            </a:r>
            <a:r>
              <a:rPr lang="zh-CN" altLang="en-US" sz="2000" dirty="0" smtClean="0">
                <a:latin typeface="仿宋_GB2312" pitchFamily="49" charset="-122"/>
                <a:ea typeface="仿宋_GB2312" pitchFamily="49" charset="-122"/>
                <a:sym typeface="仿宋_GB2312" pitchFamily="49" charset="-122"/>
              </a:rPr>
              <a:t>。</a:t>
            </a:r>
            <a:endParaRPr lang="zh-CN" altLang="en-US" sz="2000" dirty="0" smtClean="0">
              <a:latin typeface="仿宋_GB2312" pitchFamily="49" charset="-122"/>
              <a:ea typeface="仿宋_GB2312" pitchFamily="49" charset="-122"/>
              <a:sym typeface="仿宋_GB2312" pitchFamily="49" charset="-122"/>
            </a:endParaRPr>
          </a:p>
        </p:txBody>
      </p:sp>
      <p:sp>
        <p:nvSpPr>
          <p:cNvPr id="44037" name="AutoShape 3"/>
          <p:cNvSpPr>
            <a:spLocks noChangeArrowheads="1"/>
          </p:cNvSpPr>
          <p:nvPr/>
        </p:nvSpPr>
        <p:spPr bwMode="auto">
          <a:xfrm>
            <a:off x="1428750" y="0"/>
            <a:ext cx="5832475" cy="720725"/>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ctr">
              <a:lnSpc>
                <a:spcPct val="100000"/>
              </a:lnSpc>
              <a:spcBef>
                <a:spcPct val="0"/>
              </a:spcBef>
              <a:buClrTx/>
              <a:defRPr/>
            </a:pPr>
            <a:r>
              <a:rPr lang="zh-CN" altLang="en-US" sz="3200" b="1" dirty="0" smtClean="0">
                <a:latin typeface="黑体" pitchFamily="49" charset="-122"/>
                <a:ea typeface="黑体" pitchFamily="49" charset="-122"/>
                <a:sym typeface="Arial" pitchFamily="34" charset="0"/>
              </a:rPr>
              <a:t>四、费用</a:t>
            </a:r>
            <a:r>
              <a:rPr lang="zh-CN" altLang="en-US" sz="3200" b="1" dirty="0">
                <a:latin typeface="黑体" pitchFamily="49" charset="-122"/>
                <a:ea typeface="黑体" pitchFamily="49" charset="-122"/>
                <a:sym typeface="Arial" pitchFamily="34" charset="0"/>
              </a:rPr>
              <a:t>的支出管理</a:t>
            </a:r>
            <a:endParaRPr lang="zh-CN" altLang="en-US" sz="3200" b="1" dirty="0">
              <a:latin typeface="Arial" pitchFamily="34" charset="0"/>
              <a:ea typeface="楷体_GB2312" pitchFamily="1" charset="-122"/>
            </a:endParaRPr>
          </a:p>
        </p:txBody>
      </p:sp>
      <p:pic>
        <p:nvPicPr>
          <p:cNvPr id="17412" name="Picture 7"/>
          <p:cNvPicPr>
            <a:picLocks noChangeAspect="1" noChangeArrowheads="1"/>
          </p:cNvPicPr>
          <p:nvPr/>
        </p:nvPicPr>
        <p:blipFill>
          <a:blip r:embed="rId2" cstate="print"/>
          <a:srcRect/>
          <a:stretch>
            <a:fillRect/>
          </a:stretch>
        </p:blipFill>
        <p:spPr bwMode="auto">
          <a:xfrm flipV="1">
            <a:off x="0" y="844550"/>
            <a:ext cx="9137650" cy="144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4294967295"/>
          </p:nvPr>
        </p:nvSpPr>
        <p:spPr>
          <a:xfrm>
            <a:off x="250825" y="1052513"/>
            <a:ext cx="8678863" cy="5430837"/>
          </a:xfrm>
        </p:spPr>
        <p:txBody>
          <a:bodyPr/>
          <a:lstStyle/>
          <a:p>
            <a:pPr lvl="1" algn="just" eaLnBrk="1" hangingPunct="1">
              <a:lnSpc>
                <a:spcPct val="130000"/>
              </a:lnSpc>
              <a:buFontTx/>
              <a:buNone/>
            </a:pPr>
            <a:endParaRPr lang="zh-CN" altLang="en-US" sz="1000" dirty="0" smtClean="0">
              <a:latin typeface="仿宋_GB2312" pitchFamily="49" charset="-122"/>
              <a:ea typeface="仿宋_GB2312" pitchFamily="49" charset="-122"/>
              <a:sym typeface="仿宋_GB2312" pitchFamily="49" charset="-122"/>
            </a:endParaRPr>
          </a:p>
          <a:p>
            <a:pPr lvl="1" eaLnBrk="1" hangingPunct="1">
              <a:lnSpc>
                <a:spcPct val="130000"/>
              </a:lnSpc>
              <a:buClr>
                <a:schemeClr val="tx1"/>
              </a:buClr>
              <a:buFont typeface="Wingdings" pitchFamily="2" charset="2"/>
              <a:buChar char="u"/>
            </a:pPr>
            <a:r>
              <a:rPr lang="zh-CN" altLang="en-US" dirty="0" smtClean="0">
                <a:solidFill>
                  <a:srgbClr val="FF0000"/>
                </a:solidFill>
                <a:latin typeface="黑体" pitchFamily="49" charset="-122"/>
                <a:ea typeface="黑体" pitchFamily="49" charset="-122"/>
                <a:sym typeface="仿宋_GB2312" pitchFamily="49" charset="-122"/>
              </a:rPr>
              <a:t>会议费：</a:t>
            </a:r>
            <a:r>
              <a:rPr lang="zh-CN" altLang="en-US" dirty="0" smtClean="0">
                <a:ea typeface="黑体" pitchFamily="49" charset="-122"/>
              </a:rPr>
              <a:t>是指在</a:t>
            </a:r>
            <a:r>
              <a:rPr lang="zh-CN" altLang="en-US" dirty="0" smtClean="0">
                <a:solidFill>
                  <a:srgbClr val="FF0000"/>
                </a:solidFill>
                <a:ea typeface="黑体" pitchFamily="49" charset="-122"/>
              </a:rPr>
              <a:t>课题研究过程中</a:t>
            </a:r>
            <a:r>
              <a:rPr lang="zh-CN" altLang="en-US" dirty="0" smtClean="0">
                <a:ea typeface="黑体" pitchFamily="49" charset="-122"/>
              </a:rPr>
              <a:t>为</a:t>
            </a:r>
            <a:r>
              <a:rPr lang="zh-CN" altLang="en-US" dirty="0" smtClean="0">
                <a:solidFill>
                  <a:srgbClr val="FF0000"/>
                </a:solidFill>
                <a:ea typeface="黑体" pitchFamily="49" charset="-122"/>
              </a:rPr>
              <a:t>组织开展学术研讨、咨询以及协调</a:t>
            </a:r>
            <a:r>
              <a:rPr lang="zh-CN" altLang="en-US" dirty="0" smtClean="0">
                <a:ea typeface="黑体" pitchFamily="49" charset="-122"/>
              </a:rPr>
              <a:t>项目或课题等活动而发生的会议费用。</a:t>
            </a:r>
            <a:endParaRPr lang="en-US" altLang="zh-CN" sz="2400" b="1" dirty="0" smtClean="0">
              <a:solidFill>
                <a:srgbClr val="FF0000"/>
              </a:solidFill>
              <a:latin typeface="黑体" pitchFamily="49" charset="-122"/>
              <a:ea typeface="黑体" pitchFamily="49" charset="-122"/>
              <a:sym typeface="仿宋_GB2312" pitchFamily="49" charset="-122"/>
            </a:endParaRPr>
          </a:p>
          <a:p>
            <a:pPr lvl="1" eaLnBrk="1" hangingPunct="1">
              <a:lnSpc>
                <a:spcPct val="130000"/>
              </a:lnSpc>
              <a:spcBef>
                <a:spcPct val="55000"/>
              </a:spcBef>
              <a:buFont typeface="宋体" pitchFamily="2" charset="-122"/>
              <a:buAutoNum type="circleNumDbPlain"/>
            </a:pPr>
            <a:r>
              <a:rPr lang="zh-CN" altLang="en-US" sz="2400" dirty="0" smtClean="0">
                <a:latin typeface="仿宋_GB2312" pitchFamily="49" charset="-122"/>
                <a:ea typeface="仿宋_GB2312" pitchFamily="49" charset="-122"/>
                <a:sym typeface="仿宋_GB2312" pitchFamily="49" charset="-122"/>
              </a:rPr>
              <a:t>会议</a:t>
            </a:r>
            <a:r>
              <a:rPr lang="zh-CN" altLang="en-US" sz="2400" dirty="0" smtClean="0">
                <a:latin typeface="仿宋_GB2312" pitchFamily="49" charset="-122"/>
                <a:ea typeface="仿宋_GB2312" pitchFamily="49" charset="-122"/>
                <a:sym typeface="仿宋_GB2312" pitchFamily="49" charset="-122"/>
              </a:rPr>
              <a:t>费事前审批，支出</a:t>
            </a:r>
            <a:r>
              <a:rPr lang="zh-CN" altLang="en-US" sz="2400" dirty="0" smtClean="0">
                <a:latin typeface="仿宋_GB2312" pitchFamily="49" charset="-122"/>
                <a:ea typeface="仿宋_GB2312" pitchFamily="49" charset="-122"/>
                <a:sym typeface="仿宋_GB2312" pitchFamily="49" charset="-122"/>
              </a:rPr>
              <a:t>手续要完备，要有预算单、会议通知、参加人员等；</a:t>
            </a:r>
          </a:p>
          <a:p>
            <a:pPr lvl="1" eaLnBrk="1" hangingPunct="1">
              <a:lnSpc>
                <a:spcPct val="130000"/>
              </a:lnSpc>
              <a:buFont typeface="宋体" pitchFamily="2" charset="-122"/>
              <a:buAutoNum type="circleNumDbPlain"/>
            </a:pPr>
            <a:r>
              <a:rPr lang="zh-CN" altLang="en-US" sz="2400" dirty="0" smtClean="0">
                <a:latin typeface="仿宋_GB2312" pitchFamily="49" charset="-122"/>
                <a:ea typeface="仿宋_GB2312" pitchFamily="49" charset="-122"/>
                <a:sym typeface="仿宋_GB2312" pitchFamily="49" charset="-122"/>
              </a:rPr>
              <a:t>会议开支标准应严格执行国家有关标准，严禁铺张浪费；</a:t>
            </a:r>
          </a:p>
          <a:p>
            <a:pPr lvl="1" eaLnBrk="1" hangingPunct="1">
              <a:lnSpc>
                <a:spcPct val="130000"/>
              </a:lnSpc>
              <a:buFont typeface="宋体" pitchFamily="2" charset="-122"/>
              <a:buAutoNum type="circleNumDbPlain"/>
            </a:pPr>
            <a:r>
              <a:rPr lang="zh-CN" altLang="en-US" sz="2400" dirty="0" smtClean="0">
                <a:latin typeface="仿宋_GB2312" pitchFamily="49" charset="-122"/>
                <a:ea typeface="仿宋_GB2312" pitchFamily="49" charset="-122"/>
                <a:sym typeface="仿宋_GB2312" pitchFamily="49" charset="-122"/>
              </a:rPr>
              <a:t>严格控制会议规模、会议数量和会期；</a:t>
            </a:r>
          </a:p>
          <a:p>
            <a:pPr lvl="1" eaLnBrk="1" hangingPunct="1">
              <a:lnSpc>
                <a:spcPct val="130000"/>
              </a:lnSpc>
              <a:buFont typeface="宋体" pitchFamily="2" charset="-122"/>
              <a:buAutoNum type="circleNumDbPlain"/>
            </a:pPr>
            <a:r>
              <a:rPr lang="zh-CN" altLang="en-US" sz="2400" dirty="0" smtClean="0">
                <a:latin typeface="仿宋_GB2312" pitchFamily="49" charset="-122"/>
                <a:ea typeface="仿宋_GB2312" pitchFamily="49" charset="-122"/>
                <a:sym typeface="仿宋_GB2312" pitchFamily="49" charset="-122"/>
              </a:rPr>
              <a:t>严禁</a:t>
            </a:r>
            <a:r>
              <a:rPr lang="zh-CN" altLang="en-US" sz="2400" dirty="0" smtClean="0">
                <a:latin typeface="仿宋_GB2312" pitchFamily="49" charset="-122"/>
                <a:ea typeface="仿宋_GB2312" pitchFamily="49" charset="-122"/>
                <a:sym typeface="仿宋_GB2312" pitchFamily="49" charset="-122"/>
              </a:rPr>
              <a:t>开支招待费、礼品费和旅游费用等不合理</a:t>
            </a:r>
            <a:r>
              <a:rPr lang="zh-CN" altLang="en-US" sz="2400" dirty="0" smtClean="0">
                <a:latin typeface="仿宋_GB2312" pitchFamily="49" charset="-122"/>
                <a:ea typeface="仿宋_GB2312" pitchFamily="49" charset="-122"/>
                <a:sym typeface="仿宋_GB2312" pitchFamily="49" charset="-122"/>
              </a:rPr>
              <a:t>支出；</a:t>
            </a:r>
            <a:endParaRPr lang="en-US" altLang="zh-CN" sz="2400" dirty="0" smtClean="0">
              <a:latin typeface="仿宋_GB2312" pitchFamily="49" charset="-122"/>
              <a:ea typeface="仿宋_GB2312" pitchFamily="49" charset="-122"/>
              <a:sym typeface="仿宋_GB2312" pitchFamily="49" charset="-122"/>
            </a:endParaRPr>
          </a:p>
          <a:p>
            <a:pPr lvl="1" eaLnBrk="1" hangingPunct="1">
              <a:lnSpc>
                <a:spcPct val="130000"/>
              </a:lnSpc>
              <a:buFont typeface="宋体" pitchFamily="2" charset="-122"/>
              <a:buAutoNum type="circleNumDbPlain"/>
            </a:pPr>
            <a:r>
              <a:rPr lang="zh-CN" altLang="en-US" sz="2400" dirty="0" smtClean="0">
                <a:latin typeface="仿宋_GB2312" pitchFamily="49" charset="-122"/>
                <a:ea typeface="仿宋_GB2312" pitchFamily="49" charset="-122"/>
                <a:sym typeface="仿宋_GB2312" pitchFamily="49" charset="-122"/>
              </a:rPr>
              <a:t>公务卡</a:t>
            </a:r>
            <a:r>
              <a:rPr lang="zh-CN" altLang="en-US" sz="2400" dirty="0" smtClean="0">
                <a:latin typeface="仿宋_GB2312" pitchFamily="49" charset="-122"/>
                <a:ea typeface="仿宋_GB2312" pitchFamily="49" charset="-122"/>
                <a:sym typeface="仿宋_GB2312" pitchFamily="49" charset="-122"/>
              </a:rPr>
              <a:t>结算。</a:t>
            </a:r>
            <a:endParaRPr lang="zh-CN" altLang="en-US" sz="1800" dirty="0" smtClean="0">
              <a:latin typeface="仿宋_GB2312" pitchFamily="49" charset="-122"/>
              <a:ea typeface="仿宋_GB2312" pitchFamily="49" charset="-122"/>
              <a:sym typeface="仿宋_GB2312" pitchFamily="49" charset="-122"/>
            </a:endParaRPr>
          </a:p>
        </p:txBody>
      </p:sp>
      <p:sp>
        <p:nvSpPr>
          <p:cNvPr id="44037" name="AutoShape 3"/>
          <p:cNvSpPr>
            <a:spLocks noChangeArrowheads="1"/>
          </p:cNvSpPr>
          <p:nvPr/>
        </p:nvSpPr>
        <p:spPr bwMode="auto">
          <a:xfrm>
            <a:off x="1428750" y="0"/>
            <a:ext cx="5832475" cy="720725"/>
          </a:xfrm>
          <a:prstGeom prst="flowChartAlternateProcess">
            <a:avLst/>
          </a:prstGeom>
          <a:solidFill>
            <a:srgbClr val="9999FF"/>
          </a:solidFill>
          <a:ln w="9525" cmpd="sng">
            <a:solidFill>
              <a:schemeClr val="tx1"/>
            </a:solidFill>
            <a:miter lim="800000"/>
            <a:headEnd/>
            <a:tailEnd/>
          </a:ln>
          <a:effectLst>
            <a:outerShdw dist="107763" dir="13500000" algn="ctr" rotWithShape="0">
              <a:schemeClr val="bg2">
                <a:alpha val="50000"/>
              </a:schemeClr>
            </a:outerShdw>
          </a:effectLst>
        </p:spPr>
        <p:txBody>
          <a:bodyPr wrap="none" anchor="ctr"/>
          <a:lstStyle/>
          <a:p>
            <a:pPr algn="ctr">
              <a:lnSpc>
                <a:spcPct val="100000"/>
              </a:lnSpc>
              <a:spcBef>
                <a:spcPct val="0"/>
              </a:spcBef>
              <a:buClrTx/>
              <a:defRPr/>
            </a:pPr>
            <a:r>
              <a:rPr lang="zh-CN" altLang="en-US" sz="3200" b="1" dirty="0" smtClean="0">
                <a:latin typeface="黑体" pitchFamily="49" charset="-122"/>
                <a:ea typeface="黑体" pitchFamily="49" charset="-122"/>
                <a:sym typeface="Arial" pitchFamily="34" charset="0"/>
              </a:rPr>
              <a:t>四、费用</a:t>
            </a:r>
            <a:r>
              <a:rPr lang="zh-CN" altLang="en-US" sz="3200" b="1" dirty="0">
                <a:latin typeface="黑体" pitchFamily="49" charset="-122"/>
                <a:ea typeface="黑体" pitchFamily="49" charset="-122"/>
                <a:sym typeface="Arial" pitchFamily="34" charset="0"/>
              </a:rPr>
              <a:t>的支出管理</a:t>
            </a:r>
            <a:endParaRPr lang="zh-CN" altLang="en-US" sz="3200" b="1" dirty="0">
              <a:latin typeface="Arial" pitchFamily="34" charset="0"/>
              <a:ea typeface="楷体_GB2312" pitchFamily="1" charset="-122"/>
            </a:endParaRPr>
          </a:p>
        </p:txBody>
      </p:sp>
      <p:pic>
        <p:nvPicPr>
          <p:cNvPr id="19460" name="Picture 7"/>
          <p:cNvPicPr>
            <a:picLocks noChangeAspect="1" noChangeArrowheads="1"/>
          </p:cNvPicPr>
          <p:nvPr/>
        </p:nvPicPr>
        <p:blipFill>
          <a:blip r:embed="rId2" cstate="print"/>
          <a:srcRect/>
          <a:stretch>
            <a:fillRect/>
          </a:stretch>
        </p:blipFill>
        <p:spPr bwMode="auto">
          <a:xfrm flipV="1">
            <a:off x="0" y="844550"/>
            <a:ext cx="9137650" cy="144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4.8|6.9|14.4"/>
</p:tagLst>
</file>

<file path=ppt/theme/theme1.xml><?xml version="1.0" encoding="utf-8"?>
<a:theme xmlns:a="http://schemas.openxmlformats.org/drawingml/2006/main" name="cdb2004c003l">
  <a:themeElements>
    <a:clrScheme name="">
      <a:dk1>
        <a:srgbClr val="000000"/>
      </a:dk1>
      <a:lt1>
        <a:srgbClr val="FFFFFF"/>
      </a:lt1>
      <a:dk2>
        <a:srgbClr val="163794"/>
      </a:dk2>
      <a:lt2>
        <a:srgbClr val="C0C0C0"/>
      </a:lt2>
      <a:accent1>
        <a:srgbClr val="009999"/>
      </a:accent1>
      <a:accent2>
        <a:srgbClr val="990000"/>
      </a:accent2>
      <a:accent3>
        <a:srgbClr val="ABAEC8"/>
      </a:accent3>
      <a:accent4>
        <a:srgbClr val="DADADA"/>
      </a:accent4>
      <a:accent5>
        <a:srgbClr val="AACACA"/>
      </a:accent5>
      <a:accent6>
        <a:srgbClr val="8A0000"/>
      </a:accent6>
      <a:hlink>
        <a:srgbClr val="6699FF"/>
      </a:hlink>
      <a:folHlink>
        <a:srgbClr val="969696"/>
      </a:folHlink>
    </a:clrScheme>
    <a:fontScheme name="cdb2004c003l">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cdb2004c003l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cdb2004c003l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cdb2004c003l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db2004c003l">
  <a:themeElements>
    <a:clrScheme name="1_cdb2004c003l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1_cdb2004c003l">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600" b="1"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cdb2004c003l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1_cdb2004c003l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1_cdb2004c003l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cdb2004c003l</Template>
  <TotalTime>2790</TotalTime>
  <Pages>0</Pages>
  <Words>1748</Words>
  <Characters>0</Characters>
  <Application>Microsoft Office PowerPoint</Application>
  <DocSecurity>0</DocSecurity>
  <PresentationFormat>全屏显示(4:3)</PresentationFormat>
  <Lines>0</Lines>
  <Paragraphs>143</Paragraphs>
  <Slides>21</Slides>
  <Notes>2</Notes>
  <HiddenSlides>0</HiddenSlides>
  <MMClips>0</MMClips>
  <ScaleCrop>false</ScaleCrop>
  <HeadingPairs>
    <vt:vector size="4" baseType="variant">
      <vt:variant>
        <vt:lpstr>主题</vt:lpstr>
      </vt:variant>
      <vt:variant>
        <vt:i4>2</vt:i4>
      </vt:variant>
      <vt:variant>
        <vt:lpstr>幻灯片标题</vt:lpstr>
      </vt:variant>
      <vt:variant>
        <vt:i4>21</vt:i4>
      </vt:variant>
    </vt:vector>
  </HeadingPairs>
  <TitlesOfParts>
    <vt:vector size="23" baseType="lpstr">
      <vt:lpstr>cdb2004c003l</vt:lpstr>
      <vt:lpstr>1_cdb2004c003l</vt:lpstr>
      <vt:lpstr>科 研 经 费 管 理 交 流</vt:lpstr>
      <vt:lpstr>一、科研经费管理的重视程度不断提高 </vt:lpstr>
      <vt:lpstr>二、科研经费管理的管理体系</vt:lpstr>
      <vt:lpstr>三、科研经费财务管理的具体实施</vt:lpstr>
      <vt:lpstr>三、科研经费财务管理的具体实施</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九、科研项目经费财务管理的建议</vt:lpstr>
      <vt:lpstr>幻灯片 21</vt:lpstr>
    </vt:vector>
  </TitlesOfParts>
  <Company>www.ftpdown.com</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zhangqian</dc:creator>
  <cp:lastModifiedBy>USST</cp:lastModifiedBy>
  <cp:revision>785</cp:revision>
  <cp:lastPrinted>1899-12-30T00:00:00Z</cp:lastPrinted>
  <dcterms:created xsi:type="dcterms:W3CDTF">2007-02-04T08:28:52Z</dcterms:created>
  <dcterms:modified xsi:type="dcterms:W3CDTF">2014-10-10T04:09:14Z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2052-6.6.0.2671</vt:lpwstr>
  </property>
</Properties>
</file>