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0" r:id="rId1"/>
  </p:sldMasterIdLst>
  <p:sldIdLst>
    <p:sldId id="256" r:id="rId2"/>
    <p:sldId id="257" r:id="rId3"/>
    <p:sldId id="264" r:id="rId4"/>
    <p:sldId id="259" r:id="rId5"/>
    <p:sldId id="265" r:id="rId6"/>
    <p:sldId id="266" r:id="rId7"/>
    <p:sldId id="267" r:id="rId8"/>
    <p:sldId id="268" r:id="rId9"/>
    <p:sldId id="271" r:id="rId10"/>
    <p:sldId id="272" r:id="rId11"/>
    <p:sldId id="269" r:id="rId12"/>
    <p:sldId id="274" r:id="rId13"/>
    <p:sldId id="270" r:id="rId14"/>
    <p:sldId id="273" r:id="rId1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38" autoAdjust="0"/>
    <p:restoredTop sz="94659" autoAdjust="0"/>
  </p:normalViewPr>
  <p:slideViewPr>
    <p:cSldViewPr>
      <p:cViewPr varScale="1">
        <p:scale>
          <a:sx n="39" d="100"/>
          <a:sy n="39" d="100"/>
        </p:scale>
        <p:origin x="-1344"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30" name="Date Placeholder 29"/>
          <p:cNvSpPr>
            <a:spLocks noGrp="1"/>
          </p:cNvSpPr>
          <p:nvPr>
            <p:ph type="dt" sz="half" idx="10"/>
          </p:nvPr>
        </p:nvSpPr>
        <p:spPr/>
        <p:txBody>
          <a:bodyPr/>
          <a:lstStyle/>
          <a:p>
            <a:fld id="{530820CF-B880-4189-942D-D702A7CBA730}" type="datetimeFigureOut">
              <a:rPr lang="zh-CN" altLang="en-US" smtClean="0"/>
              <a:t>2014/10/13</a:t>
            </a:fld>
            <a:endParaRPr lang="zh-CN" altLang="en-US"/>
          </a:p>
        </p:txBody>
      </p:sp>
      <p:sp>
        <p:nvSpPr>
          <p:cNvPr id="19" name="Footer Placeholder 18"/>
          <p:cNvSpPr>
            <a:spLocks noGrp="1"/>
          </p:cNvSpPr>
          <p:nvPr>
            <p:ph type="ftr" sz="quarter" idx="11"/>
          </p:nvPr>
        </p:nvSpPr>
        <p:spPr/>
        <p:txBody>
          <a:bodyPr/>
          <a:lstStyle/>
          <a:p>
            <a:endParaRPr lang="zh-CN" altLang="en-US"/>
          </a:p>
        </p:txBody>
      </p:sp>
      <p:sp>
        <p:nvSpPr>
          <p:cNvPr id="27" name="Slide Number Placeholder 2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zh-CN" altLang="en-US" smtClean="0"/>
              <a:t>单击此处编辑母版标题样式</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2014/10/13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zh-CN" altLang="en-US" smtClean="0"/>
              <a:t>单击此处编辑母版标题样式</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2014/10/13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zh-CN" altLang="en-US" smtClean="0"/>
              <a:t>单击此处编辑母版标题样式</a:t>
            </a:r>
            <a:endParaRPr kumimoji="0" lang="en-US"/>
          </a:p>
        </p:txBody>
      </p:sp>
      <p:sp>
        <p:nvSpPr>
          <p:cNvPr id="3" name="Content Placeholder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2014/10/13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Date Placeholder 3"/>
          <p:cNvSpPr>
            <a:spLocks noGrp="1"/>
          </p:cNvSpPr>
          <p:nvPr>
            <p:ph type="dt" sz="half" idx="10"/>
          </p:nvPr>
        </p:nvSpPr>
        <p:spPr/>
        <p:txBody>
          <a:bodyPr/>
          <a:lstStyle/>
          <a:p>
            <a:fld id="{530820CF-B880-4189-942D-D702A7CBA730}" type="datetimeFigureOut">
              <a:rPr lang="zh-CN" altLang="en-US" smtClean="0"/>
              <a:t>2014/10/13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zh-CN" altLang="en-US" smtClean="0"/>
              <a:t>单击此处编辑母版标题样式</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Date Placeholder 4"/>
          <p:cNvSpPr>
            <a:spLocks noGrp="1"/>
          </p:cNvSpPr>
          <p:nvPr>
            <p:ph type="dt" sz="half" idx="10"/>
          </p:nvPr>
        </p:nvSpPr>
        <p:spPr/>
        <p:txBody>
          <a:bodyPr/>
          <a:lstStyle/>
          <a:p>
            <a:fld id="{530820CF-B880-4189-942D-D702A7CBA730}" type="datetimeFigureOut">
              <a:rPr lang="zh-CN" altLang="en-US" smtClean="0"/>
              <a:t>2014/10/13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zh-CN" altLang="en-US" smtClean="0"/>
              <a:t>单击此处编辑母版标题样式</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Date Placeholder 6"/>
          <p:cNvSpPr>
            <a:spLocks noGrp="1"/>
          </p:cNvSpPr>
          <p:nvPr>
            <p:ph type="dt" sz="half" idx="10"/>
          </p:nvPr>
        </p:nvSpPr>
        <p:spPr/>
        <p:txBody>
          <a:bodyPr/>
          <a:lstStyle/>
          <a:p>
            <a:fld id="{530820CF-B880-4189-942D-D702A7CBA730}" type="datetimeFigureOut">
              <a:rPr lang="zh-CN" altLang="en-US" smtClean="0"/>
              <a:t>2014/10/13</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Date Placeholder 2"/>
          <p:cNvSpPr>
            <a:spLocks noGrp="1"/>
          </p:cNvSpPr>
          <p:nvPr>
            <p:ph type="dt" sz="half" idx="10"/>
          </p:nvPr>
        </p:nvSpPr>
        <p:spPr/>
        <p:txBody>
          <a:bodyPr/>
          <a:lstStyle/>
          <a:p>
            <a:fld id="{530820CF-B880-4189-942D-D702A7CBA730}" type="datetimeFigureOut">
              <a:rPr lang="zh-CN" altLang="en-US" smtClean="0"/>
              <a:t>2014/10/13</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820CF-B880-4189-942D-D702A7CBA730}" type="datetimeFigureOut">
              <a:rPr lang="zh-CN" altLang="en-US" smtClean="0"/>
              <a:t>2014/10/13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zh-CN" altLang="en-US" smtClean="0"/>
              <a:t>单击此处编辑母版文本样式</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Date Placeholder 4"/>
          <p:cNvSpPr>
            <a:spLocks noGrp="1"/>
          </p:cNvSpPr>
          <p:nvPr>
            <p:ph type="dt" sz="half" idx="10"/>
          </p:nvPr>
        </p:nvSpPr>
        <p:spPr/>
        <p:txBody>
          <a:bodyPr/>
          <a:lstStyle/>
          <a:p>
            <a:fld id="{530820CF-B880-4189-942D-D702A7CBA730}" type="datetimeFigureOut">
              <a:rPr lang="zh-CN" altLang="en-US" smtClean="0"/>
              <a:t>2014/10/13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zh-CN" altLang="en-US" smtClean="0"/>
              <a:t>单击此处编辑母版标题样式</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Date Placeholder 4"/>
          <p:cNvSpPr>
            <a:spLocks noGrp="1"/>
          </p:cNvSpPr>
          <p:nvPr>
            <p:ph type="dt" sz="half" idx="10"/>
          </p:nvPr>
        </p:nvSpPr>
        <p:spPr/>
        <p:txBody>
          <a:bodyPr/>
          <a:lstStyle/>
          <a:p>
            <a:fld id="{530820CF-B880-4189-942D-D702A7CBA730}" type="datetimeFigureOut">
              <a:rPr lang="zh-CN" altLang="en-US" smtClean="0"/>
              <a:t>2014/10/13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a:xfrm>
            <a:off x="8077200" y="6356350"/>
            <a:ext cx="609600" cy="365125"/>
          </a:xfrm>
        </p:spPr>
        <p:txBody>
          <a:bodyPr/>
          <a:lstStyle/>
          <a:p>
            <a:fld id="{0C913308-F349-4B6D-A68A-DD1791B4A57B}" type="slidenum">
              <a:rPr lang="zh-CN" altLang="en-US" smtClean="0"/>
              <a:t>‹#›</a:t>
            </a:fld>
            <a:endParaRPr lang="zh-CN" alt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zh-CN" altLang="en-US" smtClean="0"/>
              <a:t>单击图标添加图片</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zh-CN" altLang="en-US" smtClean="0"/>
              <a:t>单击此处编辑母版标题样式</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30820CF-B880-4189-942D-D702A7CBA730}" type="datetimeFigureOut">
              <a:rPr lang="zh-CN" altLang="en-US" smtClean="0"/>
              <a:t>2014/10/13</a:t>
            </a:fld>
            <a:endParaRPr lang="zh-CN" alt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zh-CN" alt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C913308-F349-4B6D-A68A-DD1791B4A57B}" type="slidenum">
              <a:rPr lang="zh-CN" altLang="en-US" smtClean="0"/>
              <a:t>‹#›</a:t>
            </a:fld>
            <a:endParaRPr lang="zh-CN" alt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07504" y="908720"/>
            <a:ext cx="8928992" cy="2592288"/>
          </a:xfrm>
        </p:spPr>
        <p:txBody>
          <a:bodyPr>
            <a:normAutofit/>
          </a:bodyPr>
          <a:lstStyle/>
          <a:p>
            <a:pPr algn="ctr"/>
            <a:r>
              <a:rPr lang="zh-CN" altLang="en-US" sz="5400" b="1" dirty="0" smtClean="0"/>
              <a:t>规范科研项目及经费管理</a:t>
            </a:r>
            <a:r>
              <a:rPr lang="en-US" altLang="zh-CN" sz="5400" b="1" dirty="0" smtClean="0"/>
              <a:t/>
            </a:r>
            <a:br>
              <a:rPr lang="en-US" altLang="zh-CN" sz="5400" b="1" dirty="0" smtClean="0"/>
            </a:br>
            <a:r>
              <a:rPr lang="zh-CN" altLang="en-US" sz="5400" b="1" dirty="0" smtClean="0"/>
              <a:t>工作会议</a:t>
            </a:r>
            <a:endParaRPr lang="zh-CN" altLang="en-US" sz="5400" b="1" dirty="0"/>
          </a:p>
        </p:txBody>
      </p:sp>
      <p:sp>
        <p:nvSpPr>
          <p:cNvPr id="3" name="副标题 2"/>
          <p:cNvSpPr>
            <a:spLocks noGrp="1"/>
          </p:cNvSpPr>
          <p:nvPr>
            <p:ph type="subTitle" idx="1"/>
          </p:nvPr>
        </p:nvSpPr>
        <p:spPr>
          <a:xfrm>
            <a:off x="1403648" y="4725144"/>
            <a:ext cx="6400800" cy="1512169"/>
          </a:xfrm>
        </p:spPr>
        <p:txBody>
          <a:bodyPr/>
          <a:lstStyle/>
          <a:p>
            <a:pPr algn="ctr"/>
            <a:r>
              <a:rPr lang="zh-CN" altLang="en-US" sz="4000" dirty="0" smtClean="0"/>
              <a:t>管理学院</a:t>
            </a:r>
            <a:endParaRPr lang="en-US" altLang="zh-CN" sz="4000" dirty="0" smtClean="0"/>
          </a:p>
          <a:p>
            <a:pPr algn="ctr"/>
            <a:r>
              <a:rPr lang="en-US" altLang="zh-CN" sz="4000" dirty="0" smtClean="0"/>
              <a:t>2014</a:t>
            </a:r>
            <a:r>
              <a:rPr lang="zh-CN" altLang="en-US" sz="4000" dirty="0" smtClean="0"/>
              <a:t>年</a:t>
            </a:r>
            <a:r>
              <a:rPr lang="en-US" altLang="zh-CN" sz="4000" dirty="0" smtClean="0"/>
              <a:t>10</a:t>
            </a:r>
            <a:r>
              <a:rPr lang="zh-CN" altLang="en-US" sz="4000" dirty="0" smtClean="0"/>
              <a:t>月</a:t>
            </a:r>
            <a:r>
              <a:rPr lang="en-US" altLang="zh-CN" sz="4000" dirty="0" smtClean="0"/>
              <a:t>14</a:t>
            </a:r>
            <a:r>
              <a:rPr lang="zh-CN" altLang="en-US" sz="4000" dirty="0" smtClean="0"/>
              <a:t>日</a:t>
            </a:r>
            <a:endParaRPr lang="zh-CN" altLang="en-US" sz="4000" dirty="0"/>
          </a:p>
        </p:txBody>
      </p:sp>
    </p:spTree>
    <p:extLst>
      <p:ext uri="{BB962C8B-B14F-4D97-AF65-F5344CB8AC3E}">
        <p14:creationId xmlns:p14="http://schemas.microsoft.com/office/powerpoint/2010/main" val="36909420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32656"/>
            <a:ext cx="8229600" cy="1224136"/>
          </a:xfrm>
        </p:spPr>
        <p:txBody>
          <a:bodyPr>
            <a:noAutofit/>
          </a:bodyPr>
          <a:lstStyle/>
          <a:p>
            <a:pPr marL="342900" indent="-342900">
              <a:spcBef>
                <a:spcPct val="20000"/>
              </a:spcBef>
            </a:pPr>
            <a:r>
              <a:rPr lang="zh-CN" altLang="en-US" sz="4400" b="1" dirty="0">
                <a:solidFill>
                  <a:srgbClr val="4E3B30"/>
                </a:solidFill>
                <a:latin typeface="Franklin Gothic Book"/>
                <a:ea typeface="华文楷体"/>
                <a:cs typeface="+mn-cs"/>
              </a:rPr>
              <a:t>二、学校规范科研项目及经费管理</a:t>
            </a:r>
            <a:r>
              <a:rPr lang="zh-CN" altLang="en-US" sz="4400" b="1" dirty="0" smtClean="0">
                <a:solidFill>
                  <a:srgbClr val="4E3B30"/>
                </a:solidFill>
                <a:latin typeface="Franklin Gothic Book"/>
                <a:ea typeface="华文楷体"/>
                <a:cs typeface="+mn-cs"/>
              </a:rPr>
              <a:t>的有关</a:t>
            </a:r>
            <a:r>
              <a:rPr lang="zh-CN" altLang="en-US" sz="4400" b="1" dirty="0" smtClean="0">
                <a:solidFill>
                  <a:srgbClr val="4E3B30"/>
                </a:solidFill>
                <a:latin typeface="Franklin Gothic Book"/>
                <a:ea typeface="华文楷体"/>
                <a:cs typeface="+mn-cs"/>
              </a:rPr>
              <a:t>精神</a:t>
            </a:r>
            <a:endParaRPr lang="zh-CN" altLang="en-US" sz="4400" b="1" dirty="0">
              <a:solidFill>
                <a:srgbClr val="4E3B30"/>
              </a:solidFill>
              <a:latin typeface="Franklin Gothic Book"/>
              <a:ea typeface="华文楷体"/>
              <a:cs typeface="+mn-cs"/>
            </a:endParaRPr>
          </a:p>
        </p:txBody>
      </p:sp>
      <p:sp>
        <p:nvSpPr>
          <p:cNvPr id="3" name="内容占位符 2"/>
          <p:cNvSpPr>
            <a:spLocks noGrp="1"/>
          </p:cNvSpPr>
          <p:nvPr>
            <p:ph idx="1"/>
          </p:nvPr>
        </p:nvSpPr>
        <p:spPr>
          <a:xfrm>
            <a:off x="179512" y="1628800"/>
            <a:ext cx="8784976" cy="5040560"/>
          </a:xfrm>
        </p:spPr>
        <p:txBody>
          <a:bodyPr>
            <a:normAutofit/>
          </a:bodyPr>
          <a:lstStyle/>
          <a:p>
            <a:pPr>
              <a:lnSpc>
                <a:spcPct val="80000"/>
              </a:lnSpc>
            </a:pPr>
            <a:r>
              <a:rPr lang="zh-CN" altLang="en-US" sz="2400" dirty="0" smtClean="0">
                <a:solidFill>
                  <a:srgbClr val="990000"/>
                </a:solidFill>
                <a:latin typeface="黑体" pitchFamily="49" charset="-122"/>
                <a:ea typeface="黑体" pitchFamily="49" charset="-122"/>
              </a:rPr>
              <a:t>（</a:t>
            </a:r>
            <a:r>
              <a:rPr lang="zh-CN" altLang="en-US" sz="2400" dirty="0">
                <a:solidFill>
                  <a:srgbClr val="990000"/>
                </a:solidFill>
                <a:latin typeface="黑体" pitchFamily="49" charset="-122"/>
                <a:ea typeface="黑体" pitchFamily="49" charset="-122"/>
              </a:rPr>
              <a:t>四）财务</a:t>
            </a:r>
            <a:r>
              <a:rPr lang="zh-CN" altLang="en-US" sz="2400" dirty="0" smtClean="0">
                <a:solidFill>
                  <a:srgbClr val="990000"/>
                </a:solidFill>
                <a:latin typeface="黑体" pitchFamily="49" charset="-122"/>
                <a:ea typeface="黑体" pitchFamily="49" charset="-122"/>
              </a:rPr>
              <a:t>处交流的主要问题</a:t>
            </a:r>
            <a:endParaRPr lang="en-US" altLang="zh-CN" sz="2400" dirty="0" smtClean="0">
              <a:solidFill>
                <a:srgbClr val="990000"/>
              </a:solidFill>
              <a:latin typeface="黑体" pitchFamily="49" charset="-122"/>
              <a:ea typeface="黑体" pitchFamily="49" charset="-122"/>
            </a:endParaRPr>
          </a:p>
          <a:p>
            <a:pPr>
              <a:lnSpc>
                <a:spcPct val="80000"/>
              </a:lnSpc>
            </a:pPr>
            <a:r>
              <a:rPr lang="en-US" altLang="zh-CN" sz="2200" b="1" dirty="0"/>
              <a:t>1</a:t>
            </a:r>
            <a:r>
              <a:rPr lang="zh-CN" altLang="en-US" sz="2200" b="1" dirty="0"/>
              <a:t>、强调了科研经费管理的具体要求：</a:t>
            </a:r>
            <a:endParaRPr lang="en-US" altLang="zh-CN" sz="2200" b="1" dirty="0"/>
          </a:p>
          <a:p>
            <a:pPr marL="274320" lvl="1" indent="-274320">
              <a:lnSpc>
                <a:spcPct val="80000"/>
              </a:lnSpc>
              <a:buClr>
                <a:schemeClr val="accent3"/>
              </a:buClr>
              <a:buSzPct val="95000"/>
            </a:pPr>
            <a:r>
              <a:rPr lang="zh-CN" altLang="en-US" sz="2200" b="1" dirty="0" smtClean="0"/>
              <a:t>（</a:t>
            </a:r>
            <a:r>
              <a:rPr lang="en-US" altLang="zh-CN" sz="2200" b="1" dirty="0"/>
              <a:t>3</a:t>
            </a:r>
            <a:r>
              <a:rPr lang="zh-CN" altLang="en-US" sz="2200" b="1" dirty="0"/>
              <a:t>）强调</a:t>
            </a:r>
            <a:r>
              <a:rPr lang="zh-CN" altLang="en-US" sz="2200" b="1" dirty="0" smtClean="0"/>
              <a:t>规范经费支出管理</a:t>
            </a:r>
            <a:endParaRPr lang="en-US" altLang="zh-CN" sz="2200" b="1" dirty="0" smtClean="0"/>
          </a:p>
          <a:p>
            <a:pPr lvl="1">
              <a:lnSpc>
                <a:spcPct val="150000"/>
              </a:lnSpc>
              <a:buFont typeface="Arial" pitchFamily="34" charset="0"/>
              <a:buChar char="•"/>
            </a:pPr>
            <a:r>
              <a:rPr lang="zh-CN" altLang="en-US" dirty="0" smtClean="0"/>
              <a:t>不得随意变动支出、随意修改记账凭证、以表代账应付财务审计和检查；</a:t>
            </a:r>
            <a:endParaRPr lang="en-US" altLang="zh-CN" dirty="0" smtClean="0"/>
          </a:p>
          <a:p>
            <a:pPr lvl="1">
              <a:lnSpc>
                <a:spcPct val="150000"/>
              </a:lnSpc>
              <a:buFont typeface="Arial" pitchFamily="34" charset="0"/>
              <a:buChar char="•"/>
            </a:pPr>
            <a:r>
              <a:rPr lang="zh-CN" altLang="en-US" dirty="0" smtClean="0"/>
              <a:t>严禁虚编合同协助事项，违规将科研经费转拨、转移到利用相关单位或个人行为；</a:t>
            </a:r>
            <a:endParaRPr lang="en-US" altLang="zh-CN" dirty="0" smtClean="0"/>
          </a:p>
          <a:p>
            <a:pPr marL="274320" lvl="1" indent="-274320">
              <a:lnSpc>
                <a:spcPct val="80000"/>
              </a:lnSpc>
              <a:buClr>
                <a:schemeClr val="accent3"/>
              </a:buClr>
              <a:buSzPct val="95000"/>
            </a:pPr>
            <a:r>
              <a:rPr lang="zh-CN" altLang="en-US" sz="2200" b="1" dirty="0"/>
              <a:t>（</a:t>
            </a:r>
            <a:r>
              <a:rPr lang="en-US" altLang="zh-CN" sz="2200" b="1" dirty="0"/>
              <a:t>4</a:t>
            </a:r>
            <a:r>
              <a:rPr lang="zh-CN" altLang="en-US" sz="2200" b="1" dirty="0"/>
              <a:t>）改进项目结余资金</a:t>
            </a:r>
            <a:r>
              <a:rPr lang="zh-CN" altLang="en-US" sz="2200" b="1" dirty="0" smtClean="0"/>
              <a:t>管理</a:t>
            </a:r>
            <a:endParaRPr lang="en-US" altLang="zh-CN" sz="2200" b="1" dirty="0"/>
          </a:p>
        </p:txBody>
      </p:sp>
    </p:spTree>
    <p:extLst>
      <p:ext uri="{BB962C8B-B14F-4D97-AF65-F5344CB8AC3E}">
        <p14:creationId xmlns:p14="http://schemas.microsoft.com/office/powerpoint/2010/main" val="13119908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32656"/>
            <a:ext cx="8229600" cy="936104"/>
          </a:xfrm>
        </p:spPr>
        <p:txBody>
          <a:bodyPr>
            <a:noAutofit/>
          </a:bodyPr>
          <a:lstStyle/>
          <a:p>
            <a:pPr marL="342900" indent="-342900">
              <a:spcBef>
                <a:spcPct val="20000"/>
              </a:spcBef>
            </a:pPr>
            <a:r>
              <a:rPr lang="zh-CN" altLang="en-US" sz="4400" b="1" dirty="0">
                <a:solidFill>
                  <a:srgbClr val="4E3B30"/>
                </a:solidFill>
                <a:latin typeface="Franklin Gothic Book"/>
                <a:ea typeface="华文楷体"/>
                <a:cs typeface="+mn-cs"/>
              </a:rPr>
              <a:t>二、学校规范科研项目及经费管理</a:t>
            </a:r>
            <a:r>
              <a:rPr lang="zh-CN" altLang="en-US" sz="4400" b="1" dirty="0" smtClean="0">
                <a:solidFill>
                  <a:srgbClr val="4E3B30"/>
                </a:solidFill>
                <a:latin typeface="Franklin Gothic Book"/>
                <a:ea typeface="华文楷体"/>
                <a:cs typeface="+mn-cs"/>
              </a:rPr>
              <a:t>的有关</a:t>
            </a:r>
            <a:r>
              <a:rPr lang="zh-CN" altLang="en-US" sz="4400" b="1" dirty="0" smtClean="0">
                <a:solidFill>
                  <a:srgbClr val="4E3B30"/>
                </a:solidFill>
                <a:latin typeface="Franklin Gothic Book"/>
                <a:ea typeface="华文楷体"/>
                <a:cs typeface="+mn-cs"/>
              </a:rPr>
              <a:t>精神</a:t>
            </a:r>
            <a:endParaRPr lang="zh-CN" altLang="en-US" sz="4400" b="1" dirty="0">
              <a:solidFill>
                <a:srgbClr val="4E3B30"/>
              </a:solidFill>
              <a:latin typeface="Franklin Gothic Book"/>
              <a:ea typeface="华文楷体"/>
              <a:cs typeface="+mn-cs"/>
            </a:endParaRPr>
          </a:p>
        </p:txBody>
      </p:sp>
      <p:sp>
        <p:nvSpPr>
          <p:cNvPr id="3" name="内容占位符 2"/>
          <p:cNvSpPr>
            <a:spLocks noGrp="1"/>
          </p:cNvSpPr>
          <p:nvPr>
            <p:ph idx="1"/>
          </p:nvPr>
        </p:nvSpPr>
        <p:spPr>
          <a:xfrm>
            <a:off x="107504" y="1196752"/>
            <a:ext cx="9036496" cy="5544616"/>
          </a:xfrm>
        </p:spPr>
        <p:txBody>
          <a:bodyPr>
            <a:normAutofit/>
          </a:bodyPr>
          <a:lstStyle/>
          <a:p>
            <a:pPr>
              <a:lnSpc>
                <a:spcPct val="80000"/>
              </a:lnSpc>
            </a:pPr>
            <a:r>
              <a:rPr lang="zh-CN" altLang="en-US" sz="2400" dirty="0" smtClean="0">
                <a:solidFill>
                  <a:srgbClr val="990000"/>
                </a:solidFill>
                <a:latin typeface="黑体" pitchFamily="49" charset="-122"/>
                <a:ea typeface="黑体" pitchFamily="49" charset="-122"/>
              </a:rPr>
              <a:t>（四</a:t>
            </a:r>
            <a:r>
              <a:rPr lang="zh-CN" altLang="en-US" sz="2400" dirty="0">
                <a:solidFill>
                  <a:srgbClr val="990000"/>
                </a:solidFill>
                <a:latin typeface="黑体" pitchFamily="49" charset="-122"/>
                <a:ea typeface="黑体" pitchFamily="49" charset="-122"/>
              </a:rPr>
              <a:t>）财务</a:t>
            </a:r>
            <a:r>
              <a:rPr lang="zh-CN" altLang="en-US" sz="2400" dirty="0" smtClean="0">
                <a:solidFill>
                  <a:srgbClr val="990000"/>
                </a:solidFill>
                <a:latin typeface="黑体" pitchFamily="49" charset="-122"/>
                <a:ea typeface="黑体" pitchFamily="49" charset="-122"/>
              </a:rPr>
              <a:t>处交流的主要问题</a:t>
            </a:r>
            <a:endParaRPr lang="en-US" altLang="zh-CN" sz="2400" dirty="0" smtClean="0">
              <a:solidFill>
                <a:srgbClr val="990000"/>
              </a:solidFill>
              <a:latin typeface="黑体" pitchFamily="49" charset="-122"/>
              <a:ea typeface="黑体" pitchFamily="49" charset="-122"/>
            </a:endParaRPr>
          </a:p>
          <a:p>
            <a:pPr>
              <a:lnSpc>
                <a:spcPct val="80000"/>
              </a:lnSpc>
            </a:pPr>
            <a:r>
              <a:rPr lang="en-US" altLang="zh-CN" sz="2400" b="1" dirty="0" smtClean="0"/>
              <a:t>2</a:t>
            </a:r>
            <a:r>
              <a:rPr lang="zh-CN" altLang="en-US" sz="2400" b="1" dirty="0" smtClean="0"/>
              <a:t>、重申了</a:t>
            </a:r>
            <a:r>
              <a:rPr lang="zh-CN" altLang="en-US" sz="2400" b="1" dirty="0"/>
              <a:t>科研经费财务管理的</a:t>
            </a:r>
            <a:r>
              <a:rPr lang="zh-CN" altLang="en-US" sz="2400" b="1" dirty="0" smtClean="0"/>
              <a:t>具体措施和标准</a:t>
            </a:r>
            <a:r>
              <a:rPr lang="zh-CN" altLang="en-US" sz="2400" dirty="0" smtClean="0"/>
              <a:t>（如如何界定各种费用，见财务处网页</a:t>
            </a:r>
            <a:r>
              <a:rPr lang="en-US" altLang="zh-CN" sz="2400" dirty="0" smtClean="0"/>
              <a:t>——</a:t>
            </a:r>
            <a:r>
              <a:rPr lang="en-US" altLang="zh-CN" sz="2400" dirty="0"/>
              <a:t>20141010</a:t>
            </a:r>
            <a:r>
              <a:rPr lang="zh-CN" altLang="en-US" sz="2400" dirty="0"/>
              <a:t>规范科研经费管理会议下载</a:t>
            </a:r>
            <a:r>
              <a:rPr lang="zh-CN" altLang="en-US" sz="2400" dirty="0" smtClean="0"/>
              <a:t>资料（“科研经费管理交流”）；</a:t>
            </a:r>
            <a:endParaRPr lang="en-US" altLang="zh-CN" sz="2400" dirty="0" smtClean="0"/>
          </a:p>
          <a:p>
            <a:pPr>
              <a:lnSpc>
                <a:spcPct val="80000"/>
              </a:lnSpc>
            </a:pPr>
            <a:r>
              <a:rPr lang="en-US" altLang="zh-CN" sz="2400" b="1" dirty="0" smtClean="0"/>
              <a:t>3</a:t>
            </a:r>
            <a:r>
              <a:rPr lang="zh-CN" altLang="en-US" sz="2400" b="1" dirty="0" smtClean="0"/>
              <a:t>、</a:t>
            </a:r>
            <a:r>
              <a:rPr lang="zh-CN" altLang="en-US" sz="2400" b="1" dirty="0"/>
              <a:t>重申了科技部现场</a:t>
            </a:r>
            <a:r>
              <a:rPr lang="zh-CN" altLang="en-US" sz="2400" b="1" dirty="0" smtClean="0"/>
              <a:t>检查</a:t>
            </a:r>
            <a:r>
              <a:rPr lang="zh-CN" altLang="en-US" sz="2400" b="1" dirty="0"/>
              <a:t>关注的违规违纪</a:t>
            </a:r>
            <a:r>
              <a:rPr lang="zh-CN" altLang="en-US" sz="2400" b="1" dirty="0" smtClean="0"/>
              <a:t>问题（</a:t>
            </a:r>
            <a:r>
              <a:rPr lang="en-US" altLang="zh-CN" sz="2000" dirty="0"/>
              <a:t>《</a:t>
            </a:r>
            <a:r>
              <a:rPr lang="zh-CN" altLang="en-US" sz="2000" dirty="0"/>
              <a:t>国家科技计划（专项）</a:t>
            </a:r>
            <a:r>
              <a:rPr lang="zh-CN" altLang="en-US" sz="2000" u="sng" dirty="0"/>
              <a:t>经费</a:t>
            </a:r>
            <a:r>
              <a:rPr lang="zh-CN" altLang="en-US" sz="2000" dirty="0"/>
              <a:t>巡视检查工作手册</a:t>
            </a:r>
            <a:r>
              <a:rPr lang="en-US" altLang="zh-CN" sz="2000" dirty="0" smtClean="0"/>
              <a:t>》</a:t>
            </a:r>
            <a:r>
              <a:rPr lang="zh-CN" altLang="en-US" sz="2400" b="1" dirty="0" smtClean="0"/>
              <a:t>）</a:t>
            </a:r>
            <a:endParaRPr lang="en-US" altLang="zh-CN" sz="2400" b="1" dirty="0" smtClean="0"/>
          </a:p>
          <a:p>
            <a:pPr>
              <a:lnSpc>
                <a:spcPct val="80000"/>
              </a:lnSpc>
            </a:pPr>
            <a:r>
              <a:rPr lang="zh-CN" altLang="en-US" sz="2400" dirty="0" smtClean="0"/>
              <a:t>（</a:t>
            </a:r>
            <a:r>
              <a:rPr lang="en-US" altLang="zh-CN" sz="2400" dirty="0" smtClean="0"/>
              <a:t>1</a:t>
            </a:r>
            <a:r>
              <a:rPr lang="zh-CN" altLang="en-US" sz="2400" dirty="0" smtClean="0"/>
              <a:t>）</a:t>
            </a:r>
            <a:r>
              <a:rPr lang="zh-CN" altLang="zh-CN" sz="2400" dirty="0" smtClean="0"/>
              <a:t>利用</a:t>
            </a:r>
            <a:r>
              <a:rPr lang="zh-CN" altLang="zh-CN" sz="2400" dirty="0"/>
              <a:t>虚假项目骗取专项经费的行为；</a:t>
            </a:r>
            <a:r>
              <a:rPr lang="en-US" altLang="zh-CN" sz="2400" dirty="0"/>
              <a:t/>
            </a:r>
            <a:br>
              <a:rPr lang="en-US" altLang="zh-CN" sz="2400" dirty="0"/>
            </a:br>
            <a:r>
              <a:rPr lang="zh-CN" altLang="en-US" sz="2400" dirty="0" smtClean="0"/>
              <a:t>（</a:t>
            </a:r>
            <a:r>
              <a:rPr lang="en-US" altLang="zh-CN" sz="2400" dirty="0" smtClean="0"/>
              <a:t>2</a:t>
            </a:r>
            <a:r>
              <a:rPr lang="zh-CN" altLang="en-US" sz="2400" dirty="0" smtClean="0"/>
              <a:t>）</a:t>
            </a:r>
            <a:r>
              <a:rPr lang="zh-CN" altLang="zh-CN" sz="2400" dirty="0" smtClean="0"/>
              <a:t>提供</a:t>
            </a:r>
            <a:r>
              <a:rPr lang="zh-CN" altLang="zh-CN" sz="2400" dirty="0"/>
              <a:t>虚假财务资料、挪用专项经费的行为；</a:t>
            </a:r>
            <a:r>
              <a:rPr lang="en-US" altLang="zh-CN" sz="2400" dirty="0"/>
              <a:t/>
            </a:r>
            <a:br>
              <a:rPr lang="en-US" altLang="zh-CN" sz="2400" dirty="0"/>
            </a:br>
            <a:r>
              <a:rPr lang="zh-CN" altLang="en-US" sz="2400" dirty="0" smtClean="0"/>
              <a:t>（</a:t>
            </a:r>
            <a:r>
              <a:rPr lang="en-US" altLang="zh-CN" sz="2400" dirty="0" smtClean="0"/>
              <a:t>3</a:t>
            </a:r>
            <a:r>
              <a:rPr lang="zh-CN" altLang="en-US" sz="2400" dirty="0" smtClean="0"/>
              <a:t>）</a:t>
            </a:r>
            <a:r>
              <a:rPr lang="zh-CN" altLang="zh-CN" sz="2400" dirty="0" smtClean="0"/>
              <a:t>利用</a:t>
            </a:r>
            <a:r>
              <a:rPr lang="zh-CN" altLang="zh-CN" sz="2400" dirty="0"/>
              <a:t>虚假或不实合同、协议套取专项经费的行为；</a:t>
            </a:r>
            <a:r>
              <a:rPr lang="en-US" altLang="zh-CN" sz="2400" dirty="0"/>
              <a:t/>
            </a:r>
            <a:br>
              <a:rPr lang="en-US" altLang="zh-CN" sz="2400" dirty="0"/>
            </a:br>
            <a:r>
              <a:rPr lang="zh-CN" altLang="en-US" sz="2400" dirty="0" smtClean="0"/>
              <a:t>（</a:t>
            </a:r>
            <a:r>
              <a:rPr lang="en-US" altLang="zh-CN" sz="2400" dirty="0" smtClean="0"/>
              <a:t>4</a:t>
            </a:r>
            <a:r>
              <a:rPr lang="zh-CN" altLang="en-US" sz="2400" dirty="0" smtClean="0"/>
              <a:t>）</a:t>
            </a:r>
            <a:r>
              <a:rPr lang="zh-CN" altLang="zh-CN" sz="2400" dirty="0" smtClean="0"/>
              <a:t>使用</a:t>
            </a:r>
            <a:r>
              <a:rPr lang="zh-CN" altLang="zh-CN" sz="2400" dirty="0"/>
              <a:t>虚假不实票据骗取专项经费或以大量虚假不实票据列支专项经费的行为；</a:t>
            </a:r>
            <a:r>
              <a:rPr lang="en-US" altLang="zh-CN" sz="2400" dirty="0"/>
              <a:t/>
            </a:r>
            <a:br>
              <a:rPr lang="en-US" altLang="zh-CN" sz="2400" dirty="0"/>
            </a:br>
            <a:r>
              <a:rPr lang="zh-CN" altLang="en-US" sz="2400" dirty="0" smtClean="0"/>
              <a:t>（</a:t>
            </a:r>
            <a:r>
              <a:rPr lang="en-US" altLang="zh-CN" sz="2400" dirty="0" smtClean="0"/>
              <a:t>5</a:t>
            </a:r>
            <a:r>
              <a:rPr lang="zh-CN" altLang="en-US" sz="2400" dirty="0" smtClean="0"/>
              <a:t>）</a:t>
            </a:r>
            <a:r>
              <a:rPr lang="zh-CN" altLang="zh-CN" sz="2400" dirty="0" smtClean="0"/>
              <a:t>项目</a:t>
            </a:r>
            <a:r>
              <a:rPr lang="zh-CN" altLang="zh-CN" sz="2400" dirty="0"/>
              <a:t>课题申报单位向其下属具有法人资格单位或存在关联关系单位违规转拨专项经费的行为</a:t>
            </a:r>
            <a:r>
              <a:rPr lang="zh-CN" altLang="zh-CN" sz="2400" dirty="0" smtClean="0"/>
              <a:t>；</a:t>
            </a:r>
            <a:endParaRPr lang="en-US" altLang="zh-CN" sz="2400" dirty="0"/>
          </a:p>
        </p:txBody>
      </p:sp>
    </p:spTree>
    <p:extLst>
      <p:ext uri="{BB962C8B-B14F-4D97-AF65-F5344CB8AC3E}">
        <p14:creationId xmlns:p14="http://schemas.microsoft.com/office/powerpoint/2010/main" val="10614398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32656"/>
            <a:ext cx="8229600" cy="936104"/>
          </a:xfrm>
        </p:spPr>
        <p:txBody>
          <a:bodyPr>
            <a:noAutofit/>
          </a:bodyPr>
          <a:lstStyle/>
          <a:p>
            <a:pPr marL="342900" indent="-342900">
              <a:spcBef>
                <a:spcPct val="20000"/>
              </a:spcBef>
            </a:pPr>
            <a:r>
              <a:rPr lang="zh-CN" altLang="en-US" sz="4400" b="1" dirty="0">
                <a:solidFill>
                  <a:srgbClr val="4E3B30"/>
                </a:solidFill>
                <a:latin typeface="Franklin Gothic Book"/>
                <a:ea typeface="华文楷体"/>
                <a:cs typeface="+mn-cs"/>
              </a:rPr>
              <a:t>二、学校规范科研项目及经费管理</a:t>
            </a:r>
            <a:r>
              <a:rPr lang="zh-CN" altLang="en-US" sz="4400" b="1" dirty="0" smtClean="0">
                <a:solidFill>
                  <a:srgbClr val="4E3B30"/>
                </a:solidFill>
                <a:latin typeface="Franklin Gothic Book"/>
                <a:ea typeface="华文楷体"/>
                <a:cs typeface="+mn-cs"/>
              </a:rPr>
              <a:t>的有关</a:t>
            </a:r>
            <a:r>
              <a:rPr lang="zh-CN" altLang="en-US" sz="4400" b="1" dirty="0" smtClean="0">
                <a:solidFill>
                  <a:srgbClr val="4E3B30"/>
                </a:solidFill>
                <a:latin typeface="Franklin Gothic Book"/>
                <a:ea typeface="华文楷体"/>
                <a:cs typeface="+mn-cs"/>
              </a:rPr>
              <a:t>精神</a:t>
            </a:r>
            <a:endParaRPr lang="zh-CN" altLang="en-US" sz="4400" b="1" dirty="0">
              <a:solidFill>
                <a:srgbClr val="4E3B30"/>
              </a:solidFill>
              <a:latin typeface="Franklin Gothic Book"/>
              <a:ea typeface="华文楷体"/>
              <a:cs typeface="+mn-cs"/>
            </a:endParaRPr>
          </a:p>
        </p:txBody>
      </p:sp>
      <p:sp>
        <p:nvSpPr>
          <p:cNvPr id="3" name="内容占位符 2"/>
          <p:cNvSpPr>
            <a:spLocks noGrp="1"/>
          </p:cNvSpPr>
          <p:nvPr>
            <p:ph idx="1"/>
          </p:nvPr>
        </p:nvSpPr>
        <p:spPr>
          <a:xfrm>
            <a:off x="107504" y="1268760"/>
            <a:ext cx="8928992" cy="5589240"/>
          </a:xfrm>
        </p:spPr>
        <p:txBody>
          <a:bodyPr>
            <a:normAutofit/>
          </a:bodyPr>
          <a:lstStyle/>
          <a:p>
            <a:pPr>
              <a:lnSpc>
                <a:spcPct val="80000"/>
              </a:lnSpc>
            </a:pPr>
            <a:r>
              <a:rPr lang="zh-CN" altLang="en-US" sz="2400" dirty="0" smtClean="0">
                <a:solidFill>
                  <a:srgbClr val="990000"/>
                </a:solidFill>
                <a:latin typeface="黑体" pitchFamily="49" charset="-122"/>
                <a:ea typeface="黑体" pitchFamily="49" charset="-122"/>
              </a:rPr>
              <a:t>（四</a:t>
            </a:r>
            <a:r>
              <a:rPr lang="zh-CN" altLang="en-US" sz="2400" dirty="0">
                <a:solidFill>
                  <a:srgbClr val="990000"/>
                </a:solidFill>
                <a:latin typeface="黑体" pitchFamily="49" charset="-122"/>
                <a:ea typeface="黑体" pitchFamily="49" charset="-122"/>
              </a:rPr>
              <a:t>）财务</a:t>
            </a:r>
            <a:r>
              <a:rPr lang="zh-CN" altLang="en-US" sz="2400" dirty="0" smtClean="0">
                <a:solidFill>
                  <a:srgbClr val="990000"/>
                </a:solidFill>
                <a:latin typeface="黑体" pitchFamily="49" charset="-122"/>
                <a:ea typeface="黑体" pitchFamily="49" charset="-122"/>
              </a:rPr>
              <a:t>处交流的主要问题</a:t>
            </a:r>
            <a:endParaRPr lang="en-US" altLang="zh-CN" sz="2400" dirty="0" smtClean="0">
              <a:solidFill>
                <a:srgbClr val="990000"/>
              </a:solidFill>
              <a:latin typeface="黑体" pitchFamily="49" charset="-122"/>
              <a:ea typeface="黑体" pitchFamily="49" charset="-122"/>
            </a:endParaRPr>
          </a:p>
          <a:p>
            <a:pPr>
              <a:lnSpc>
                <a:spcPct val="80000"/>
              </a:lnSpc>
            </a:pPr>
            <a:r>
              <a:rPr lang="en-US" altLang="zh-CN" sz="2400" b="1" dirty="0" smtClean="0"/>
              <a:t>3</a:t>
            </a:r>
            <a:r>
              <a:rPr lang="zh-CN" altLang="en-US" sz="2400" b="1" dirty="0" smtClean="0"/>
              <a:t>、</a:t>
            </a:r>
            <a:r>
              <a:rPr lang="zh-CN" altLang="en-US" sz="2400" b="1" dirty="0"/>
              <a:t>重申了科技部现场</a:t>
            </a:r>
            <a:r>
              <a:rPr lang="zh-CN" altLang="en-US" sz="2400" b="1" dirty="0" smtClean="0"/>
              <a:t>检查</a:t>
            </a:r>
            <a:r>
              <a:rPr lang="zh-CN" altLang="en-US" sz="2400" b="1" dirty="0"/>
              <a:t>关注的违规违纪</a:t>
            </a:r>
            <a:r>
              <a:rPr lang="zh-CN" altLang="en-US" sz="2400" b="1" dirty="0" smtClean="0"/>
              <a:t>问题（</a:t>
            </a:r>
            <a:r>
              <a:rPr lang="en-US" altLang="zh-CN" sz="2000" dirty="0"/>
              <a:t>《</a:t>
            </a:r>
            <a:r>
              <a:rPr lang="zh-CN" altLang="en-US" sz="2000" dirty="0"/>
              <a:t>国家科技计划（专项）</a:t>
            </a:r>
            <a:r>
              <a:rPr lang="zh-CN" altLang="en-US" sz="2000" u="sng" dirty="0"/>
              <a:t>经费</a:t>
            </a:r>
            <a:r>
              <a:rPr lang="zh-CN" altLang="en-US" sz="2000" dirty="0"/>
              <a:t>巡视检查工作手册</a:t>
            </a:r>
            <a:r>
              <a:rPr lang="en-US" altLang="zh-CN" sz="2000" dirty="0" smtClean="0"/>
              <a:t>》</a:t>
            </a:r>
            <a:r>
              <a:rPr lang="zh-CN" altLang="en-US" sz="2400" b="1" dirty="0" smtClean="0"/>
              <a:t>）</a:t>
            </a:r>
            <a:endParaRPr lang="en-US" altLang="zh-CN" sz="2400" b="1" dirty="0" smtClean="0"/>
          </a:p>
          <a:p>
            <a:pPr>
              <a:lnSpc>
                <a:spcPct val="80000"/>
              </a:lnSpc>
            </a:pPr>
            <a:r>
              <a:rPr lang="zh-CN" altLang="en-US" sz="2400" dirty="0" smtClean="0"/>
              <a:t>（</a:t>
            </a:r>
            <a:r>
              <a:rPr lang="en-US" altLang="zh-CN" sz="2400" dirty="0" smtClean="0"/>
              <a:t>6</a:t>
            </a:r>
            <a:r>
              <a:rPr lang="zh-CN" altLang="en-US" sz="2400" dirty="0" smtClean="0"/>
              <a:t>）</a:t>
            </a:r>
            <a:r>
              <a:rPr lang="zh-CN" altLang="zh-CN" sz="2400" dirty="0" smtClean="0"/>
              <a:t>自行</a:t>
            </a:r>
            <a:r>
              <a:rPr lang="zh-CN" altLang="zh-CN" sz="2400" dirty="0"/>
              <a:t>增加预算外单位、违规外拨专项经费的行为；</a:t>
            </a:r>
            <a:r>
              <a:rPr lang="en-US" altLang="zh-CN" sz="2400" dirty="0"/>
              <a:t/>
            </a:r>
            <a:br>
              <a:rPr lang="en-US" altLang="zh-CN" sz="2400" dirty="0"/>
            </a:br>
            <a:r>
              <a:rPr lang="zh-CN" altLang="en-US" sz="2400" dirty="0" smtClean="0"/>
              <a:t>（</a:t>
            </a:r>
            <a:r>
              <a:rPr lang="en-US" altLang="zh-CN" sz="2400" dirty="0" smtClean="0"/>
              <a:t>7</a:t>
            </a:r>
            <a:r>
              <a:rPr lang="zh-CN" altLang="en-US" sz="2400" dirty="0" smtClean="0"/>
              <a:t>）</a:t>
            </a:r>
            <a:r>
              <a:rPr lang="zh-CN" altLang="zh-CN" sz="2400" dirty="0" smtClean="0"/>
              <a:t>虚报</a:t>
            </a:r>
            <a:r>
              <a:rPr lang="zh-CN" altLang="zh-CN" sz="2400" dirty="0"/>
              <a:t>冒领劳务费、专家咨询费或劳务费、专家咨询费发放不规范且数额较大的行为；</a:t>
            </a:r>
            <a:r>
              <a:rPr lang="en-US" altLang="zh-CN" sz="2400" dirty="0"/>
              <a:t/>
            </a:r>
            <a:br>
              <a:rPr lang="en-US" altLang="zh-CN" sz="2400" dirty="0"/>
            </a:br>
            <a:r>
              <a:rPr lang="zh-CN" altLang="en-US" sz="2400" dirty="0" smtClean="0"/>
              <a:t>（</a:t>
            </a:r>
            <a:r>
              <a:rPr lang="en-US" altLang="zh-CN" sz="2400" dirty="0" smtClean="0"/>
              <a:t>8</a:t>
            </a:r>
            <a:r>
              <a:rPr lang="zh-CN" altLang="en-US" sz="2400" dirty="0" smtClean="0"/>
              <a:t>）</a:t>
            </a:r>
            <a:r>
              <a:rPr lang="zh-CN" altLang="zh-CN" sz="2400" dirty="0" smtClean="0"/>
              <a:t>使用</a:t>
            </a:r>
            <a:r>
              <a:rPr lang="zh-CN" altLang="zh-CN" sz="2400" dirty="0"/>
              <a:t>现金大额采购或现金发放数额较大的行为；</a:t>
            </a:r>
            <a:r>
              <a:rPr lang="en-US" altLang="zh-CN" sz="2400" dirty="0"/>
              <a:t/>
            </a:r>
            <a:br>
              <a:rPr lang="en-US" altLang="zh-CN" sz="2400" dirty="0"/>
            </a:br>
            <a:r>
              <a:rPr lang="zh-CN" altLang="en-US" sz="2400" dirty="0" smtClean="0"/>
              <a:t>（</a:t>
            </a:r>
            <a:r>
              <a:rPr lang="en-US" altLang="zh-CN" sz="2400" dirty="0" smtClean="0"/>
              <a:t>9</a:t>
            </a:r>
            <a:r>
              <a:rPr lang="zh-CN" altLang="en-US" sz="2400" dirty="0" smtClean="0"/>
              <a:t>）</a:t>
            </a:r>
            <a:r>
              <a:rPr lang="zh-CN" altLang="zh-CN" sz="2400" dirty="0" smtClean="0"/>
              <a:t>大量</a:t>
            </a:r>
            <a:r>
              <a:rPr lang="zh-CN" altLang="zh-CN" sz="2400" dirty="0"/>
              <a:t>列支与科研任务无关的汽油费、手机通讯费、办公用品和餐费、招待费等个人消费性支出的</a:t>
            </a:r>
            <a:r>
              <a:rPr lang="zh-CN" altLang="zh-CN" sz="2400" dirty="0" smtClean="0"/>
              <a:t>行为</a:t>
            </a:r>
            <a:r>
              <a:rPr lang="zh-CN" altLang="en-US" sz="2400" dirty="0" smtClean="0"/>
              <a:t>；</a:t>
            </a:r>
            <a:endParaRPr lang="en-US" altLang="zh-CN" sz="2400" dirty="0" smtClean="0"/>
          </a:p>
          <a:p>
            <a:pPr marL="0" indent="0">
              <a:lnSpc>
                <a:spcPct val="80000"/>
              </a:lnSpc>
              <a:buNone/>
            </a:pPr>
            <a:r>
              <a:rPr lang="zh-CN" altLang="en-US" sz="2400" dirty="0" smtClean="0"/>
              <a:t>（</a:t>
            </a:r>
            <a:r>
              <a:rPr lang="en-US" altLang="zh-CN" sz="2400" dirty="0" smtClean="0"/>
              <a:t>10</a:t>
            </a:r>
            <a:r>
              <a:rPr lang="zh-CN" altLang="en-US" sz="2400" dirty="0" smtClean="0"/>
              <a:t>）不</a:t>
            </a:r>
            <a:r>
              <a:rPr lang="zh-CN" altLang="en-US" sz="2400" dirty="0"/>
              <a:t>执行</a:t>
            </a:r>
            <a:r>
              <a:rPr lang="en-US" altLang="zh-CN" sz="2400" dirty="0"/>
              <a:t>《</a:t>
            </a:r>
            <a:r>
              <a:rPr lang="zh-CN" altLang="en-US" sz="2400" dirty="0"/>
              <a:t>科研经费巡视检查监督意见书</a:t>
            </a:r>
            <a:r>
              <a:rPr lang="en-US" altLang="zh-CN" sz="2400" dirty="0"/>
              <a:t>》</a:t>
            </a:r>
            <a:r>
              <a:rPr lang="zh-CN" altLang="en-US" sz="2400" dirty="0"/>
              <a:t>，逾期不提交整改报告、整改落实不到位或虚假整改的行为</a:t>
            </a:r>
            <a:r>
              <a:rPr lang="zh-CN" altLang="en-US" sz="2400" dirty="0" smtClean="0"/>
              <a:t>；</a:t>
            </a:r>
            <a:endParaRPr lang="en-US" altLang="zh-CN" sz="2400" dirty="0" smtClean="0"/>
          </a:p>
          <a:p>
            <a:pPr marL="0" indent="0">
              <a:lnSpc>
                <a:spcPct val="80000"/>
              </a:lnSpc>
              <a:buNone/>
            </a:pPr>
            <a:r>
              <a:rPr lang="zh-CN" altLang="en-US" sz="2400" dirty="0" smtClean="0"/>
              <a:t>（</a:t>
            </a:r>
            <a:r>
              <a:rPr lang="en-US" altLang="zh-CN" sz="2400" dirty="0" smtClean="0"/>
              <a:t>11</a:t>
            </a:r>
            <a:r>
              <a:rPr lang="zh-CN" altLang="en-US" sz="2400" dirty="0" smtClean="0"/>
              <a:t>）其他</a:t>
            </a:r>
            <a:r>
              <a:rPr lang="zh-CN" altLang="en-US" sz="2400" dirty="0"/>
              <a:t>应当予以处理的违规行为。</a:t>
            </a:r>
            <a:endParaRPr lang="en-US" altLang="zh-CN" sz="2400" dirty="0"/>
          </a:p>
        </p:txBody>
      </p:sp>
    </p:spTree>
    <p:extLst>
      <p:ext uri="{BB962C8B-B14F-4D97-AF65-F5344CB8AC3E}">
        <p14:creationId xmlns:p14="http://schemas.microsoft.com/office/powerpoint/2010/main" val="23340623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32656"/>
            <a:ext cx="8229600" cy="1224136"/>
          </a:xfrm>
        </p:spPr>
        <p:txBody>
          <a:bodyPr>
            <a:noAutofit/>
          </a:bodyPr>
          <a:lstStyle/>
          <a:p>
            <a:pPr marL="342900" indent="-342900">
              <a:spcBef>
                <a:spcPct val="20000"/>
              </a:spcBef>
            </a:pPr>
            <a:r>
              <a:rPr lang="zh-CN" altLang="en-US" sz="4400" b="1" dirty="0">
                <a:solidFill>
                  <a:srgbClr val="4E3B30"/>
                </a:solidFill>
                <a:latin typeface="Franklin Gothic Book"/>
                <a:ea typeface="华文楷体"/>
                <a:cs typeface="+mn-cs"/>
              </a:rPr>
              <a:t>二、学校规范科研项目及经费管理</a:t>
            </a:r>
            <a:r>
              <a:rPr lang="zh-CN" altLang="en-US" sz="4400" b="1" dirty="0" smtClean="0">
                <a:solidFill>
                  <a:srgbClr val="4E3B30"/>
                </a:solidFill>
                <a:latin typeface="Franklin Gothic Book"/>
                <a:ea typeface="华文楷体"/>
                <a:cs typeface="+mn-cs"/>
              </a:rPr>
              <a:t>的有关</a:t>
            </a:r>
            <a:r>
              <a:rPr lang="zh-CN" altLang="en-US" sz="4400" b="1" dirty="0" smtClean="0">
                <a:solidFill>
                  <a:srgbClr val="4E3B30"/>
                </a:solidFill>
                <a:latin typeface="Franklin Gothic Book"/>
                <a:ea typeface="华文楷体"/>
                <a:cs typeface="+mn-cs"/>
              </a:rPr>
              <a:t>精神</a:t>
            </a:r>
            <a:endParaRPr lang="zh-CN" altLang="en-US" sz="4400" b="1" dirty="0">
              <a:solidFill>
                <a:srgbClr val="4E3B30"/>
              </a:solidFill>
              <a:latin typeface="Franklin Gothic Book"/>
              <a:ea typeface="华文楷体"/>
              <a:cs typeface="+mn-cs"/>
            </a:endParaRPr>
          </a:p>
        </p:txBody>
      </p:sp>
      <p:sp>
        <p:nvSpPr>
          <p:cNvPr id="3" name="内容占位符 2"/>
          <p:cNvSpPr>
            <a:spLocks noGrp="1"/>
          </p:cNvSpPr>
          <p:nvPr>
            <p:ph idx="1"/>
          </p:nvPr>
        </p:nvSpPr>
        <p:spPr>
          <a:xfrm>
            <a:off x="107504" y="1484784"/>
            <a:ext cx="8856984" cy="5256584"/>
          </a:xfrm>
        </p:spPr>
        <p:txBody>
          <a:bodyPr>
            <a:normAutofit/>
          </a:bodyPr>
          <a:lstStyle/>
          <a:p>
            <a:pPr>
              <a:lnSpc>
                <a:spcPct val="80000"/>
              </a:lnSpc>
            </a:pPr>
            <a:r>
              <a:rPr lang="zh-CN" altLang="en-US" sz="2400" dirty="0" smtClean="0">
                <a:solidFill>
                  <a:srgbClr val="990000"/>
                </a:solidFill>
                <a:latin typeface="黑体" pitchFamily="49" charset="-122"/>
                <a:ea typeface="黑体" pitchFamily="49" charset="-122"/>
              </a:rPr>
              <a:t>（四</a:t>
            </a:r>
            <a:r>
              <a:rPr lang="zh-CN" altLang="en-US" sz="2400" dirty="0">
                <a:solidFill>
                  <a:srgbClr val="990000"/>
                </a:solidFill>
                <a:latin typeface="黑体" pitchFamily="49" charset="-122"/>
                <a:ea typeface="黑体" pitchFamily="49" charset="-122"/>
              </a:rPr>
              <a:t>）财务</a:t>
            </a:r>
            <a:r>
              <a:rPr lang="zh-CN" altLang="en-US" sz="2400" dirty="0" smtClean="0">
                <a:solidFill>
                  <a:srgbClr val="990000"/>
                </a:solidFill>
                <a:latin typeface="黑体" pitchFamily="49" charset="-122"/>
                <a:ea typeface="黑体" pitchFamily="49" charset="-122"/>
              </a:rPr>
              <a:t>处交流的主要问题</a:t>
            </a:r>
            <a:endParaRPr lang="en-US" altLang="zh-CN" sz="2400" dirty="0" smtClean="0">
              <a:solidFill>
                <a:srgbClr val="990000"/>
              </a:solidFill>
              <a:latin typeface="黑体" pitchFamily="49" charset="-122"/>
              <a:ea typeface="黑体" pitchFamily="49" charset="-122"/>
            </a:endParaRPr>
          </a:p>
          <a:p>
            <a:pPr>
              <a:lnSpc>
                <a:spcPct val="80000"/>
              </a:lnSpc>
            </a:pPr>
            <a:r>
              <a:rPr lang="en-US" altLang="zh-CN" sz="2400" b="1" dirty="0" smtClean="0"/>
              <a:t>4</a:t>
            </a:r>
            <a:r>
              <a:rPr lang="zh-CN" altLang="en-US" sz="2400" b="1" dirty="0" smtClean="0"/>
              <a:t>、</a:t>
            </a:r>
            <a:r>
              <a:rPr lang="zh-CN" altLang="en-US" sz="2400" b="1" dirty="0" smtClean="0"/>
              <a:t>重申了科研经费财务管理的相关制度</a:t>
            </a:r>
            <a:endParaRPr lang="en-US" altLang="zh-CN" sz="2400" b="1" dirty="0" smtClean="0"/>
          </a:p>
          <a:p>
            <a:pPr marL="342900" lvl="0" indent="-342900" fontAlgn="base">
              <a:lnSpc>
                <a:spcPct val="120000"/>
              </a:lnSpc>
              <a:spcAft>
                <a:spcPct val="0"/>
              </a:spcAft>
              <a:buClr>
                <a:srgbClr val="009999"/>
              </a:buClr>
              <a:buSzPct val="50000"/>
              <a:buNone/>
            </a:pPr>
            <a:r>
              <a:rPr lang="zh-CN" altLang="en-US" sz="2200" dirty="0" smtClean="0">
                <a:solidFill>
                  <a:srgbClr val="000000"/>
                </a:solidFill>
                <a:latin typeface="楷体_GB2312" pitchFamily="49" charset="-122"/>
                <a:ea typeface="楷体_GB2312" pitchFamily="49" charset="-122"/>
                <a:sym typeface="仿宋_GB2312" pitchFamily="49" charset="-122"/>
              </a:rPr>
              <a:t>（</a:t>
            </a:r>
            <a:r>
              <a:rPr lang="en-US" altLang="zh-CN" sz="2200" dirty="0" smtClean="0">
                <a:solidFill>
                  <a:srgbClr val="000000"/>
                </a:solidFill>
                <a:latin typeface="楷体_GB2312" pitchFamily="49" charset="-122"/>
                <a:ea typeface="楷体_GB2312" pitchFamily="49" charset="-122"/>
                <a:sym typeface="仿宋_GB2312" pitchFamily="49" charset="-122"/>
              </a:rPr>
              <a:t>1</a:t>
            </a:r>
            <a:r>
              <a:rPr lang="zh-CN" altLang="en-US" sz="2200" dirty="0" smtClean="0">
                <a:solidFill>
                  <a:srgbClr val="000000"/>
                </a:solidFill>
                <a:latin typeface="楷体_GB2312" pitchFamily="49" charset="-122"/>
                <a:ea typeface="楷体_GB2312" pitchFamily="49" charset="-122"/>
                <a:sym typeface="仿宋_GB2312" pitchFamily="49" charset="-122"/>
              </a:rPr>
              <a:t>）科研</a:t>
            </a:r>
            <a:r>
              <a:rPr lang="zh-CN" altLang="en-US" sz="2200" dirty="0">
                <a:solidFill>
                  <a:srgbClr val="000000"/>
                </a:solidFill>
                <a:latin typeface="楷体_GB2312" pitchFamily="49" charset="-122"/>
                <a:ea typeface="楷体_GB2312" pitchFamily="49" charset="-122"/>
                <a:sym typeface="仿宋_GB2312" pitchFamily="49" charset="-122"/>
              </a:rPr>
              <a:t>支出审核制度、研究生助研津贴制度和劳务费发放制度、间接费用和绩效支出的管理和使用、结余和结转资金管理制度、合同的管理、对外拨经费及合作单位的管理等；</a:t>
            </a:r>
            <a:endParaRPr lang="en-US" altLang="zh-CN" sz="2200" dirty="0">
              <a:solidFill>
                <a:srgbClr val="000000"/>
              </a:solidFill>
              <a:latin typeface="楷体_GB2312" pitchFamily="49" charset="-122"/>
              <a:ea typeface="楷体_GB2312" pitchFamily="49" charset="-122"/>
              <a:sym typeface="仿宋_GB2312" pitchFamily="49" charset="-122"/>
            </a:endParaRPr>
          </a:p>
          <a:p>
            <a:pPr marL="342900" lvl="0" indent="-342900" fontAlgn="base">
              <a:lnSpc>
                <a:spcPct val="120000"/>
              </a:lnSpc>
              <a:spcAft>
                <a:spcPct val="0"/>
              </a:spcAft>
              <a:buClr>
                <a:srgbClr val="009999"/>
              </a:buClr>
              <a:buSzPct val="50000"/>
              <a:buNone/>
            </a:pPr>
            <a:r>
              <a:rPr lang="zh-CN" altLang="en-US" sz="2200" dirty="0" smtClean="0">
                <a:solidFill>
                  <a:srgbClr val="000000"/>
                </a:solidFill>
                <a:latin typeface="楷体_GB2312" pitchFamily="49" charset="-122"/>
                <a:ea typeface="楷体_GB2312" pitchFamily="49" charset="-122"/>
                <a:sym typeface="仿宋_GB2312" pitchFamily="49" charset="-122"/>
              </a:rPr>
              <a:t>（</a:t>
            </a:r>
            <a:r>
              <a:rPr lang="en-US" altLang="zh-CN" sz="2200" dirty="0" smtClean="0">
                <a:solidFill>
                  <a:srgbClr val="000000"/>
                </a:solidFill>
                <a:latin typeface="楷体_GB2312" pitchFamily="49" charset="-122"/>
                <a:ea typeface="楷体_GB2312" pitchFamily="49" charset="-122"/>
                <a:sym typeface="仿宋_GB2312" pitchFamily="49" charset="-122"/>
              </a:rPr>
              <a:t>2</a:t>
            </a:r>
            <a:r>
              <a:rPr lang="zh-CN" altLang="en-US" sz="2200" dirty="0" smtClean="0">
                <a:solidFill>
                  <a:srgbClr val="000000"/>
                </a:solidFill>
                <a:latin typeface="楷体_GB2312" pitchFamily="49" charset="-122"/>
                <a:ea typeface="楷体_GB2312" pitchFamily="49" charset="-122"/>
                <a:sym typeface="仿宋_GB2312" pitchFamily="49" charset="-122"/>
              </a:rPr>
              <a:t>）有关</a:t>
            </a:r>
            <a:r>
              <a:rPr lang="zh-CN" altLang="en-US" sz="2200" dirty="0">
                <a:solidFill>
                  <a:srgbClr val="000000"/>
                </a:solidFill>
                <a:latin typeface="楷体_GB2312" pitchFamily="49" charset="-122"/>
                <a:ea typeface="楷体_GB2312" pitchFamily="49" charset="-122"/>
                <a:sym typeface="仿宋_GB2312" pitchFamily="49" charset="-122"/>
              </a:rPr>
              <a:t>科目预算调整的审批</a:t>
            </a:r>
            <a:r>
              <a:rPr lang="zh-CN" altLang="en-US" sz="2200" dirty="0" smtClean="0">
                <a:solidFill>
                  <a:srgbClr val="000000"/>
                </a:solidFill>
                <a:latin typeface="楷体_GB2312" pitchFamily="49" charset="-122"/>
                <a:ea typeface="楷体_GB2312" pitchFamily="49" charset="-122"/>
                <a:sym typeface="仿宋_GB2312" pitchFamily="49" charset="-122"/>
              </a:rPr>
              <a:t>程序（调整的比例不是很高）；</a:t>
            </a:r>
            <a:endParaRPr lang="zh-CN" altLang="en-US" sz="2200" dirty="0">
              <a:solidFill>
                <a:srgbClr val="000000"/>
              </a:solidFill>
              <a:latin typeface="楷体_GB2312" pitchFamily="49" charset="-122"/>
              <a:ea typeface="楷体_GB2312" pitchFamily="49" charset="-122"/>
              <a:sym typeface="仿宋_GB2312" pitchFamily="49" charset="-122"/>
            </a:endParaRPr>
          </a:p>
          <a:p>
            <a:pPr marL="342900" lvl="0" indent="-342900" fontAlgn="base">
              <a:lnSpc>
                <a:spcPct val="120000"/>
              </a:lnSpc>
              <a:spcAft>
                <a:spcPct val="0"/>
              </a:spcAft>
              <a:buClr>
                <a:srgbClr val="009999"/>
              </a:buClr>
              <a:buSzPct val="50000"/>
              <a:buNone/>
            </a:pPr>
            <a:r>
              <a:rPr lang="zh-CN" altLang="en-US" sz="2200" dirty="0" smtClean="0">
                <a:solidFill>
                  <a:srgbClr val="000000"/>
                </a:solidFill>
                <a:latin typeface="楷体_GB2312" pitchFamily="49" charset="-122"/>
                <a:ea typeface="楷体_GB2312" pitchFamily="49" charset="-122"/>
                <a:sym typeface="仿宋_GB2312" pitchFamily="49" charset="-122"/>
              </a:rPr>
              <a:t>（</a:t>
            </a:r>
            <a:r>
              <a:rPr lang="en-US" altLang="zh-CN" sz="2200" dirty="0" smtClean="0">
                <a:solidFill>
                  <a:srgbClr val="000000"/>
                </a:solidFill>
                <a:latin typeface="楷体_GB2312" pitchFamily="49" charset="-122"/>
                <a:ea typeface="楷体_GB2312" pitchFamily="49" charset="-122"/>
                <a:sym typeface="仿宋_GB2312" pitchFamily="49" charset="-122"/>
              </a:rPr>
              <a:t>3</a:t>
            </a:r>
            <a:r>
              <a:rPr lang="zh-CN" altLang="en-US" sz="2200" dirty="0" smtClean="0">
                <a:solidFill>
                  <a:srgbClr val="000000"/>
                </a:solidFill>
                <a:latin typeface="楷体_GB2312" pitchFamily="49" charset="-122"/>
                <a:ea typeface="楷体_GB2312" pitchFamily="49" charset="-122"/>
                <a:sym typeface="仿宋_GB2312" pitchFamily="49" charset="-122"/>
              </a:rPr>
              <a:t>）银行</a:t>
            </a:r>
            <a:r>
              <a:rPr lang="zh-CN" altLang="en-US" sz="2200" dirty="0">
                <a:solidFill>
                  <a:srgbClr val="000000"/>
                </a:solidFill>
                <a:latin typeface="楷体_GB2312" pitchFamily="49" charset="-122"/>
                <a:ea typeface="楷体_GB2312" pitchFamily="49" charset="-122"/>
                <a:sym typeface="仿宋_GB2312" pitchFamily="49" charset="-122"/>
              </a:rPr>
              <a:t>卡支付制度，现金管理和使用；</a:t>
            </a:r>
          </a:p>
          <a:p>
            <a:pPr marL="342900" lvl="0" indent="-342900" fontAlgn="base">
              <a:lnSpc>
                <a:spcPct val="120000"/>
              </a:lnSpc>
              <a:spcAft>
                <a:spcPct val="0"/>
              </a:spcAft>
              <a:buClr>
                <a:srgbClr val="009999"/>
              </a:buClr>
              <a:buSzPct val="50000"/>
              <a:buNone/>
            </a:pPr>
            <a:r>
              <a:rPr lang="zh-CN" altLang="en-US" sz="2200" dirty="0" smtClean="0">
                <a:solidFill>
                  <a:srgbClr val="000000"/>
                </a:solidFill>
                <a:latin typeface="楷体_GB2312" pitchFamily="49" charset="-122"/>
                <a:ea typeface="楷体_GB2312" pitchFamily="49" charset="-122"/>
                <a:sym typeface="仿宋_GB2312" pitchFamily="49" charset="-122"/>
              </a:rPr>
              <a:t>（</a:t>
            </a:r>
            <a:r>
              <a:rPr lang="en-US" altLang="zh-CN" sz="2200" dirty="0" smtClean="0">
                <a:solidFill>
                  <a:srgbClr val="000000"/>
                </a:solidFill>
                <a:latin typeface="楷体_GB2312" pitchFamily="49" charset="-122"/>
                <a:ea typeface="楷体_GB2312" pitchFamily="49" charset="-122"/>
                <a:sym typeface="仿宋_GB2312" pitchFamily="49" charset="-122"/>
              </a:rPr>
              <a:t>4</a:t>
            </a:r>
            <a:r>
              <a:rPr lang="zh-CN" altLang="en-US" sz="2200" dirty="0" smtClean="0">
                <a:solidFill>
                  <a:srgbClr val="000000"/>
                </a:solidFill>
                <a:latin typeface="楷体_GB2312" pitchFamily="49" charset="-122"/>
                <a:ea typeface="楷体_GB2312" pitchFamily="49" charset="-122"/>
                <a:sym typeface="仿宋_GB2312" pitchFamily="49" charset="-122"/>
              </a:rPr>
              <a:t>）政府</a:t>
            </a:r>
            <a:r>
              <a:rPr lang="zh-CN" altLang="en-US" sz="2200" dirty="0">
                <a:solidFill>
                  <a:srgbClr val="000000"/>
                </a:solidFill>
                <a:latin typeface="楷体_GB2312" pitchFamily="49" charset="-122"/>
                <a:ea typeface="楷体_GB2312" pitchFamily="49" charset="-122"/>
                <a:sym typeface="仿宋_GB2312" pitchFamily="49" charset="-122"/>
              </a:rPr>
              <a:t>采购制度；</a:t>
            </a:r>
          </a:p>
          <a:p>
            <a:pPr marL="342900" lvl="0" indent="-342900" fontAlgn="base">
              <a:lnSpc>
                <a:spcPct val="120000"/>
              </a:lnSpc>
              <a:spcAft>
                <a:spcPct val="0"/>
              </a:spcAft>
              <a:buClr>
                <a:srgbClr val="009999"/>
              </a:buClr>
              <a:buSzPct val="50000"/>
              <a:buNone/>
            </a:pPr>
            <a:r>
              <a:rPr lang="zh-CN" altLang="en-US" sz="2200" dirty="0" smtClean="0">
                <a:solidFill>
                  <a:srgbClr val="000000"/>
                </a:solidFill>
                <a:latin typeface="楷体_GB2312" pitchFamily="49" charset="-122"/>
                <a:ea typeface="楷体_GB2312" pitchFamily="49" charset="-122"/>
                <a:sym typeface="仿宋_GB2312" pitchFamily="49" charset="-122"/>
              </a:rPr>
              <a:t>（</a:t>
            </a:r>
            <a:r>
              <a:rPr lang="en-US" altLang="zh-CN" sz="2200" dirty="0" smtClean="0">
                <a:solidFill>
                  <a:srgbClr val="000000"/>
                </a:solidFill>
                <a:latin typeface="楷体_GB2312" pitchFamily="49" charset="-122"/>
                <a:ea typeface="楷体_GB2312" pitchFamily="49" charset="-122"/>
                <a:sym typeface="仿宋_GB2312" pitchFamily="49" charset="-122"/>
              </a:rPr>
              <a:t>5</a:t>
            </a:r>
            <a:r>
              <a:rPr lang="zh-CN" altLang="en-US" sz="2200" dirty="0" smtClean="0">
                <a:solidFill>
                  <a:srgbClr val="000000"/>
                </a:solidFill>
                <a:latin typeface="楷体_GB2312" pitchFamily="49" charset="-122"/>
                <a:ea typeface="楷体_GB2312" pitchFamily="49" charset="-122"/>
                <a:sym typeface="仿宋_GB2312" pitchFamily="49" charset="-122"/>
              </a:rPr>
              <a:t>）设备</a:t>
            </a:r>
            <a:r>
              <a:rPr lang="zh-CN" altLang="en-US" sz="2200" dirty="0">
                <a:solidFill>
                  <a:srgbClr val="000000"/>
                </a:solidFill>
                <a:latin typeface="楷体_GB2312" pitchFamily="49" charset="-122"/>
                <a:ea typeface="楷体_GB2312" pitchFamily="49" charset="-122"/>
                <a:sym typeface="仿宋_GB2312" pitchFamily="49" charset="-122"/>
              </a:rPr>
              <a:t>和材料等资产的管理和使用制度</a:t>
            </a:r>
            <a:r>
              <a:rPr lang="zh-CN" altLang="en-US" sz="2200" dirty="0" smtClean="0">
                <a:solidFill>
                  <a:srgbClr val="000000"/>
                </a:solidFill>
                <a:latin typeface="楷体_GB2312" pitchFamily="49" charset="-122"/>
                <a:ea typeface="楷体_GB2312" pitchFamily="49" charset="-122"/>
                <a:sym typeface="仿宋_GB2312" pitchFamily="49" charset="-122"/>
              </a:rPr>
              <a:t>。</a:t>
            </a:r>
            <a:endParaRPr lang="en-US" altLang="zh-CN" sz="2200" dirty="0" smtClean="0">
              <a:solidFill>
                <a:srgbClr val="000000"/>
              </a:solidFill>
              <a:latin typeface="楷体_GB2312" pitchFamily="49" charset="-122"/>
              <a:ea typeface="楷体_GB2312" pitchFamily="49" charset="-122"/>
              <a:sym typeface="仿宋_GB2312" pitchFamily="49" charset="-122"/>
            </a:endParaRPr>
          </a:p>
          <a:p>
            <a:pPr marL="342900" indent="-342900" fontAlgn="base">
              <a:lnSpc>
                <a:spcPct val="120000"/>
              </a:lnSpc>
              <a:spcAft>
                <a:spcPct val="0"/>
              </a:spcAft>
              <a:buClr>
                <a:srgbClr val="009999"/>
              </a:buClr>
              <a:buSzPct val="50000"/>
              <a:buNone/>
            </a:pPr>
            <a:r>
              <a:rPr lang="zh-CN" altLang="en-US" sz="2200" b="1" dirty="0">
                <a:solidFill>
                  <a:srgbClr val="990000"/>
                </a:solidFill>
              </a:rPr>
              <a:t>（五）监察处、审计处也做了发言，提出了相关的</a:t>
            </a:r>
            <a:r>
              <a:rPr lang="zh-CN" altLang="en-US" sz="2200" b="1" dirty="0" smtClean="0">
                <a:solidFill>
                  <a:srgbClr val="990000"/>
                </a:solidFill>
              </a:rPr>
              <a:t>要求</a:t>
            </a:r>
            <a:r>
              <a:rPr lang="zh-CN" altLang="en-US" sz="2200" kern="0" dirty="0" smtClean="0">
                <a:solidFill>
                  <a:schemeClr val="bg1"/>
                </a:solidFill>
                <a:latin typeface="黑体" pitchFamily="49" charset="-122"/>
                <a:ea typeface="黑体" pitchFamily="49" charset="-122"/>
              </a:rPr>
              <a:t>度</a:t>
            </a:r>
            <a:endParaRPr lang="zh-CN" altLang="en-US" sz="2200" b="1" kern="0" dirty="0" smtClean="0">
              <a:solidFill>
                <a:schemeClr val="bg1"/>
              </a:solidFill>
              <a:latin typeface="黑体" pitchFamily="49" charset="-122"/>
              <a:ea typeface="黑体" pitchFamily="49" charset="-122"/>
            </a:endParaRPr>
          </a:p>
          <a:p>
            <a:pPr lvl="0">
              <a:lnSpc>
                <a:spcPct val="80000"/>
              </a:lnSpc>
            </a:pPr>
            <a:r>
              <a:rPr lang="zh-CN" altLang="en-US" sz="2400" kern="0" dirty="0" smtClean="0">
                <a:solidFill>
                  <a:schemeClr val="bg1"/>
                </a:solidFill>
                <a:latin typeface="黑体" pitchFamily="49" charset="-122"/>
                <a:ea typeface="黑体" pitchFamily="49" charset="-122"/>
              </a:rPr>
              <a:t>科研</a:t>
            </a:r>
            <a:r>
              <a:rPr lang="zh-CN" altLang="en-US" sz="2400" kern="0" dirty="0">
                <a:solidFill>
                  <a:schemeClr val="bg1"/>
                </a:solidFill>
                <a:latin typeface="黑体" pitchFamily="49" charset="-122"/>
                <a:ea typeface="黑体" pitchFamily="49" charset="-122"/>
              </a:rPr>
              <a:t>经费财务管理相关制度</a:t>
            </a:r>
            <a:endParaRPr lang="zh-CN" altLang="en-US" sz="2400" b="1" kern="0" dirty="0">
              <a:solidFill>
                <a:schemeClr val="bg1"/>
              </a:solidFill>
              <a:latin typeface="黑体" pitchFamily="49" charset="-122"/>
              <a:ea typeface="黑体" pitchFamily="49" charset="-122"/>
            </a:endParaRPr>
          </a:p>
          <a:p>
            <a:pPr>
              <a:lnSpc>
                <a:spcPct val="80000"/>
              </a:lnSpc>
            </a:pPr>
            <a:endParaRPr lang="en-US" altLang="zh-CN" sz="2400" dirty="0"/>
          </a:p>
        </p:txBody>
      </p:sp>
    </p:spTree>
    <p:extLst>
      <p:ext uri="{BB962C8B-B14F-4D97-AF65-F5344CB8AC3E}">
        <p14:creationId xmlns:p14="http://schemas.microsoft.com/office/powerpoint/2010/main" val="36425454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492896"/>
            <a:ext cx="8229600" cy="2520280"/>
          </a:xfrm>
        </p:spPr>
        <p:txBody>
          <a:bodyPr>
            <a:normAutofit/>
          </a:bodyPr>
          <a:lstStyle/>
          <a:p>
            <a:pPr marL="0" indent="0" algn="ctr">
              <a:buNone/>
            </a:pPr>
            <a:r>
              <a:rPr lang="zh-CN" altLang="en-US" sz="9600" dirty="0" smtClean="0">
                <a:solidFill>
                  <a:srgbClr val="FF0000"/>
                </a:solidFill>
              </a:rPr>
              <a:t>谢谢大家！</a:t>
            </a:r>
            <a:endParaRPr lang="zh-CN" altLang="en-US" sz="9600" dirty="0">
              <a:solidFill>
                <a:srgbClr val="FF0000"/>
              </a:solidFill>
            </a:endParaRPr>
          </a:p>
        </p:txBody>
      </p:sp>
    </p:spTree>
    <p:extLst>
      <p:ext uri="{BB962C8B-B14F-4D97-AF65-F5344CB8AC3E}">
        <p14:creationId xmlns:p14="http://schemas.microsoft.com/office/powerpoint/2010/main" val="37778354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23528" y="332656"/>
            <a:ext cx="8686800" cy="838200"/>
          </a:xfrm>
        </p:spPr>
        <p:txBody>
          <a:bodyPr>
            <a:normAutofit fontScale="90000"/>
          </a:bodyPr>
          <a:lstStyle/>
          <a:p>
            <a:pPr algn="ctr"/>
            <a:r>
              <a:rPr lang="zh-CN" altLang="en-US" sz="6000" dirty="0" smtClean="0"/>
              <a:t>目  录</a:t>
            </a:r>
            <a:endParaRPr lang="zh-CN" altLang="en-US" sz="6000" dirty="0"/>
          </a:p>
        </p:txBody>
      </p:sp>
      <p:sp>
        <p:nvSpPr>
          <p:cNvPr id="2" name="内容占位符 1"/>
          <p:cNvSpPr>
            <a:spLocks noGrp="1"/>
          </p:cNvSpPr>
          <p:nvPr>
            <p:ph idx="1"/>
          </p:nvPr>
        </p:nvSpPr>
        <p:spPr>
          <a:xfrm>
            <a:off x="457200" y="2132856"/>
            <a:ext cx="8229600" cy="4191744"/>
          </a:xfrm>
        </p:spPr>
        <p:txBody>
          <a:bodyPr>
            <a:normAutofit/>
          </a:bodyPr>
          <a:lstStyle/>
          <a:p>
            <a:pPr marL="0" indent="0">
              <a:buNone/>
            </a:pPr>
            <a:r>
              <a:rPr lang="zh-CN" altLang="en-US" sz="4800" dirty="0" smtClean="0"/>
              <a:t>一、规范</a:t>
            </a:r>
            <a:r>
              <a:rPr lang="zh-CN" altLang="en-US" sz="4800" dirty="0" smtClean="0"/>
              <a:t>科研项目及经费</a:t>
            </a:r>
            <a:r>
              <a:rPr lang="zh-CN" altLang="en-US" sz="4800" dirty="0" smtClean="0"/>
              <a:t>管理的背景</a:t>
            </a:r>
            <a:endParaRPr lang="en-US" altLang="zh-CN" sz="4800" dirty="0" smtClean="0"/>
          </a:p>
          <a:p>
            <a:pPr marL="0" indent="0">
              <a:buNone/>
            </a:pPr>
            <a:r>
              <a:rPr lang="zh-CN" altLang="en-US" sz="4800" dirty="0" smtClean="0"/>
              <a:t>二、学校规范科研项目及经费管理</a:t>
            </a:r>
            <a:r>
              <a:rPr lang="zh-CN" altLang="en-US" sz="4800" dirty="0" smtClean="0"/>
              <a:t>的有关精神</a:t>
            </a:r>
            <a:endParaRPr lang="en-US" altLang="zh-CN" sz="4800" dirty="0" smtClean="0"/>
          </a:p>
        </p:txBody>
      </p:sp>
    </p:spTree>
    <p:extLst>
      <p:ext uri="{BB962C8B-B14F-4D97-AF65-F5344CB8AC3E}">
        <p14:creationId xmlns:p14="http://schemas.microsoft.com/office/powerpoint/2010/main" val="4412919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04800" y="188640"/>
            <a:ext cx="8686800" cy="864096"/>
          </a:xfrm>
        </p:spPr>
        <p:txBody>
          <a:bodyPr>
            <a:normAutofit fontScale="90000"/>
          </a:bodyPr>
          <a:lstStyle/>
          <a:p>
            <a:pPr marL="342900" lvl="0" indent="-342900">
              <a:spcBef>
                <a:spcPct val="20000"/>
              </a:spcBef>
            </a:pPr>
            <a:r>
              <a:rPr lang="zh-CN" altLang="en-US" sz="4400" b="1" cap="none" dirty="0" smtClean="0">
                <a:solidFill>
                  <a:srgbClr val="4E3B30"/>
                </a:solidFill>
                <a:effectLst/>
                <a:latin typeface="Franklin Gothic Book"/>
                <a:ea typeface="华文楷体"/>
                <a:cs typeface="+mn-cs"/>
              </a:rPr>
              <a:t>一</a:t>
            </a:r>
            <a:r>
              <a:rPr lang="zh-CN" altLang="en-US" sz="4400" b="1" cap="none" dirty="0">
                <a:solidFill>
                  <a:srgbClr val="4E3B30"/>
                </a:solidFill>
                <a:effectLst/>
                <a:latin typeface="Franklin Gothic Book"/>
                <a:ea typeface="华文楷体"/>
                <a:cs typeface="+mn-cs"/>
              </a:rPr>
              <a:t>、规范</a:t>
            </a:r>
            <a:r>
              <a:rPr lang="zh-CN" altLang="en-US" sz="4400" b="1" cap="none" dirty="0" smtClean="0">
                <a:solidFill>
                  <a:srgbClr val="4E3B30"/>
                </a:solidFill>
                <a:effectLst/>
                <a:latin typeface="Franklin Gothic Book"/>
                <a:ea typeface="华文楷体"/>
                <a:cs typeface="+mn-cs"/>
              </a:rPr>
              <a:t>科研项目及经费</a:t>
            </a:r>
            <a:r>
              <a:rPr lang="zh-CN" altLang="en-US" sz="4400" b="1" cap="none" dirty="0">
                <a:solidFill>
                  <a:srgbClr val="4E3B30"/>
                </a:solidFill>
                <a:effectLst/>
                <a:latin typeface="Franklin Gothic Book"/>
                <a:ea typeface="华文楷体"/>
                <a:cs typeface="+mn-cs"/>
              </a:rPr>
              <a:t>管理的背景</a:t>
            </a:r>
            <a:endParaRPr lang="en-US" altLang="zh-CN" sz="4400" b="1" cap="none" dirty="0">
              <a:solidFill>
                <a:srgbClr val="4E3B30"/>
              </a:solidFill>
              <a:effectLst/>
              <a:latin typeface="Franklin Gothic Book"/>
              <a:ea typeface="华文楷体"/>
              <a:cs typeface="+mn-cs"/>
            </a:endParaRPr>
          </a:p>
        </p:txBody>
      </p:sp>
      <p:sp>
        <p:nvSpPr>
          <p:cNvPr id="2" name="内容占位符 1"/>
          <p:cNvSpPr>
            <a:spLocks noGrp="1"/>
          </p:cNvSpPr>
          <p:nvPr>
            <p:ph idx="1"/>
          </p:nvPr>
        </p:nvSpPr>
        <p:spPr>
          <a:xfrm>
            <a:off x="107504" y="1268760"/>
            <a:ext cx="8884096" cy="5472608"/>
          </a:xfrm>
        </p:spPr>
        <p:txBody>
          <a:bodyPr>
            <a:normAutofit fontScale="92500" lnSpcReduction="20000"/>
          </a:bodyPr>
          <a:lstStyle/>
          <a:p>
            <a:pPr>
              <a:lnSpc>
                <a:spcPct val="110000"/>
              </a:lnSpc>
              <a:buFont typeface="Arial" pitchFamily="34" charset="0"/>
              <a:buChar char="•"/>
            </a:pPr>
            <a:r>
              <a:rPr lang="zh-CN" altLang="en-US" dirty="0" smtClean="0">
                <a:solidFill>
                  <a:srgbClr val="990000"/>
                </a:solidFill>
                <a:latin typeface="黑体" pitchFamily="49" charset="-122"/>
                <a:ea typeface="黑体" pitchFamily="49" charset="-122"/>
              </a:rPr>
              <a:t>（一）各级政府相继出台相关政策文件</a:t>
            </a:r>
            <a:r>
              <a:rPr lang="en-US" altLang="zh-CN" dirty="0"/>
              <a:t/>
            </a:r>
            <a:br>
              <a:rPr lang="en-US" altLang="zh-CN" dirty="0"/>
            </a:br>
            <a:r>
              <a:rPr lang="en-US" altLang="zh-CN" b="1" dirty="0">
                <a:solidFill>
                  <a:schemeClr val="accent1"/>
                </a:solidFill>
                <a:latin typeface="+mn-ea"/>
              </a:rPr>
              <a:t>1</a:t>
            </a:r>
            <a:r>
              <a:rPr lang="zh-CN" altLang="en-US" b="1" dirty="0">
                <a:solidFill>
                  <a:schemeClr val="accent1"/>
                </a:solidFill>
                <a:latin typeface="+mn-ea"/>
              </a:rPr>
              <a:t>、教财</a:t>
            </a:r>
            <a:r>
              <a:rPr lang="en-US" altLang="zh-CN" b="1" dirty="0">
                <a:solidFill>
                  <a:schemeClr val="accent1"/>
                </a:solidFill>
                <a:latin typeface="+mn-ea"/>
              </a:rPr>
              <a:t>【2012】7</a:t>
            </a:r>
            <a:r>
              <a:rPr lang="zh-CN" altLang="en-US" b="1" dirty="0">
                <a:solidFill>
                  <a:schemeClr val="accent1"/>
                </a:solidFill>
                <a:latin typeface="+mn-ea"/>
              </a:rPr>
              <a:t>号</a:t>
            </a:r>
            <a:r>
              <a:rPr lang="en-US" altLang="zh-CN" b="1" dirty="0">
                <a:solidFill>
                  <a:schemeClr val="accent1"/>
                </a:solidFill>
                <a:latin typeface="+mn-ea"/>
              </a:rPr>
              <a:t>-</a:t>
            </a:r>
            <a:r>
              <a:rPr lang="zh-CN" altLang="en-US" b="1" dirty="0">
                <a:solidFill>
                  <a:schemeClr val="accent1"/>
                </a:solidFill>
                <a:latin typeface="+mn-ea"/>
              </a:rPr>
              <a:t>教育部、财政部</a:t>
            </a:r>
            <a:r>
              <a:rPr lang="en-US" altLang="zh-CN" b="1" dirty="0">
                <a:solidFill>
                  <a:schemeClr val="accent1"/>
                </a:solidFill>
                <a:latin typeface="+mn-ea"/>
              </a:rPr>
              <a:t>《</a:t>
            </a:r>
            <a:r>
              <a:rPr lang="zh-CN" altLang="en-US" b="1" dirty="0">
                <a:solidFill>
                  <a:schemeClr val="accent1"/>
                </a:solidFill>
                <a:latin typeface="+mn-ea"/>
              </a:rPr>
              <a:t>关于加强中央部门所属高校科研经费管理的意见</a:t>
            </a:r>
            <a:r>
              <a:rPr lang="en-US" altLang="zh-CN" b="1" dirty="0">
                <a:solidFill>
                  <a:schemeClr val="accent1"/>
                </a:solidFill>
                <a:latin typeface="+mn-ea"/>
              </a:rPr>
              <a:t>》</a:t>
            </a:r>
            <a:r>
              <a:rPr lang="zh-CN" altLang="en-US" b="1" dirty="0">
                <a:solidFill>
                  <a:schemeClr val="accent1"/>
                </a:solidFill>
                <a:latin typeface="+mn-ea"/>
              </a:rPr>
              <a:t>，</a:t>
            </a:r>
            <a:r>
              <a:rPr lang="en-US" altLang="zh-CN" b="1" dirty="0">
                <a:solidFill>
                  <a:schemeClr val="accent1"/>
                </a:solidFill>
                <a:latin typeface="+mn-ea"/>
              </a:rPr>
              <a:t>2012.12.17</a:t>
            </a:r>
            <a:r>
              <a:rPr lang="zh-CN" altLang="en-US" b="1" dirty="0">
                <a:solidFill>
                  <a:schemeClr val="accent1"/>
                </a:solidFill>
                <a:latin typeface="+mn-ea"/>
              </a:rPr>
              <a:t>；</a:t>
            </a:r>
            <a:endParaRPr lang="en-US" altLang="zh-CN" b="1" dirty="0">
              <a:solidFill>
                <a:schemeClr val="accent1"/>
              </a:solidFill>
              <a:latin typeface="+mn-ea"/>
            </a:endParaRPr>
          </a:p>
          <a:p>
            <a:pPr>
              <a:lnSpc>
                <a:spcPct val="110000"/>
              </a:lnSpc>
              <a:buFont typeface="Arial" pitchFamily="34" charset="0"/>
              <a:buChar char="•"/>
            </a:pPr>
            <a:r>
              <a:rPr lang="en-US" altLang="zh-CN" b="1" dirty="0" smtClean="0">
                <a:solidFill>
                  <a:schemeClr val="accent1"/>
                </a:solidFill>
                <a:latin typeface="+mn-ea"/>
              </a:rPr>
              <a:t>2</a:t>
            </a:r>
            <a:r>
              <a:rPr lang="zh-CN" altLang="en-US" b="1" dirty="0" smtClean="0">
                <a:solidFill>
                  <a:schemeClr val="accent1"/>
                </a:solidFill>
                <a:latin typeface="+mn-ea"/>
              </a:rPr>
              <a:t>、教技</a:t>
            </a:r>
            <a:r>
              <a:rPr lang="en-US" altLang="zh-CN" b="1" dirty="0" smtClean="0">
                <a:solidFill>
                  <a:schemeClr val="accent1"/>
                </a:solidFill>
                <a:latin typeface="+mn-ea"/>
              </a:rPr>
              <a:t>【2012】14</a:t>
            </a:r>
            <a:r>
              <a:rPr lang="zh-CN" altLang="en-US" b="1" dirty="0" smtClean="0">
                <a:solidFill>
                  <a:schemeClr val="accent1"/>
                </a:solidFill>
                <a:latin typeface="+mn-ea"/>
              </a:rPr>
              <a:t>号</a:t>
            </a:r>
            <a:r>
              <a:rPr lang="en-US" altLang="zh-CN" b="1" dirty="0" smtClean="0">
                <a:solidFill>
                  <a:schemeClr val="accent1"/>
                </a:solidFill>
                <a:latin typeface="+mn-ea"/>
              </a:rPr>
              <a:t>-《</a:t>
            </a:r>
            <a:r>
              <a:rPr lang="zh-CN" altLang="en-US" b="1" dirty="0" smtClean="0">
                <a:solidFill>
                  <a:schemeClr val="accent1"/>
                </a:solidFill>
                <a:latin typeface="+mn-ea"/>
              </a:rPr>
              <a:t>教育部关于进一步加强高校科研管理的意见</a:t>
            </a:r>
            <a:r>
              <a:rPr lang="en-US" altLang="zh-CN" b="1" dirty="0" smtClean="0">
                <a:solidFill>
                  <a:schemeClr val="accent1"/>
                </a:solidFill>
                <a:latin typeface="+mn-ea"/>
              </a:rPr>
              <a:t>》</a:t>
            </a:r>
            <a:r>
              <a:rPr lang="zh-CN" altLang="en-US" b="1" dirty="0" smtClean="0">
                <a:solidFill>
                  <a:schemeClr val="accent1"/>
                </a:solidFill>
                <a:latin typeface="+mn-ea"/>
              </a:rPr>
              <a:t>，</a:t>
            </a:r>
            <a:r>
              <a:rPr lang="en-US" altLang="zh-CN" b="1" dirty="0" smtClean="0">
                <a:solidFill>
                  <a:schemeClr val="accent1"/>
                </a:solidFill>
                <a:latin typeface="+mn-ea"/>
              </a:rPr>
              <a:t>2012.12.17</a:t>
            </a:r>
            <a:r>
              <a:rPr lang="zh-CN" altLang="en-US" b="1" dirty="0" smtClean="0">
                <a:solidFill>
                  <a:schemeClr val="accent1"/>
                </a:solidFill>
                <a:latin typeface="+mn-ea"/>
              </a:rPr>
              <a:t>；</a:t>
            </a:r>
            <a:endParaRPr lang="en-US" altLang="zh-CN" b="1" dirty="0">
              <a:latin typeface="+mn-ea"/>
            </a:endParaRPr>
          </a:p>
          <a:p>
            <a:pPr>
              <a:lnSpc>
                <a:spcPct val="110000"/>
              </a:lnSpc>
              <a:buFont typeface="Arial" pitchFamily="34" charset="0"/>
              <a:buChar char="•"/>
            </a:pPr>
            <a:r>
              <a:rPr lang="en-US" altLang="zh-CN" b="1" dirty="0" smtClean="0">
                <a:solidFill>
                  <a:schemeClr val="accent1"/>
                </a:solidFill>
                <a:latin typeface="+mn-ea"/>
              </a:rPr>
              <a:t>3</a:t>
            </a:r>
            <a:r>
              <a:rPr lang="zh-CN" altLang="en-US" b="1" dirty="0" smtClean="0">
                <a:solidFill>
                  <a:schemeClr val="accent1"/>
                </a:solidFill>
                <a:latin typeface="+mn-ea"/>
              </a:rPr>
              <a:t>、教监</a:t>
            </a:r>
            <a:r>
              <a:rPr lang="en-US" altLang="zh-CN" b="1" dirty="0" smtClean="0">
                <a:solidFill>
                  <a:schemeClr val="accent1"/>
                </a:solidFill>
                <a:latin typeface="+mn-ea"/>
              </a:rPr>
              <a:t>【2012】6</a:t>
            </a:r>
            <a:r>
              <a:rPr lang="zh-CN" altLang="en-US" b="1" dirty="0" smtClean="0">
                <a:solidFill>
                  <a:schemeClr val="accent1"/>
                </a:solidFill>
                <a:latin typeface="+mn-ea"/>
              </a:rPr>
              <a:t>号</a:t>
            </a:r>
            <a:r>
              <a:rPr lang="en-US" altLang="zh-CN" b="1" dirty="0" smtClean="0">
                <a:solidFill>
                  <a:schemeClr val="accent1"/>
                </a:solidFill>
                <a:latin typeface="+mn-ea"/>
              </a:rPr>
              <a:t>-《</a:t>
            </a:r>
            <a:r>
              <a:rPr lang="zh-CN" altLang="en-US" b="1" dirty="0" smtClean="0">
                <a:solidFill>
                  <a:schemeClr val="accent1"/>
                </a:solidFill>
                <a:latin typeface="+mn-ea"/>
              </a:rPr>
              <a:t>教育部关于进一步规范高校科研行为的意见</a:t>
            </a:r>
            <a:r>
              <a:rPr lang="en-US" altLang="zh-CN" b="1" dirty="0" smtClean="0">
                <a:solidFill>
                  <a:schemeClr val="accent1"/>
                </a:solidFill>
                <a:latin typeface="+mn-ea"/>
              </a:rPr>
              <a:t>》</a:t>
            </a:r>
            <a:r>
              <a:rPr lang="zh-CN" altLang="en-US" b="1" dirty="0" smtClean="0">
                <a:solidFill>
                  <a:schemeClr val="accent1"/>
                </a:solidFill>
                <a:latin typeface="+mn-ea"/>
              </a:rPr>
              <a:t>，</a:t>
            </a:r>
            <a:r>
              <a:rPr lang="en-US" altLang="zh-CN" b="1" dirty="0" smtClean="0">
                <a:solidFill>
                  <a:schemeClr val="accent1"/>
                </a:solidFill>
                <a:latin typeface="+mn-ea"/>
              </a:rPr>
              <a:t>2012.12.18</a:t>
            </a:r>
            <a:r>
              <a:rPr lang="zh-CN" altLang="en-US" b="1" dirty="0" smtClean="0">
                <a:solidFill>
                  <a:schemeClr val="accent1"/>
                </a:solidFill>
                <a:latin typeface="+mn-ea"/>
              </a:rPr>
              <a:t>；</a:t>
            </a:r>
            <a:endParaRPr lang="en-US" altLang="zh-CN" b="1" dirty="0" smtClean="0">
              <a:latin typeface="+mn-ea"/>
            </a:endParaRPr>
          </a:p>
          <a:p>
            <a:pPr>
              <a:lnSpc>
                <a:spcPct val="110000"/>
              </a:lnSpc>
              <a:buFont typeface="Arial" pitchFamily="34" charset="0"/>
              <a:buChar char="•"/>
            </a:pPr>
            <a:r>
              <a:rPr lang="en-US" altLang="zh-CN" b="1" dirty="0" smtClean="0">
                <a:solidFill>
                  <a:schemeClr val="accent1"/>
                </a:solidFill>
                <a:latin typeface="+mn-ea"/>
              </a:rPr>
              <a:t>4</a:t>
            </a:r>
            <a:r>
              <a:rPr lang="zh-CN" altLang="en-US" b="1" dirty="0" smtClean="0">
                <a:solidFill>
                  <a:schemeClr val="accent1"/>
                </a:solidFill>
                <a:latin typeface="+mn-ea"/>
              </a:rPr>
              <a:t>、</a:t>
            </a:r>
            <a:r>
              <a:rPr lang="zh-CN" altLang="en-US" b="1" dirty="0" smtClean="0">
                <a:solidFill>
                  <a:srgbClr val="990000"/>
                </a:solidFill>
                <a:latin typeface="+mn-ea"/>
              </a:rPr>
              <a:t>国发</a:t>
            </a:r>
            <a:r>
              <a:rPr lang="en-US" altLang="zh-CN" b="1" dirty="0" smtClean="0">
                <a:solidFill>
                  <a:srgbClr val="990000"/>
                </a:solidFill>
                <a:latin typeface="+mn-ea"/>
              </a:rPr>
              <a:t>【2014】11</a:t>
            </a:r>
            <a:r>
              <a:rPr lang="zh-CN" altLang="en-US" b="1" dirty="0" smtClean="0">
                <a:solidFill>
                  <a:srgbClr val="990000"/>
                </a:solidFill>
                <a:latin typeface="+mn-ea"/>
              </a:rPr>
              <a:t>号</a:t>
            </a:r>
            <a:r>
              <a:rPr lang="en-US" altLang="zh-CN" b="1" dirty="0" smtClean="0">
                <a:solidFill>
                  <a:schemeClr val="accent1"/>
                </a:solidFill>
                <a:latin typeface="+mn-ea"/>
              </a:rPr>
              <a:t>-《</a:t>
            </a:r>
            <a:r>
              <a:rPr lang="zh-CN" altLang="en-US" b="1" dirty="0" smtClean="0">
                <a:solidFill>
                  <a:schemeClr val="accent1"/>
                </a:solidFill>
                <a:latin typeface="+mn-ea"/>
              </a:rPr>
              <a:t>国务院关于改进加强中央财政科研项目和资金管理的若干意见</a:t>
            </a:r>
            <a:r>
              <a:rPr lang="en-US" altLang="zh-CN" b="1" dirty="0" smtClean="0">
                <a:solidFill>
                  <a:schemeClr val="accent1"/>
                </a:solidFill>
                <a:latin typeface="+mn-ea"/>
              </a:rPr>
              <a:t>》</a:t>
            </a:r>
            <a:r>
              <a:rPr lang="zh-CN" altLang="en-US" b="1" dirty="0" smtClean="0">
                <a:solidFill>
                  <a:schemeClr val="accent1"/>
                </a:solidFill>
                <a:latin typeface="+mn-ea"/>
              </a:rPr>
              <a:t>，</a:t>
            </a:r>
            <a:r>
              <a:rPr lang="en-US" altLang="zh-CN" b="1" dirty="0" smtClean="0">
                <a:solidFill>
                  <a:schemeClr val="accent1"/>
                </a:solidFill>
                <a:latin typeface="+mn-ea"/>
              </a:rPr>
              <a:t>2014.3.3</a:t>
            </a:r>
            <a:r>
              <a:rPr lang="zh-CN" altLang="en-US" b="1" dirty="0" smtClean="0">
                <a:solidFill>
                  <a:schemeClr val="accent1"/>
                </a:solidFill>
                <a:latin typeface="+mn-ea"/>
              </a:rPr>
              <a:t>；</a:t>
            </a:r>
            <a:endParaRPr lang="en-US" altLang="zh-CN" b="1" dirty="0" smtClean="0">
              <a:solidFill>
                <a:schemeClr val="accent1"/>
              </a:solidFill>
              <a:latin typeface="+mn-ea"/>
            </a:endParaRPr>
          </a:p>
          <a:p>
            <a:pPr>
              <a:lnSpc>
                <a:spcPct val="110000"/>
              </a:lnSpc>
              <a:buFont typeface="Arial" pitchFamily="34" charset="0"/>
              <a:buChar char="•"/>
            </a:pPr>
            <a:r>
              <a:rPr lang="en-US" altLang="zh-CN" b="1" dirty="0" smtClean="0">
                <a:solidFill>
                  <a:schemeClr val="accent1"/>
                </a:solidFill>
                <a:latin typeface="+mn-ea"/>
              </a:rPr>
              <a:t>5</a:t>
            </a:r>
            <a:r>
              <a:rPr lang="zh-CN" altLang="en-US" b="1" dirty="0" smtClean="0">
                <a:solidFill>
                  <a:schemeClr val="accent1"/>
                </a:solidFill>
                <a:latin typeface="+mn-ea"/>
              </a:rPr>
              <a:t>、财综</a:t>
            </a:r>
            <a:r>
              <a:rPr lang="en-US" altLang="zh-CN" b="1" dirty="0" smtClean="0">
                <a:solidFill>
                  <a:schemeClr val="accent1"/>
                </a:solidFill>
                <a:latin typeface="+mn-ea"/>
              </a:rPr>
              <a:t>【2010】1</a:t>
            </a:r>
            <a:r>
              <a:rPr lang="zh-CN" altLang="en-US" b="1" dirty="0" smtClean="0">
                <a:solidFill>
                  <a:schemeClr val="accent1"/>
                </a:solidFill>
                <a:latin typeface="+mn-ea"/>
              </a:rPr>
              <a:t>号</a:t>
            </a:r>
            <a:r>
              <a:rPr lang="en-US" altLang="zh-CN" b="1" dirty="0" smtClean="0">
                <a:solidFill>
                  <a:schemeClr val="accent1"/>
                </a:solidFill>
                <a:latin typeface="+mn-ea"/>
              </a:rPr>
              <a:t>-</a:t>
            </a:r>
            <a:r>
              <a:rPr lang="zh-CN" altLang="en-US" b="1" dirty="0" smtClean="0">
                <a:solidFill>
                  <a:schemeClr val="accent1"/>
                </a:solidFill>
                <a:latin typeface="+mn-ea"/>
              </a:rPr>
              <a:t>财政部关于印发</a:t>
            </a:r>
            <a:r>
              <a:rPr lang="en-US" altLang="zh-CN" b="1" dirty="0" smtClean="0">
                <a:solidFill>
                  <a:schemeClr val="accent1"/>
                </a:solidFill>
                <a:latin typeface="+mn-ea"/>
              </a:rPr>
              <a:t>《</a:t>
            </a:r>
            <a:r>
              <a:rPr lang="zh-CN" altLang="en-US" b="1" dirty="0" smtClean="0">
                <a:solidFill>
                  <a:schemeClr val="accent1"/>
                </a:solidFill>
                <a:latin typeface="+mn-ea"/>
              </a:rPr>
              <a:t>行政事业单位资金往来结算票据使用管理暂行办法</a:t>
            </a:r>
            <a:r>
              <a:rPr lang="en-US" altLang="zh-CN" b="1" dirty="0" smtClean="0">
                <a:solidFill>
                  <a:schemeClr val="accent1"/>
                </a:solidFill>
                <a:latin typeface="+mn-ea"/>
              </a:rPr>
              <a:t>》</a:t>
            </a:r>
            <a:r>
              <a:rPr lang="zh-CN" altLang="en-US" b="1" dirty="0" smtClean="0">
                <a:solidFill>
                  <a:schemeClr val="accent1"/>
                </a:solidFill>
                <a:latin typeface="+mn-ea"/>
              </a:rPr>
              <a:t>的通知，</a:t>
            </a:r>
            <a:r>
              <a:rPr lang="en-US" altLang="zh-CN" b="1" dirty="0" smtClean="0">
                <a:solidFill>
                  <a:schemeClr val="accent1"/>
                </a:solidFill>
                <a:latin typeface="+mn-ea"/>
              </a:rPr>
              <a:t>2010.15</a:t>
            </a:r>
            <a:r>
              <a:rPr lang="zh-CN" altLang="en-US" b="1" dirty="0" smtClean="0">
                <a:solidFill>
                  <a:schemeClr val="accent1"/>
                </a:solidFill>
                <a:latin typeface="+mn-ea"/>
              </a:rPr>
              <a:t>；</a:t>
            </a:r>
            <a:endParaRPr lang="en-US" altLang="zh-CN" b="1" dirty="0" smtClean="0">
              <a:solidFill>
                <a:schemeClr val="accent1"/>
              </a:solidFill>
              <a:latin typeface="+mn-ea"/>
            </a:endParaRPr>
          </a:p>
          <a:p>
            <a:pPr>
              <a:lnSpc>
                <a:spcPct val="110000"/>
              </a:lnSpc>
              <a:buFont typeface="Arial" pitchFamily="34" charset="0"/>
              <a:buChar char="•"/>
            </a:pPr>
            <a:r>
              <a:rPr lang="en-US" altLang="zh-CN" b="1" dirty="0" smtClean="0">
                <a:solidFill>
                  <a:schemeClr val="accent1"/>
                </a:solidFill>
                <a:latin typeface="+mn-ea"/>
              </a:rPr>
              <a:t>6</a:t>
            </a:r>
            <a:r>
              <a:rPr lang="zh-CN" altLang="en-US" b="1" dirty="0" smtClean="0">
                <a:solidFill>
                  <a:schemeClr val="accent1"/>
                </a:solidFill>
                <a:latin typeface="+mn-ea"/>
              </a:rPr>
              <a:t>、</a:t>
            </a:r>
            <a:r>
              <a:rPr lang="zh-CN" altLang="en-US" b="1" dirty="0">
                <a:solidFill>
                  <a:srgbClr val="990000"/>
                </a:solidFill>
                <a:latin typeface="+mn-ea"/>
              </a:rPr>
              <a:t>沪教卫党</a:t>
            </a:r>
            <a:r>
              <a:rPr lang="en-US" altLang="zh-CN" b="1" dirty="0">
                <a:solidFill>
                  <a:srgbClr val="990000"/>
                </a:solidFill>
                <a:latin typeface="+mn-ea"/>
              </a:rPr>
              <a:t>【2014】214</a:t>
            </a:r>
            <a:r>
              <a:rPr lang="zh-CN" altLang="en-US" b="1" dirty="0">
                <a:solidFill>
                  <a:srgbClr val="990000"/>
                </a:solidFill>
                <a:latin typeface="+mn-ea"/>
              </a:rPr>
              <a:t>号</a:t>
            </a:r>
            <a:r>
              <a:rPr lang="en-US" altLang="zh-CN" b="1" dirty="0">
                <a:solidFill>
                  <a:schemeClr val="accent1"/>
                </a:solidFill>
                <a:latin typeface="+mn-ea"/>
              </a:rPr>
              <a:t>-</a:t>
            </a:r>
            <a:r>
              <a:rPr lang="zh-CN" altLang="en-US" b="1" dirty="0">
                <a:solidFill>
                  <a:schemeClr val="accent1"/>
                </a:solidFill>
                <a:latin typeface="+mn-ea"/>
              </a:rPr>
              <a:t>关于印发</a:t>
            </a:r>
            <a:r>
              <a:rPr lang="en-US" altLang="zh-CN" b="1" dirty="0">
                <a:solidFill>
                  <a:schemeClr val="accent1"/>
                </a:solidFill>
                <a:latin typeface="+mn-ea"/>
              </a:rPr>
              <a:t>《</a:t>
            </a:r>
            <a:r>
              <a:rPr lang="zh-CN" altLang="en-US" b="1" dirty="0">
                <a:solidFill>
                  <a:schemeClr val="accent1"/>
                </a:solidFill>
                <a:latin typeface="+mn-ea"/>
              </a:rPr>
              <a:t>上海市教卫工作党委、上海市教委进一步加强规范科研经费管理和监督工作的若干意见（试行）</a:t>
            </a:r>
            <a:r>
              <a:rPr lang="en-US" altLang="zh-CN" b="1" dirty="0" smtClean="0">
                <a:solidFill>
                  <a:schemeClr val="accent1"/>
                </a:solidFill>
                <a:latin typeface="+mn-ea"/>
              </a:rPr>
              <a:t>》</a:t>
            </a:r>
            <a:r>
              <a:rPr lang="zh-CN" altLang="en-US" b="1" dirty="0" smtClean="0">
                <a:solidFill>
                  <a:schemeClr val="accent1"/>
                </a:solidFill>
                <a:latin typeface="+mn-ea"/>
              </a:rPr>
              <a:t>的通知，</a:t>
            </a:r>
            <a:r>
              <a:rPr lang="en-US" altLang="zh-CN" b="1" dirty="0" smtClean="0">
                <a:solidFill>
                  <a:schemeClr val="accent1"/>
                </a:solidFill>
                <a:latin typeface="+mn-ea"/>
              </a:rPr>
              <a:t>2014.9.9</a:t>
            </a:r>
            <a:endParaRPr lang="en-US" altLang="zh-CN" b="1" dirty="0">
              <a:solidFill>
                <a:schemeClr val="accent1"/>
              </a:solidFill>
              <a:latin typeface="+mn-ea"/>
            </a:endParaRPr>
          </a:p>
          <a:p>
            <a:pPr marL="0" indent="0">
              <a:buNone/>
            </a:pPr>
            <a:endParaRPr lang="zh-CN" altLang="en-US" dirty="0"/>
          </a:p>
        </p:txBody>
      </p:sp>
    </p:spTree>
    <p:extLst>
      <p:ext uri="{BB962C8B-B14F-4D97-AF65-F5344CB8AC3E}">
        <p14:creationId xmlns:p14="http://schemas.microsoft.com/office/powerpoint/2010/main" val="8572228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04800" y="188640"/>
            <a:ext cx="8686800" cy="864096"/>
          </a:xfrm>
        </p:spPr>
        <p:txBody>
          <a:bodyPr>
            <a:normAutofit fontScale="90000"/>
          </a:bodyPr>
          <a:lstStyle/>
          <a:p>
            <a:pPr marL="342900" indent="-342900">
              <a:spcBef>
                <a:spcPct val="20000"/>
              </a:spcBef>
            </a:pPr>
            <a:r>
              <a:rPr lang="zh-CN" altLang="en-US" sz="4400" b="1" dirty="0">
                <a:solidFill>
                  <a:srgbClr val="4E3B30"/>
                </a:solidFill>
                <a:latin typeface="Franklin Gothic Book"/>
                <a:ea typeface="华文楷体"/>
                <a:cs typeface="+mn-cs"/>
              </a:rPr>
              <a:t>一、规范</a:t>
            </a:r>
            <a:r>
              <a:rPr lang="zh-CN" altLang="en-US" sz="4400" b="1" dirty="0" smtClean="0">
                <a:solidFill>
                  <a:srgbClr val="4E3B30"/>
                </a:solidFill>
                <a:latin typeface="Franklin Gothic Book"/>
                <a:ea typeface="华文楷体"/>
                <a:cs typeface="+mn-cs"/>
              </a:rPr>
              <a:t>科研项目及经费</a:t>
            </a:r>
            <a:r>
              <a:rPr lang="zh-CN" altLang="en-US" sz="4400" b="1" dirty="0">
                <a:solidFill>
                  <a:srgbClr val="4E3B30"/>
                </a:solidFill>
                <a:latin typeface="Franklin Gothic Book"/>
                <a:ea typeface="华文楷体"/>
                <a:cs typeface="+mn-cs"/>
              </a:rPr>
              <a:t>管理的背景</a:t>
            </a:r>
            <a:endParaRPr lang="en-US" altLang="zh-CN" sz="4400" b="1" dirty="0">
              <a:solidFill>
                <a:srgbClr val="4E3B30"/>
              </a:solidFill>
              <a:latin typeface="Franklin Gothic Book"/>
              <a:ea typeface="华文楷体"/>
              <a:cs typeface="+mn-cs"/>
            </a:endParaRPr>
          </a:p>
        </p:txBody>
      </p:sp>
      <p:sp>
        <p:nvSpPr>
          <p:cNvPr id="2" name="内容占位符 1"/>
          <p:cNvSpPr>
            <a:spLocks noGrp="1"/>
          </p:cNvSpPr>
          <p:nvPr>
            <p:ph idx="1"/>
          </p:nvPr>
        </p:nvSpPr>
        <p:spPr>
          <a:xfrm>
            <a:off x="107504" y="1268760"/>
            <a:ext cx="8884096" cy="5472608"/>
          </a:xfrm>
        </p:spPr>
        <p:txBody>
          <a:bodyPr>
            <a:normAutofit/>
          </a:bodyPr>
          <a:lstStyle/>
          <a:p>
            <a:pPr>
              <a:lnSpc>
                <a:spcPct val="110000"/>
              </a:lnSpc>
              <a:buFont typeface="Arial" pitchFamily="34" charset="0"/>
              <a:buChar char="•"/>
            </a:pPr>
            <a:r>
              <a:rPr lang="zh-CN" altLang="en-US" dirty="0" smtClean="0">
                <a:solidFill>
                  <a:srgbClr val="990000"/>
                </a:solidFill>
                <a:latin typeface="黑体" pitchFamily="49" charset="-122"/>
                <a:ea typeface="黑体" pitchFamily="49" charset="-122"/>
              </a:rPr>
              <a:t>（二）科研</a:t>
            </a:r>
            <a:r>
              <a:rPr lang="zh-CN" altLang="en-US" dirty="0">
                <a:solidFill>
                  <a:srgbClr val="990000"/>
                </a:solidFill>
                <a:latin typeface="黑体" pitchFamily="49" charset="-122"/>
                <a:ea typeface="黑体" pitchFamily="49" charset="-122"/>
              </a:rPr>
              <a:t>经费管理的重视程度不断提高</a:t>
            </a:r>
            <a:r>
              <a:rPr lang="en-US" altLang="zh-CN" dirty="0">
                <a:solidFill>
                  <a:srgbClr val="990000"/>
                </a:solidFill>
              </a:rPr>
              <a:t/>
            </a:r>
            <a:br>
              <a:rPr lang="en-US" altLang="zh-CN" dirty="0">
                <a:solidFill>
                  <a:srgbClr val="990000"/>
                </a:solidFill>
              </a:rPr>
            </a:br>
            <a:r>
              <a:rPr lang="en-US" altLang="zh-CN" b="1" dirty="0">
                <a:solidFill>
                  <a:schemeClr val="accent1"/>
                </a:solidFill>
                <a:latin typeface="+mn-ea"/>
              </a:rPr>
              <a:t>2013</a:t>
            </a:r>
            <a:r>
              <a:rPr lang="zh-CN" altLang="en-US" b="1" dirty="0">
                <a:solidFill>
                  <a:schemeClr val="accent1"/>
                </a:solidFill>
                <a:latin typeface="+mn-ea"/>
              </a:rPr>
              <a:t>年</a:t>
            </a:r>
            <a:r>
              <a:rPr lang="en-US" altLang="zh-CN" b="1" dirty="0">
                <a:solidFill>
                  <a:schemeClr val="accent1"/>
                </a:solidFill>
                <a:latin typeface="+mn-ea"/>
              </a:rPr>
              <a:t>7</a:t>
            </a:r>
            <a:r>
              <a:rPr lang="zh-CN" altLang="en-US" b="1" dirty="0">
                <a:solidFill>
                  <a:schemeClr val="accent1"/>
                </a:solidFill>
                <a:latin typeface="+mn-ea"/>
              </a:rPr>
              <a:t>月 </a:t>
            </a:r>
            <a:r>
              <a:rPr lang="zh-CN" altLang="en-US" b="1" dirty="0" smtClean="0">
                <a:solidFill>
                  <a:schemeClr val="accent1"/>
                </a:solidFill>
                <a:latin typeface="+mn-ea"/>
              </a:rPr>
              <a:t>  </a:t>
            </a:r>
            <a:r>
              <a:rPr lang="zh-CN" altLang="en-US" b="1" dirty="0" smtClean="0">
                <a:latin typeface="+mn-ea"/>
              </a:rPr>
              <a:t>科技</a:t>
            </a:r>
            <a:r>
              <a:rPr lang="zh-CN" altLang="en-US" b="1" dirty="0">
                <a:latin typeface="+mn-ea"/>
              </a:rPr>
              <a:t>部组织科技计划经费巡视检查工作</a:t>
            </a:r>
            <a:endParaRPr lang="en-US" altLang="zh-CN" b="1" dirty="0">
              <a:latin typeface="+mn-ea"/>
            </a:endParaRPr>
          </a:p>
          <a:p>
            <a:pPr>
              <a:lnSpc>
                <a:spcPct val="110000"/>
              </a:lnSpc>
              <a:buFont typeface="Arial" pitchFamily="34" charset="0"/>
              <a:buChar char="•"/>
            </a:pPr>
            <a:r>
              <a:rPr lang="en-US" altLang="zh-CN" b="1" dirty="0">
                <a:solidFill>
                  <a:schemeClr val="accent1"/>
                </a:solidFill>
                <a:latin typeface="+mn-ea"/>
              </a:rPr>
              <a:t>2013</a:t>
            </a:r>
            <a:r>
              <a:rPr lang="zh-CN" altLang="en-US" b="1" dirty="0">
                <a:solidFill>
                  <a:schemeClr val="accent1"/>
                </a:solidFill>
                <a:latin typeface="+mn-ea"/>
              </a:rPr>
              <a:t>年</a:t>
            </a:r>
            <a:r>
              <a:rPr lang="en-US" altLang="zh-CN" b="1" dirty="0">
                <a:solidFill>
                  <a:schemeClr val="accent1"/>
                </a:solidFill>
                <a:latin typeface="+mn-ea"/>
              </a:rPr>
              <a:t>12</a:t>
            </a:r>
            <a:r>
              <a:rPr lang="zh-CN" altLang="en-US" b="1" dirty="0">
                <a:solidFill>
                  <a:schemeClr val="accent1"/>
                </a:solidFill>
                <a:latin typeface="+mn-ea"/>
              </a:rPr>
              <a:t>月  </a:t>
            </a:r>
            <a:r>
              <a:rPr lang="zh-CN" altLang="en-US" b="1" dirty="0" smtClean="0">
                <a:latin typeface="+mn-ea"/>
              </a:rPr>
              <a:t>学校</a:t>
            </a:r>
            <a:r>
              <a:rPr lang="zh-CN" altLang="en-US" b="1" dirty="0">
                <a:latin typeface="+mn-ea"/>
              </a:rPr>
              <a:t>修订科研经费管理的系列文件</a:t>
            </a:r>
            <a:endParaRPr lang="en-US" altLang="zh-CN" b="1" dirty="0">
              <a:latin typeface="+mn-ea"/>
            </a:endParaRPr>
          </a:p>
          <a:p>
            <a:pPr>
              <a:lnSpc>
                <a:spcPct val="110000"/>
              </a:lnSpc>
              <a:buFont typeface="Arial" pitchFamily="34" charset="0"/>
              <a:buChar char="•"/>
            </a:pPr>
            <a:r>
              <a:rPr lang="en-US" altLang="zh-CN" b="1" dirty="0" smtClean="0">
                <a:solidFill>
                  <a:schemeClr val="accent1"/>
                </a:solidFill>
                <a:latin typeface="+mn-ea"/>
              </a:rPr>
              <a:t>2014</a:t>
            </a:r>
            <a:r>
              <a:rPr lang="zh-CN" altLang="en-US" b="1" dirty="0">
                <a:solidFill>
                  <a:schemeClr val="accent1"/>
                </a:solidFill>
                <a:latin typeface="+mn-ea"/>
              </a:rPr>
              <a:t>年</a:t>
            </a:r>
            <a:r>
              <a:rPr lang="en-US" altLang="zh-CN" b="1" dirty="0">
                <a:solidFill>
                  <a:schemeClr val="accent1"/>
                </a:solidFill>
                <a:latin typeface="+mn-ea"/>
              </a:rPr>
              <a:t>4</a:t>
            </a:r>
            <a:r>
              <a:rPr lang="zh-CN" altLang="en-US" b="1" dirty="0">
                <a:solidFill>
                  <a:schemeClr val="accent1"/>
                </a:solidFill>
                <a:latin typeface="+mn-ea"/>
              </a:rPr>
              <a:t>月  </a:t>
            </a:r>
            <a:r>
              <a:rPr lang="zh-CN" altLang="en-US" b="1" dirty="0" smtClean="0">
                <a:solidFill>
                  <a:schemeClr val="accent1"/>
                </a:solidFill>
                <a:latin typeface="+mn-ea"/>
              </a:rPr>
              <a:t> </a:t>
            </a:r>
            <a:r>
              <a:rPr lang="zh-CN" altLang="en-US" b="1" dirty="0">
                <a:latin typeface="+mn-ea"/>
              </a:rPr>
              <a:t>科委组织科研经费管理政策培训</a:t>
            </a:r>
            <a:endParaRPr lang="en-US" altLang="zh-CN" b="1" dirty="0">
              <a:latin typeface="+mn-ea"/>
            </a:endParaRPr>
          </a:p>
          <a:p>
            <a:pPr>
              <a:lnSpc>
                <a:spcPct val="110000"/>
              </a:lnSpc>
              <a:buFont typeface="Arial" pitchFamily="34" charset="0"/>
              <a:buChar char="•"/>
            </a:pPr>
            <a:r>
              <a:rPr lang="en-US" altLang="zh-CN" b="1" dirty="0" smtClean="0">
                <a:solidFill>
                  <a:schemeClr val="accent1"/>
                </a:solidFill>
                <a:latin typeface="+mn-ea"/>
              </a:rPr>
              <a:t>2014</a:t>
            </a:r>
            <a:r>
              <a:rPr lang="zh-CN" altLang="en-US" b="1" dirty="0">
                <a:solidFill>
                  <a:schemeClr val="accent1"/>
                </a:solidFill>
                <a:latin typeface="+mn-ea"/>
              </a:rPr>
              <a:t>年</a:t>
            </a:r>
            <a:r>
              <a:rPr lang="en-US" altLang="zh-CN" b="1" dirty="0">
                <a:solidFill>
                  <a:schemeClr val="accent1"/>
                </a:solidFill>
                <a:latin typeface="+mn-ea"/>
              </a:rPr>
              <a:t>7</a:t>
            </a:r>
            <a:r>
              <a:rPr lang="zh-CN" altLang="en-US" b="1" dirty="0">
                <a:solidFill>
                  <a:schemeClr val="accent1"/>
                </a:solidFill>
                <a:latin typeface="+mn-ea"/>
              </a:rPr>
              <a:t>月  </a:t>
            </a:r>
            <a:r>
              <a:rPr lang="zh-CN" altLang="en-US" b="1" dirty="0" smtClean="0">
                <a:solidFill>
                  <a:schemeClr val="accent1"/>
                </a:solidFill>
                <a:latin typeface="+mn-ea"/>
              </a:rPr>
              <a:t> </a:t>
            </a:r>
            <a:r>
              <a:rPr lang="zh-CN" altLang="en-US" b="1" dirty="0">
                <a:latin typeface="+mn-ea"/>
              </a:rPr>
              <a:t>科委组织科研经费管理政策培训</a:t>
            </a:r>
            <a:endParaRPr lang="en-US" altLang="zh-CN" b="1" dirty="0">
              <a:latin typeface="+mn-ea"/>
            </a:endParaRPr>
          </a:p>
          <a:p>
            <a:pPr>
              <a:lnSpc>
                <a:spcPct val="110000"/>
              </a:lnSpc>
              <a:buFont typeface="Arial" pitchFamily="34" charset="0"/>
              <a:buChar char="•"/>
            </a:pPr>
            <a:r>
              <a:rPr lang="en-US" altLang="zh-CN" b="1" dirty="0" smtClean="0">
                <a:solidFill>
                  <a:schemeClr val="accent1"/>
                </a:solidFill>
                <a:latin typeface="+mn-ea"/>
              </a:rPr>
              <a:t>2014</a:t>
            </a:r>
            <a:r>
              <a:rPr lang="zh-CN" altLang="en-US" b="1" dirty="0">
                <a:solidFill>
                  <a:schemeClr val="accent1"/>
                </a:solidFill>
                <a:latin typeface="+mn-ea"/>
              </a:rPr>
              <a:t>年</a:t>
            </a:r>
            <a:r>
              <a:rPr lang="en-US" altLang="zh-CN" b="1" dirty="0">
                <a:solidFill>
                  <a:schemeClr val="accent1"/>
                </a:solidFill>
                <a:latin typeface="+mn-ea"/>
              </a:rPr>
              <a:t>9</a:t>
            </a:r>
            <a:r>
              <a:rPr lang="zh-CN" altLang="en-US" b="1" dirty="0">
                <a:solidFill>
                  <a:schemeClr val="accent1"/>
                </a:solidFill>
                <a:latin typeface="+mn-ea"/>
              </a:rPr>
              <a:t>月   </a:t>
            </a:r>
            <a:r>
              <a:rPr lang="zh-CN" altLang="en-US" b="1" dirty="0" smtClean="0">
                <a:latin typeface="+mn-ea"/>
              </a:rPr>
              <a:t>科技</a:t>
            </a:r>
            <a:r>
              <a:rPr lang="zh-CN" altLang="en-US" b="1" dirty="0">
                <a:latin typeface="+mn-ea"/>
              </a:rPr>
              <a:t>部下发</a:t>
            </a:r>
            <a:r>
              <a:rPr lang="en-US" altLang="zh-CN" b="1" dirty="0">
                <a:latin typeface="+mn-ea"/>
              </a:rPr>
              <a:t>《</a:t>
            </a:r>
            <a:r>
              <a:rPr lang="zh-CN" altLang="zh-CN" b="1" dirty="0"/>
              <a:t>国家科技计划（专项）经费巡视检查工作手册</a:t>
            </a:r>
            <a:r>
              <a:rPr lang="en-US" altLang="zh-CN" b="1" dirty="0" smtClean="0"/>
              <a:t>》</a:t>
            </a:r>
          </a:p>
          <a:p>
            <a:pPr>
              <a:lnSpc>
                <a:spcPct val="110000"/>
              </a:lnSpc>
              <a:buFont typeface="Arial" pitchFamily="34" charset="0"/>
              <a:buChar char="•"/>
            </a:pPr>
            <a:r>
              <a:rPr lang="zh-CN" altLang="en-US" b="1" dirty="0" smtClean="0">
                <a:solidFill>
                  <a:srgbClr val="990000"/>
                </a:solidFill>
              </a:rPr>
              <a:t>（三）一些机构出现了一些问题</a:t>
            </a:r>
            <a:endParaRPr lang="en-US" altLang="zh-CN" b="1" dirty="0" smtClean="0">
              <a:solidFill>
                <a:srgbClr val="990000"/>
              </a:solidFill>
            </a:endParaRPr>
          </a:p>
          <a:p>
            <a:pPr>
              <a:lnSpc>
                <a:spcPct val="110000"/>
              </a:lnSpc>
              <a:buFont typeface="Arial" pitchFamily="34" charset="0"/>
              <a:buChar char="•"/>
            </a:pPr>
            <a:endParaRPr lang="en-US" altLang="zh-CN" b="1" dirty="0"/>
          </a:p>
          <a:p>
            <a:pPr marL="0" indent="0">
              <a:buNone/>
            </a:pPr>
            <a:endParaRPr lang="zh-CN" altLang="en-US" dirty="0"/>
          </a:p>
        </p:txBody>
      </p:sp>
    </p:spTree>
    <p:extLst>
      <p:ext uri="{BB962C8B-B14F-4D97-AF65-F5344CB8AC3E}">
        <p14:creationId xmlns:p14="http://schemas.microsoft.com/office/powerpoint/2010/main" val="39996873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332656"/>
            <a:ext cx="8229600" cy="1008112"/>
          </a:xfrm>
        </p:spPr>
        <p:txBody>
          <a:bodyPr>
            <a:normAutofit fontScale="90000"/>
          </a:bodyPr>
          <a:lstStyle/>
          <a:p>
            <a:pPr marL="342900" indent="-342900">
              <a:spcBef>
                <a:spcPct val="20000"/>
              </a:spcBef>
            </a:pPr>
            <a:r>
              <a:rPr lang="zh-CN" altLang="en-US" sz="4400" b="1" dirty="0">
                <a:solidFill>
                  <a:srgbClr val="4E3B30"/>
                </a:solidFill>
                <a:latin typeface="Franklin Gothic Book"/>
                <a:ea typeface="华文楷体"/>
                <a:cs typeface="+mn-cs"/>
              </a:rPr>
              <a:t>一、规范</a:t>
            </a:r>
            <a:r>
              <a:rPr lang="zh-CN" altLang="en-US" sz="4400" b="1" dirty="0" smtClean="0">
                <a:solidFill>
                  <a:srgbClr val="4E3B30"/>
                </a:solidFill>
                <a:latin typeface="Franklin Gothic Book"/>
                <a:ea typeface="华文楷体"/>
                <a:cs typeface="+mn-cs"/>
              </a:rPr>
              <a:t>科研项目及经费</a:t>
            </a:r>
            <a:r>
              <a:rPr lang="zh-CN" altLang="en-US" sz="4400" b="1" dirty="0">
                <a:solidFill>
                  <a:srgbClr val="4E3B30"/>
                </a:solidFill>
                <a:latin typeface="Franklin Gothic Book"/>
                <a:ea typeface="华文楷体"/>
                <a:cs typeface="+mn-cs"/>
              </a:rPr>
              <a:t>管理的背景</a:t>
            </a:r>
          </a:p>
        </p:txBody>
      </p:sp>
      <p:sp>
        <p:nvSpPr>
          <p:cNvPr id="3" name="内容占位符 2"/>
          <p:cNvSpPr>
            <a:spLocks noGrp="1"/>
          </p:cNvSpPr>
          <p:nvPr>
            <p:ph idx="1"/>
          </p:nvPr>
        </p:nvSpPr>
        <p:spPr>
          <a:xfrm>
            <a:off x="107504" y="1340768"/>
            <a:ext cx="8928992" cy="5400600"/>
          </a:xfrm>
        </p:spPr>
        <p:txBody>
          <a:bodyPr>
            <a:normAutofit lnSpcReduction="10000"/>
          </a:bodyPr>
          <a:lstStyle/>
          <a:p>
            <a:r>
              <a:rPr lang="zh-CN" altLang="en-US" dirty="0" smtClean="0">
                <a:solidFill>
                  <a:srgbClr val="990000"/>
                </a:solidFill>
                <a:latin typeface="黑体" pitchFamily="49" charset="-122"/>
                <a:ea typeface="黑体" pitchFamily="49" charset="-122"/>
              </a:rPr>
              <a:t>（四）有关文件强调的重点</a:t>
            </a:r>
            <a:endParaRPr lang="en-US" altLang="zh-CN" dirty="0" smtClean="0">
              <a:solidFill>
                <a:srgbClr val="990000"/>
              </a:solidFill>
              <a:latin typeface="黑体" pitchFamily="49" charset="-122"/>
              <a:ea typeface="黑体" pitchFamily="49" charset="-122"/>
            </a:endParaRPr>
          </a:p>
          <a:p>
            <a:r>
              <a:rPr lang="en-US" altLang="zh-CN" dirty="0" smtClean="0"/>
              <a:t>1</a:t>
            </a:r>
            <a:r>
              <a:rPr lang="zh-CN" altLang="en-US" dirty="0" smtClean="0"/>
              <a:t>、科研计划项目：严格按照国家、地方各类管理办法进行管理；</a:t>
            </a:r>
            <a:endParaRPr lang="en-US" altLang="zh-CN" dirty="0" smtClean="0"/>
          </a:p>
          <a:p>
            <a:r>
              <a:rPr lang="en-US" altLang="zh-CN" dirty="0" smtClean="0"/>
              <a:t>2</a:t>
            </a:r>
            <a:r>
              <a:rPr lang="zh-CN" altLang="en-US" dirty="0" smtClean="0"/>
              <a:t>、横向科研项目：严格按照合同执行，并纳入学校财务统一管理；</a:t>
            </a:r>
            <a:endParaRPr lang="en-US" altLang="zh-CN" dirty="0" smtClean="0"/>
          </a:p>
          <a:p>
            <a:r>
              <a:rPr lang="en-US" altLang="zh-CN" dirty="0" smtClean="0"/>
              <a:t>3</a:t>
            </a:r>
            <a:r>
              <a:rPr lang="zh-CN" altLang="en-US" dirty="0" smtClean="0"/>
              <a:t>、严禁利用学生名义提取有关规定之外的费用；</a:t>
            </a:r>
            <a:endParaRPr lang="en-US" altLang="zh-CN" dirty="0" smtClean="0"/>
          </a:p>
          <a:p>
            <a:r>
              <a:rPr lang="en-US" altLang="zh-CN" dirty="0" smtClean="0"/>
              <a:t>4</a:t>
            </a:r>
            <a:r>
              <a:rPr lang="zh-CN" altLang="en-US" dirty="0" smtClean="0"/>
              <a:t>、严格审查项目负责人和参与人员本人及其亲属或有直接利益关系人员所成立或参与的公司承担合作（外协）项目；</a:t>
            </a:r>
            <a:endParaRPr lang="en-US" altLang="zh-CN" dirty="0" smtClean="0"/>
          </a:p>
          <a:p>
            <a:r>
              <a:rPr lang="en-US" altLang="zh-CN" dirty="0" smtClean="0"/>
              <a:t>5</a:t>
            </a:r>
            <a:r>
              <a:rPr lang="zh-CN" altLang="en-US" dirty="0" smtClean="0"/>
              <a:t>、严格审查外拨经费；</a:t>
            </a:r>
            <a:endParaRPr lang="en-US" altLang="zh-CN" dirty="0" smtClean="0"/>
          </a:p>
          <a:p>
            <a:r>
              <a:rPr lang="en-US" altLang="zh-CN" dirty="0" smtClean="0"/>
              <a:t>6</a:t>
            </a:r>
            <a:r>
              <a:rPr lang="zh-CN" altLang="en-US" dirty="0" smtClean="0"/>
              <a:t>、项目结余经费应按有关规定使用；</a:t>
            </a:r>
            <a:endParaRPr lang="en-US" altLang="zh-CN" dirty="0" smtClean="0"/>
          </a:p>
          <a:p>
            <a:r>
              <a:rPr lang="en-US" altLang="zh-CN" dirty="0" smtClean="0"/>
              <a:t>7</a:t>
            </a:r>
            <a:r>
              <a:rPr lang="zh-CN" altLang="en-US" dirty="0" smtClean="0"/>
              <a:t>、结合科研计划项目、横向科研项目的不同特点和管理要求，建立分级、分类管理制度体系（校长，分管科研、财务副校长，财务、学院、人事、资产、审计、监察）</a:t>
            </a:r>
            <a:endParaRPr lang="zh-CN" altLang="en-US" dirty="0"/>
          </a:p>
        </p:txBody>
      </p:sp>
    </p:spTree>
    <p:extLst>
      <p:ext uri="{BB962C8B-B14F-4D97-AF65-F5344CB8AC3E}">
        <p14:creationId xmlns:p14="http://schemas.microsoft.com/office/powerpoint/2010/main" val="14936892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332656"/>
            <a:ext cx="8229600" cy="1143000"/>
          </a:xfrm>
        </p:spPr>
        <p:txBody>
          <a:bodyPr>
            <a:noAutofit/>
          </a:bodyPr>
          <a:lstStyle/>
          <a:p>
            <a:pPr marL="342900" indent="-342900">
              <a:spcBef>
                <a:spcPct val="20000"/>
              </a:spcBef>
            </a:pPr>
            <a:r>
              <a:rPr lang="zh-CN" altLang="en-US" sz="4400" b="1" dirty="0">
                <a:solidFill>
                  <a:srgbClr val="4E3B30"/>
                </a:solidFill>
                <a:latin typeface="Franklin Gothic Book"/>
                <a:ea typeface="华文楷体"/>
                <a:cs typeface="+mn-cs"/>
              </a:rPr>
              <a:t>二、学校规范科研项目及经费</a:t>
            </a:r>
            <a:r>
              <a:rPr lang="zh-CN" altLang="en-US" sz="4400" b="1" dirty="0" smtClean="0">
                <a:solidFill>
                  <a:srgbClr val="4E3B30"/>
                </a:solidFill>
                <a:latin typeface="Franklin Gothic Book"/>
                <a:ea typeface="华文楷体"/>
                <a:cs typeface="+mn-cs"/>
              </a:rPr>
              <a:t>管理</a:t>
            </a:r>
            <a:r>
              <a:rPr lang="zh-CN" altLang="en-US" sz="4400" b="1" dirty="0" smtClean="0">
                <a:solidFill>
                  <a:srgbClr val="4E3B30"/>
                </a:solidFill>
                <a:latin typeface="Franklin Gothic Book"/>
                <a:ea typeface="华文楷体"/>
                <a:cs typeface="+mn-cs"/>
              </a:rPr>
              <a:t>的有关</a:t>
            </a:r>
            <a:r>
              <a:rPr lang="zh-CN" altLang="en-US" sz="4400" b="1" dirty="0" smtClean="0">
                <a:solidFill>
                  <a:srgbClr val="4E3B30"/>
                </a:solidFill>
                <a:latin typeface="Franklin Gothic Book"/>
                <a:ea typeface="华文楷体"/>
                <a:cs typeface="+mn-cs"/>
              </a:rPr>
              <a:t>精神</a:t>
            </a:r>
            <a:endParaRPr lang="zh-CN" altLang="en-US" sz="4400" b="1" dirty="0">
              <a:solidFill>
                <a:srgbClr val="4E3B30"/>
              </a:solidFill>
              <a:latin typeface="Franklin Gothic Book"/>
              <a:ea typeface="华文楷体"/>
              <a:cs typeface="+mn-cs"/>
            </a:endParaRPr>
          </a:p>
        </p:txBody>
      </p:sp>
      <p:sp>
        <p:nvSpPr>
          <p:cNvPr id="3" name="内容占位符 2"/>
          <p:cNvSpPr>
            <a:spLocks noGrp="1"/>
          </p:cNvSpPr>
          <p:nvPr>
            <p:ph idx="1"/>
          </p:nvPr>
        </p:nvSpPr>
        <p:spPr>
          <a:xfrm>
            <a:off x="179512" y="1412776"/>
            <a:ext cx="8784976" cy="5328592"/>
          </a:xfrm>
        </p:spPr>
        <p:txBody>
          <a:bodyPr>
            <a:normAutofit fontScale="92500" lnSpcReduction="10000"/>
          </a:bodyPr>
          <a:lstStyle/>
          <a:p>
            <a:r>
              <a:rPr lang="zh-CN" altLang="en-US" dirty="0" smtClean="0">
                <a:solidFill>
                  <a:srgbClr val="990000"/>
                </a:solidFill>
                <a:latin typeface="黑体" pitchFamily="49" charset="-122"/>
                <a:ea typeface="黑体" pitchFamily="49" charset="-122"/>
              </a:rPr>
              <a:t>（一）修订、新增了关文件</a:t>
            </a:r>
            <a:endParaRPr lang="en-US" altLang="zh-CN" dirty="0" smtClean="0">
              <a:solidFill>
                <a:srgbClr val="990000"/>
              </a:solidFill>
              <a:latin typeface="黑体" pitchFamily="49" charset="-122"/>
              <a:ea typeface="黑体" pitchFamily="49" charset="-122"/>
            </a:endParaRPr>
          </a:p>
          <a:p>
            <a:r>
              <a:rPr lang="zh-CN" altLang="en-US" dirty="0" smtClean="0"/>
              <a:t>重新</a:t>
            </a:r>
            <a:r>
              <a:rPr lang="zh-CN" altLang="en-US" dirty="0"/>
              <a:t>修订了</a:t>
            </a:r>
            <a:r>
              <a:rPr lang="en-US" altLang="zh-CN" dirty="0"/>
              <a:t>18</a:t>
            </a:r>
            <a:r>
              <a:rPr lang="zh-CN" altLang="en-US" dirty="0"/>
              <a:t>个，新增了</a:t>
            </a:r>
            <a:r>
              <a:rPr lang="en-US" altLang="zh-CN" dirty="0"/>
              <a:t>7</a:t>
            </a:r>
            <a:r>
              <a:rPr lang="zh-CN" altLang="en-US" dirty="0" smtClean="0"/>
              <a:t>个，形成了</a:t>
            </a:r>
            <a:r>
              <a:rPr lang="en-US" altLang="zh-CN" dirty="0" smtClean="0"/>
              <a:t>25</a:t>
            </a:r>
            <a:r>
              <a:rPr lang="zh-CN" altLang="en-US" dirty="0" smtClean="0"/>
              <a:t>个管理文件，其中有</a:t>
            </a:r>
            <a:r>
              <a:rPr lang="en-US" altLang="zh-CN" dirty="0" smtClean="0"/>
              <a:t>4</a:t>
            </a:r>
            <a:r>
              <a:rPr lang="zh-CN" altLang="en-US" dirty="0" smtClean="0"/>
              <a:t>个文件涉及到科研项目及其经费管理办法，分别是上理工</a:t>
            </a:r>
            <a:r>
              <a:rPr lang="en-US" altLang="zh-CN" dirty="0" smtClean="0"/>
              <a:t>【2013】192</a:t>
            </a:r>
            <a:r>
              <a:rPr lang="zh-CN" altLang="en-US" dirty="0" smtClean="0"/>
              <a:t>、</a:t>
            </a:r>
            <a:r>
              <a:rPr lang="en-US" altLang="zh-CN" dirty="0" smtClean="0"/>
              <a:t>193</a:t>
            </a:r>
            <a:r>
              <a:rPr lang="zh-CN" altLang="en-US" dirty="0" smtClean="0"/>
              <a:t>、</a:t>
            </a:r>
            <a:r>
              <a:rPr lang="en-US" altLang="zh-CN" dirty="0" smtClean="0"/>
              <a:t>198</a:t>
            </a:r>
            <a:r>
              <a:rPr lang="zh-CN" altLang="en-US" dirty="0" smtClean="0"/>
              <a:t>、</a:t>
            </a:r>
            <a:r>
              <a:rPr lang="en-US" altLang="zh-CN" dirty="0" smtClean="0"/>
              <a:t>199</a:t>
            </a:r>
            <a:r>
              <a:rPr lang="zh-CN" altLang="en-US" dirty="0" smtClean="0"/>
              <a:t>等四个文件；后期新增了</a:t>
            </a:r>
            <a:r>
              <a:rPr lang="en-US" altLang="zh-CN" dirty="0" smtClean="0"/>
              <a:t>2</a:t>
            </a:r>
            <a:r>
              <a:rPr lang="zh-CN" altLang="en-US" dirty="0" smtClean="0"/>
              <a:t>个管理文件</a:t>
            </a:r>
            <a:r>
              <a:rPr lang="en-US" altLang="zh-CN" dirty="0" smtClean="0"/>
              <a:t>-</a:t>
            </a:r>
            <a:r>
              <a:rPr lang="zh-CN" altLang="en-US" dirty="0" smtClean="0"/>
              <a:t>科技处</a:t>
            </a:r>
            <a:r>
              <a:rPr lang="en-US" altLang="zh-CN" dirty="0" smtClean="0"/>
              <a:t>【2014】03</a:t>
            </a:r>
            <a:r>
              <a:rPr lang="zh-CN" altLang="en-US" dirty="0" smtClean="0"/>
              <a:t>号（财政资金社会服务类项目认定），上理工</a:t>
            </a:r>
            <a:r>
              <a:rPr lang="en-US" altLang="zh-CN" dirty="0" smtClean="0"/>
              <a:t>【2014】113</a:t>
            </a:r>
            <a:r>
              <a:rPr lang="zh-CN" altLang="en-US" dirty="0" smtClean="0"/>
              <a:t>号（项目尾款与结余经费）；</a:t>
            </a:r>
            <a:endParaRPr lang="en-US" altLang="zh-CN" dirty="0" smtClean="0"/>
          </a:p>
          <a:p>
            <a:r>
              <a:rPr lang="zh-CN" altLang="en-US" dirty="0" smtClean="0">
                <a:solidFill>
                  <a:srgbClr val="990000"/>
                </a:solidFill>
                <a:latin typeface="黑体" pitchFamily="49" charset="-122"/>
                <a:ea typeface="黑体" pitchFamily="49" charset="-122"/>
              </a:rPr>
              <a:t>（二）召开</a:t>
            </a:r>
            <a:r>
              <a:rPr lang="zh-CN" altLang="en-US" dirty="0">
                <a:solidFill>
                  <a:srgbClr val="990000"/>
                </a:solidFill>
                <a:latin typeface="黑体" pitchFamily="49" charset="-122"/>
                <a:ea typeface="黑体" pitchFamily="49" charset="-122"/>
              </a:rPr>
              <a:t>了两次专门的</a:t>
            </a:r>
            <a:r>
              <a:rPr lang="zh-CN" altLang="en-US" dirty="0" smtClean="0">
                <a:solidFill>
                  <a:srgbClr val="990000"/>
                </a:solidFill>
                <a:latin typeface="黑体" pitchFamily="49" charset="-122"/>
                <a:ea typeface="黑体" pitchFamily="49" charset="-122"/>
              </a:rPr>
              <a:t>会议</a:t>
            </a:r>
            <a:endParaRPr lang="en-US" altLang="zh-CN" dirty="0" smtClean="0">
              <a:solidFill>
                <a:srgbClr val="990000"/>
              </a:solidFill>
              <a:latin typeface="黑体" pitchFamily="49" charset="-122"/>
              <a:ea typeface="黑体" pitchFamily="49" charset="-122"/>
            </a:endParaRPr>
          </a:p>
          <a:p>
            <a:r>
              <a:rPr lang="zh-CN" altLang="en-US" dirty="0" smtClean="0"/>
              <a:t>（</a:t>
            </a:r>
            <a:r>
              <a:rPr lang="en-US" altLang="zh-CN" dirty="0" smtClean="0"/>
              <a:t>1</a:t>
            </a:r>
            <a:r>
              <a:rPr lang="zh-CN" altLang="en-US" dirty="0" smtClean="0"/>
              <a:t>）</a:t>
            </a:r>
            <a:r>
              <a:rPr lang="en-US" altLang="zh-CN" dirty="0" smtClean="0"/>
              <a:t>9</a:t>
            </a:r>
            <a:r>
              <a:rPr lang="zh-CN" altLang="en-US" dirty="0" smtClean="0"/>
              <a:t>月</a:t>
            </a:r>
            <a:r>
              <a:rPr lang="en-US" altLang="zh-CN" dirty="0" smtClean="0"/>
              <a:t>26</a:t>
            </a:r>
            <a:r>
              <a:rPr lang="zh-CN" altLang="en-US" dirty="0" smtClean="0"/>
              <a:t>号上午</a:t>
            </a:r>
            <a:r>
              <a:rPr lang="en-US" altLang="zh-CN" dirty="0" smtClean="0"/>
              <a:t>——</a:t>
            </a:r>
            <a:r>
              <a:rPr lang="zh-CN" altLang="en-US" dirty="0"/>
              <a:t>“规范科研项目</a:t>
            </a:r>
            <a:r>
              <a:rPr lang="zh-CN" altLang="en-US" dirty="0" smtClean="0"/>
              <a:t>及其经费</a:t>
            </a:r>
            <a:r>
              <a:rPr lang="zh-CN" altLang="en-US" dirty="0"/>
              <a:t>管理</a:t>
            </a:r>
            <a:r>
              <a:rPr lang="zh-CN" altLang="en-US" dirty="0" smtClean="0"/>
              <a:t>工作会议</a:t>
            </a:r>
            <a:r>
              <a:rPr lang="zh-CN" altLang="en-US" dirty="0" smtClean="0"/>
              <a:t>”，各学院院长、分管科研副院长，校长、主管科研副校长，科技处、财务处、审计处和（纪委）监察处处长参加；</a:t>
            </a:r>
            <a:endParaRPr lang="en-US" altLang="zh-CN" dirty="0" smtClean="0"/>
          </a:p>
          <a:p>
            <a:r>
              <a:rPr lang="zh-CN" altLang="en-US" dirty="0" smtClean="0"/>
              <a:t>（</a:t>
            </a:r>
            <a:r>
              <a:rPr lang="en-US" altLang="zh-CN" dirty="0" smtClean="0"/>
              <a:t>2</a:t>
            </a:r>
            <a:r>
              <a:rPr lang="zh-CN" altLang="en-US" dirty="0"/>
              <a:t>） </a:t>
            </a:r>
            <a:r>
              <a:rPr lang="en-US" altLang="zh-CN" dirty="0"/>
              <a:t>10</a:t>
            </a:r>
            <a:r>
              <a:rPr lang="zh-CN" altLang="en-US" dirty="0"/>
              <a:t>月</a:t>
            </a:r>
            <a:r>
              <a:rPr lang="en-US" altLang="zh-CN" dirty="0"/>
              <a:t>10</a:t>
            </a:r>
            <a:r>
              <a:rPr lang="zh-CN" altLang="en-US" dirty="0"/>
              <a:t>日</a:t>
            </a:r>
            <a:r>
              <a:rPr lang="zh-CN" altLang="en-US" dirty="0" smtClean="0"/>
              <a:t>下午</a:t>
            </a:r>
            <a:r>
              <a:rPr lang="en-US" altLang="zh-CN" dirty="0" smtClean="0"/>
              <a:t>——</a:t>
            </a:r>
            <a:r>
              <a:rPr lang="zh-CN" altLang="en-US" dirty="0"/>
              <a:t>“规范科研经费使用管理</a:t>
            </a:r>
            <a:r>
              <a:rPr lang="zh-CN" altLang="en-US" dirty="0" smtClean="0"/>
              <a:t>工作推进</a:t>
            </a:r>
            <a:r>
              <a:rPr lang="zh-CN" altLang="en-US" dirty="0"/>
              <a:t>会”，</a:t>
            </a:r>
            <a:r>
              <a:rPr lang="zh-CN" altLang="en-US" dirty="0"/>
              <a:t>在图文信息中心报告</a:t>
            </a:r>
            <a:r>
              <a:rPr lang="zh-CN" altLang="en-US" dirty="0" smtClean="0"/>
              <a:t>厅，会议</a:t>
            </a:r>
            <a:r>
              <a:rPr lang="zh-CN" altLang="en-US" dirty="0"/>
              <a:t>由科技处、财务处、审计处和监察处共同举办，全校近</a:t>
            </a:r>
            <a:r>
              <a:rPr lang="en-US" altLang="zh-CN" dirty="0"/>
              <a:t>340</a:t>
            </a:r>
            <a:r>
              <a:rPr lang="zh-CN" altLang="en-US" dirty="0"/>
              <a:t>名教授和副教授参加会议。会议由副校长刘平主持，科技处、财务处、审计处和监察处处长分别就科研项目经费的规范使用和管理做了发言</a:t>
            </a:r>
            <a:r>
              <a:rPr lang="zh-CN" altLang="en-US" dirty="0" smtClean="0"/>
              <a:t>。</a:t>
            </a:r>
            <a:endParaRPr lang="zh-CN" altLang="en-US" dirty="0"/>
          </a:p>
        </p:txBody>
      </p:sp>
    </p:spTree>
    <p:extLst>
      <p:ext uri="{BB962C8B-B14F-4D97-AF65-F5344CB8AC3E}">
        <p14:creationId xmlns:p14="http://schemas.microsoft.com/office/powerpoint/2010/main" val="2103362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404664"/>
            <a:ext cx="8229600" cy="1143000"/>
          </a:xfrm>
        </p:spPr>
        <p:txBody>
          <a:bodyPr>
            <a:noAutofit/>
          </a:bodyPr>
          <a:lstStyle/>
          <a:p>
            <a:pPr marL="342900" indent="-342900">
              <a:spcBef>
                <a:spcPct val="20000"/>
              </a:spcBef>
            </a:pPr>
            <a:r>
              <a:rPr lang="zh-CN" altLang="en-US" sz="4400" b="1" dirty="0">
                <a:solidFill>
                  <a:srgbClr val="4E3B30"/>
                </a:solidFill>
                <a:latin typeface="Franklin Gothic Book"/>
                <a:ea typeface="华文楷体"/>
                <a:cs typeface="+mn-cs"/>
              </a:rPr>
              <a:t>二、学校规范科研项目及经费管理</a:t>
            </a:r>
            <a:r>
              <a:rPr lang="zh-CN" altLang="en-US" sz="4400" b="1" dirty="0" smtClean="0">
                <a:solidFill>
                  <a:srgbClr val="4E3B30"/>
                </a:solidFill>
                <a:latin typeface="Franklin Gothic Book"/>
                <a:ea typeface="华文楷体"/>
                <a:cs typeface="+mn-cs"/>
              </a:rPr>
              <a:t>的有关</a:t>
            </a:r>
            <a:r>
              <a:rPr lang="zh-CN" altLang="en-US" sz="4400" b="1" dirty="0" smtClean="0">
                <a:solidFill>
                  <a:srgbClr val="4E3B30"/>
                </a:solidFill>
                <a:latin typeface="Franklin Gothic Book"/>
                <a:ea typeface="华文楷体"/>
                <a:cs typeface="+mn-cs"/>
              </a:rPr>
              <a:t>精神</a:t>
            </a:r>
            <a:endParaRPr lang="zh-CN" altLang="en-US" sz="4400" b="1" dirty="0">
              <a:solidFill>
                <a:srgbClr val="4E3B30"/>
              </a:solidFill>
              <a:latin typeface="Franklin Gothic Book"/>
              <a:ea typeface="华文楷体"/>
              <a:cs typeface="+mn-cs"/>
            </a:endParaRPr>
          </a:p>
        </p:txBody>
      </p:sp>
      <p:sp>
        <p:nvSpPr>
          <p:cNvPr id="3" name="内容占位符 2"/>
          <p:cNvSpPr>
            <a:spLocks noGrp="1"/>
          </p:cNvSpPr>
          <p:nvPr>
            <p:ph idx="1"/>
          </p:nvPr>
        </p:nvSpPr>
        <p:spPr>
          <a:xfrm>
            <a:off x="251520" y="1628800"/>
            <a:ext cx="8712968" cy="4824536"/>
          </a:xfrm>
        </p:spPr>
        <p:txBody>
          <a:bodyPr>
            <a:normAutofit/>
          </a:bodyPr>
          <a:lstStyle/>
          <a:p>
            <a:pPr>
              <a:lnSpc>
                <a:spcPct val="80000"/>
              </a:lnSpc>
            </a:pPr>
            <a:r>
              <a:rPr lang="zh-CN" altLang="en-US" sz="2400" dirty="0">
                <a:solidFill>
                  <a:srgbClr val="990000"/>
                </a:solidFill>
                <a:latin typeface="黑体" pitchFamily="49" charset="-122"/>
                <a:ea typeface="黑体" pitchFamily="49" charset="-122"/>
              </a:rPr>
              <a:t>（三）科技处解决和发现的</a:t>
            </a:r>
            <a:r>
              <a:rPr lang="zh-CN" altLang="en-US" sz="2400" dirty="0" smtClean="0">
                <a:solidFill>
                  <a:srgbClr val="990000"/>
                </a:solidFill>
                <a:latin typeface="黑体" pitchFamily="49" charset="-122"/>
                <a:ea typeface="黑体" pitchFamily="49" charset="-122"/>
              </a:rPr>
              <a:t>问题</a:t>
            </a:r>
            <a:endParaRPr lang="en-US" altLang="zh-CN" sz="2400" dirty="0" smtClean="0">
              <a:solidFill>
                <a:srgbClr val="990000"/>
              </a:solidFill>
              <a:latin typeface="黑体" pitchFamily="49" charset="-122"/>
              <a:ea typeface="黑体" pitchFamily="49" charset="-122"/>
            </a:endParaRPr>
          </a:p>
          <a:p>
            <a:pPr>
              <a:lnSpc>
                <a:spcPct val="80000"/>
              </a:lnSpc>
            </a:pPr>
            <a:r>
              <a:rPr lang="en-US" altLang="zh-CN" sz="2400" b="1" dirty="0"/>
              <a:t>1</a:t>
            </a:r>
            <a:r>
              <a:rPr lang="zh-CN" altLang="en-US" sz="2400" b="1" dirty="0"/>
              <a:t>、解决的</a:t>
            </a:r>
            <a:r>
              <a:rPr lang="zh-CN" altLang="en-US" sz="2400" b="1" dirty="0" smtClean="0"/>
              <a:t>问题</a:t>
            </a:r>
            <a:endParaRPr lang="en-US" altLang="zh-CN" sz="2400" b="1" dirty="0" smtClean="0"/>
          </a:p>
          <a:p>
            <a:pPr>
              <a:lnSpc>
                <a:spcPct val="80000"/>
              </a:lnSpc>
            </a:pPr>
            <a:r>
              <a:rPr lang="zh-CN" altLang="en-US" sz="2400" dirty="0" smtClean="0"/>
              <a:t>（</a:t>
            </a:r>
            <a:r>
              <a:rPr lang="en-US" altLang="zh-CN" sz="2400" dirty="0" smtClean="0"/>
              <a:t>1</a:t>
            </a:r>
            <a:r>
              <a:rPr lang="zh-CN" altLang="en-US" sz="2400" dirty="0" smtClean="0"/>
              <a:t>）劳务费与助研费的支出关系以及严禁利用学生名义套取现金；</a:t>
            </a:r>
            <a:endParaRPr lang="en-US" altLang="zh-CN" sz="2400" dirty="0" smtClean="0"/>
          </a:p>
          <a:p>
            <a:pPr>
              <a:lnSpc>
                <a:spcPct val="80000"/>
              </a:lnSpc>
            </a:pPr>
            <a:r>
              <a:rPr lang="zh-CN" altLang="en-US" sz="2400" dirty="0" smtClean="0"/>
              <a:t>（</a:t>
            </a:r>
            <a:r>
              <a:rPr lang="en-US" altLang="zh-CN" sz="2400" dirty="0" smtClean="0"/>
              <a:t>2</a:t>
            </a:r>
            <a:r>
              <a:rPr lang="zh-CN" altLang="en-US" sz="2400" dirty="0" smtClean="0"/>
              <a:t>）大额款项无计划转出；</a:t>
            </a:r>
            <a:endParaRPr lang="en-US" altLang="zh-CN" sz="2400" dirty="0" smtClean="0"/>
          </a:p>
          <a:p>
            <a:pPr>
              <a:lnSpc>
                <a:spcPct val="80000"/>
              </a:lnSpc>
            </a:pPr>
            <a:r>
              <a:rPr lang="zh-CN" altLang="en-US" sz="2400" dirty="0" smtClean="0"/>
              <a:t>（</a:t>
            </a:r>
            <a:r>
              <a:rPr lang="en-US" altLang="zh-CN" sz="2400" dirty="0" smtClean="0"/>
              <a:t>3</a:t>
            </a:r>
            <a:r>
              <a:rPr lang="zh-CN" altLang="en-US" sz="2400" dirty="0" smtClean="0"/>
              <a:t>）设备材料测试费的转嫁支出；</a:t>
            </a:r>
            <a:endParaRPr lang="en-US" altLang="zh-CN" sz="2400" dirty="0" smtClean="0"/>
          </a:p>
          <a:p>
            <a:pPr>
              <a:lnSpc>
                <a:spcPct val="80000"/>
              </a:lnSpc>
            </a:pPr>
            <a:r>
              <a:rPr lang="zh-CN" altLang="en-US" sz="2400" dirty="0" smtClean="0"/>
              <a:t>（</a:t>
            </a:r>
            <a:r>
              <a:rPr lang="en-US" altLang="zh-CN" sz="2400" dirty="0" smtClean="0"/>
              <a:t>4</a:t>
            </a:r>
            <a:r>
              <a:rPr lang="zh-CN" altLang="en-US" sz="2400" dirty="0" smtClean="0"/>
              <a:t>）结余经费发使用办法。</a:t>
            </a:r>
            <a:endParaRPr lang="en-US" altLang="zh-CN" sz="2400" dirty="0" smtClean="0"/>
          </a:p>
          <a:p>
            <a:pPr>
              <a:lnSpc>
                <a:spcPct val="80000"/>
              </a:lnSpc>
            </a:pPr>
            <a:r>
              <a:rPr lang="en-US" altLang="zh-CN" sz="2400" b="1" dirty="0" smtClean="0"/>
              <a:t>2</a:t>
            </a:r>
            <a:r>
              <a:rPr lang="zh-CN" altLang="en-US" sz="2400" b="1" dirty="0" smtClean="0"/>
              <a:t>、目前存在的问题</a:t>
            </a:r>
            <a:endParaRPr lang="en-US" altLang="zh-CN" sz="2400" b="1" dirty="0" smtClean="0"/>
          </a:p>
          <a:p>
            <a:pPr>
              <a:lnSpc>
                <a:spcPct val="80000"/>
              </a:lnSpc>
            </a:pPr>
            <a:r>
              <a:rPr lang="zh-CN" altLang="en-US" sz="2400" dirty="0" smtClean="0"/>
              <a:t>（</a:t>
            </a:r>
            <a:r>
              <a:rPr lang="en-US" altLang="zh-CN" sz="2400" dirty="0" smtClean="0"/>
              <a:t>1</a:t>
            </a:r>
            <a:r>
              <a:rPr lang="zh-CN" altLang="en-US" sz="2400" dirty="0" smtClean="0"/>
              <a:t>）熟悉科研项目及其经费管理办法文件的教师不多；</a:t>
            </a:r>
            <a:endParaRPr lang="en-US" altLang="zh-CN" sz="2400" dirty="0" smtClean="0"/>
          </a:p>
          <a:p>
            <a:pPr>
              <a:lnSpc>
                <a:spcPct val="80000"/>
              </a:lnSpc>
            </a:pPr>
            <a:r>
              <a:rPr lang="zh-CN" altLang="en-US" sz="2400" dirty="0" smtClean="0"/>
              <a:t>（</a:t>
            </a:r>
            <a:r>
              <a:rPr lang="en-US" altLang="zh-CN" sz="2400" dirty="0" smtClean="0"/>
              <a:t>2</a:t>
            </a:r>
            <a:r>
              <a:rPr lang="zh-CN" altLang="en-US" sz="2400" dirty="0" smtClean="0"/>
              <a:t>）科研计划项目预算与执行的随意性问题还比较突出；</a:t>
            </a:r>
            <a:endParaRPr lang="en-US" altLang="zh-CN" sz="2400" dirty="0" smtClean="0"/>
          </a:p>
          <a:p>
            <a:pPr>
              <a:lnSpc>
                <a:spcPct val="80000"/>
              </a:lnSpc>
            </a:pPr>
            <a:r>
              <a:rPr lang="zh-CN" altLang="en-US" sz="2400" dirty="0" smtClean="0"/>
              <a:t>（</a:t>
            </a:r>
            <a:r>
              <a:rPr lang="en-US" altLang="zh-CN" sz="2400" dirty="0" smtClean="0"/>
              <a:t>3</a:t>
            </a:r>
            <a:r>
              <a:rPr lang="zh-CN" altLang="en-US" sz="2400" dirty="0" smtClean="0"/>
              <a:t>）立项单位对科研计划项目经费使用都有不同的要求，目前我校仅用一个文件管理，难以满足立项单位的要求；</a:t>
            </a:r>
            <a:endParaRPr lang="zh-CN" altLang="en-US" sz="2400" dirty="0"/>
          </a:p>
        </p:txBody>
      </p:sp>
    </p:spTree>
    <p:extLst>
      <p:ext uri="{BB962C8B-B14F-4D97-AF65-F5344CB8AC3E}">
        <p14:creationId xmlns:p14="http://schemas.microsoft.com/office/powerpoint/2010/main" val="27989429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32656"/>
            <a:ext cx="8229600" cy="1224136"/>
          </a:xfrm>
        </p:spPr>
        <p:txBody>
          <a:bodyPr>
            <a:noAutofit/>
          </a:bodyPr>
          <a:lstStyle/>
          <a:p>
            <a:pPr marL="342900" indent="-342900">
              <a:spcBef>
                <a:spcPct val="20000"/>
              </a:spcBef>
            </a:pPr>
            <a:r>
              <a:rPr lang="zh-CN" altLang="en-US" sz="4400" b="1" dirty="0">
                <a:solidFill>
                  <a:srgbClr val="4E3B30"/>
                </a:solidFill>
                <a:latin typeface="Franklin Gothic Book"/>
                <a:ea typeface="华文楷体"/>
                <a:cs typeface="+mn-cs"/>
              </a:rPr>
              <a:t>二、学校规范科研项目及经费管理的工作</a:t>
            </a:r>
            <a:r>
              <a:rPr lang="zh-CN" altLang="en-US" sz="4400" b="1" dirty="0" smtClean="0">
                <a:solidFill>
                  <a:srgbClr val="4E3B30"/>
                </a:solidFill>
                <a:latin typeface="Franklin Gothic Book"/>
                <a:ea typeface="华文楷体"/>
                <a:cs typeface="+mn-cs"/>
              </a:rPr>
              <a:t>情况及有关精神</a:t>
            </a:r>
            <a:endParaRPr lang="zh-CN" altLang="en-US" sz="4400" b="1" dirty="0">
              <a:solidFill>
                <a:srgbClr val="4E3B30"/>
              </a:solidFill>
              <a:latin typeface="Franklin Gothic Book"/>
              <a:ea typeface="华文楷体"/>
              <a:cs typeface="+mn-cs"/>
            </a:endParaRPr>
          </a:p>
        </p:txBody>
      </p:sp>
      <p:sp>
        <p:nvSpPr>
          <p:cNvPr id="3" name="内容占位符 2"/>
          <p:cNvSpPr>
            <a:spLocks noGrp="1"/>
          </p:cNvSpPr>
          <p:nvPr>
            <p:ph idx="1"/>
          </p:nvPr>
        </p:nvSpPr>
        <p:spPr>
          <a:xfrm>
            <a:off x="179512" y="1628800"/>
            <a:ext cx="8784976" cy="5040560"/>
          </a:xfrm>
        </p:spPr>
        <p:txBody>
          <a:bodyPr>
            <a:normAutofit fontScale="77500" lnSpcReduction="20000"/>
          </a:bodyPr>
          <a:lstStyle/>
          <a:p>
            <a:pPr>
              <a:lnSpc>
                <a:spcPct val="80000"/>
              </a:lnSpc>
            </a:pPr>
            <a:r>
              <a:rPr lang="zh-CN" altLang="en-US" sz="2400" dirty="0">
                <a:solidFill>
                  <a:srgbClr val="990000"/>
                </a:solidFill>
                <a:latin typeface="黑体" pitchFamily="49" charset="-122"/>
                <a:ea typeface="黑体" pitchFamily="49" charset="-122"/>
              </a:rPr>
              <a:t>（三）科技处解决和发现的</a:t>
            </a:r>
            <a:r>
              <a:rPr lang="zh-CN" altLang="en-US" sz="2400" dirty="0" smtClean="0">
                <a:solidFill>
                  <a:srgbClr val="990000"/>
                </a:solidFill>
                <a:latin typeface="黑体" pitchFamily="49" charset="-122"/>
                <a:ea typeface="黑体" pitchFamily="49" charset="-122"/>
              </a:rPr>
              <a:t>问题</a:t>
            </a:r>
            <a:endParaRPr lang="en-US" altLang="zh-CN" sz="2400" dirty="0" smtClean="0">
              <a:solidFill>
                <a:srgbClr val="990000"/>
              </a:solidFill>
              <a:latin typeface="黑体" pitchFamily="49" charset="-122"/>
              <a:ea typeface="黑体" pitchFamily="49" charset="-122"/>
            </a:endParaRPr>
          </a:p>
          <a:p>
            <a:pPr>
              <a:lnSpc>
                <a:spcPct val="80000"/>
              </a:lnSpc>
            </a:pPr>
            <a:r>
              <a:rPr lang="en-US" altLang="zh-CN" sz="2400" b="1" dirty="0" smtClean="0"/>
              <a:t>2</a:t>
            </a:r>
            <a:r>
              <a:rPr lang="zh-CN" altLang="en-US" sz="2400" b="1" dirty="0" smtClean="0"/>
              <a:t>、目前存在的问题</a:t>
            </a:r>
            <a:endParaRPr lang="en-US" altLang="zh-CN" sz="2400" b="1" dirty="0" smtClean="0"/>
          </a:p>
          <a:p>
            <a:pPr>
              <a:lnSpc>
                <a:spcPct val="80000"/>
              </a:lnSpc>
            </a:pPr>
            <a:r>
              <a:rPr lang="zh-CN" altLang="en-US" sz="2400" dirty="0" smtClean="0"/>
              <a:t>（</a:t>
            </a:r>
            <a:r>
              <a:rPr lang="en-US" altLang="zh-CN" sz="2400" dirty="0" smtClean="0"/>
              <a:t>4</a:t>
            </a:r>
            <a:r>
              <a:rPr lang="zh-CN" altLang="en-US" sz="2400" dirty="0" smtClean="0"/>
              <a:t>）横向科研项目还没有进行分类并纳入学校财务统一管理；</a:t>
            </a:r>
            <a:endParaRPr lang="en-US" altLang="zh-CN" sz="2400" dirty="0" smtClean="0"/>
          </a:p>
          <a:p>
            <a:pPr>
              <a:lnSpc>
                <a:spcPct val="80000"/>
              </a:lnSpc>
            </a:pPr>
            <a:r>
              <a:rPr lang="zh-CN" altLang="en-US" sz="2400" dirty="0" smtClean="0"/>
              <a:t>（</a:t>
            </a:r>
            <a:r>
              <a:rPr lang="en-US" altLang="zh-CN" sz="2400" dirty="0" smtClean="0"/>
              <a:t>5</a:t>
            </a:r>
            <a:r>
              <a:rPr lang="zh-CN" altLang="en-US" sz="2400" dirty="0" smtClean="0"/>
              <a:t>）目前我校还没有</a:t>
            </a:r>
            <a:r>
              <a:rPr lang="en-US" altLang="zh-CN" sz="2400" dirty="0" smtClean="0"/>
              <a:t>《</a:t>
            </a:r>
            <a:r>
              <a:rPr lang="zh-CN" altLang="en-US" sz="2400" dirty="0" smtClean="0"/>
              <a:t>科研违法违纪行为处罚处分暂行规定</a:t>
            </a:r>
            <a:r>
              <a:rPr lang="en-US" altLang="zh-CN" sz="2400" dirty="0" smtClean="0"/>
              <a:t>》</a:t>
            </a:r>
            <a:r>
              <a:rPr lang="zh-CN" altLang="en-US" sz="2400" dirty="0" smtClean="0"/>
              <a:t>。</a:t>
            </a:r>
            <a:endParaRPr lang="en-US" altLang="zh-CN" sz="2400" dirty="0" smtClean="0"/>
          </a:p>
          <a:p>
            <a:pPr>
              <a:lnSpc>
                <a:spcPct val="80000"/>
              </a:lnSpc>
            </a:pPr>
            <a:r>
              <a:rPr lang="zh-CN" altLang="en-US" sz="2400" dirty="0">
                <a:solidFill>
                  <a:srgbClr val="990000"/>
                </a:solidFill>
                <a:latin typeface="黑体" pitchFamily="49" charset="-122"/>
                <a:ea typeface="黑体" pitchFamily="49" charset="-122"/>
              </a:rPr>
              <a:t>（四）财务</a:t>
            </a:r>
            <a:r>
              <a:rPr lang="zh-CN" altLang="en-US" sz="2400" dirty="0" smtClean="0">
                <a:solidFill>
                  <a:srgbClr val="990000"/>
                </a:solidFill>
                <a:latin typeface="黑体" pitchFamily="49" charset="-122"/>
                <a:ea typeface="黑体" pitchFamily="49" charset="-122"/>
              </a:rPr>
              <a:t>处交流的主要问题</a:t>
            </a:r>
            <a:endParaRPr lang="en-US" altLang="zh-CN" sz="2400" dirty="0" smtClean="0">
              <a:solidFill>
                <a:srgbClr val="990000"/>
              </a:solidFill>
              <a:latin typeface="黑体" pitchFamily="49" charset="-122"/>
              <a:ea typeface="黑体" pitchFamily="49" charset="-122"/>
            </a:endParaRPr>
          </a:p>
          <a:p>
            <a:pPr>
              <a:lnSpc>
                <a:spcPct val="80000"/>
              </a:lnSpc>
            </a:pPr>
            <a:r>
              <a:rPr lang="en-US" altLang="zh-CN" sz="2400" b="1" dirty="0"/>
              <a:t>1</a:t>
            </a:r>
            <a:r>
              <a:rPr lang="zh-CN" altLang="en-US" sz="2400" b="1" dirty="0"/>
              <a:t>、强调了科研经费管理</a:t>
            </a:r>
            <a:r>
              <a:rPr lang="zh-CN" altLang="en-US" sz="2400" b="1" dirty="0" smtClean="0"/>
              <a:t>的具体要求：</a:t>
            </a:r>
            <a:endParaRPr lang="en-US" altLang="zh-CN" sz="2400" b="1" dirty="0" smtClean="0"/>
          </a:p>
          <a:p>
            <a:pPr>
              <a:lnSpc>
                <a:spcPct val="80000"/>
              </a:lnSpc>
            </a:pPr>
            <a:r>
              <a:rPr lang="zh-CN" altLang="en-US" sz="2400" b="1" dirty="0"/>
              <a:t>（</a:t>
            </a:r>
            <a:r>
              <a:rPr lang="en-US" altLang="zh-CN" sz="2400" b="1" dirty="0"/>
              <a:t>1</a:t>
            </a:r>
            <a:r>
              <a:rPr lang="zh-CN" altLang="en-US" sz="2400" b="1" dirty="0"/>
              <a:t>）健全分级管理体系，落实管理监督责任</a:t>
            </a:r>
            <a:endParaRPr lang="en-US" altLang="zh-CN" sz="2400" b="1" dirty="0"/>
          </a:p>
          <a:p>
            <a:pPr lvl="1">
              <a:lnSpc>
                <a:spcPct val="150000"/>
              </a:lnSpc>
              <a:buFont typeface="Arial" pitchFamily="34" charset="0"/>
              <a:buChar char="•"/>
            </a:pPr>
            <a:r>
              <a:rPr lang="zh-CN" altLang="en-US" dirty="0" smtClean="0">
                <a:latin typeface="宋体" pitchFamily="2" charset="-122"/>
                <a:ea typeface="宋体" pitchFamily="2" charset="-122"/>
              </a:rPr>
              <a:t>项目</a:t>
            </a:r>
            <a:r>
              <a:rPr lang="zh-CN" altLang="en-US" dirty="0">
                <a:latin typeface="宋体" pitchFamily="2" charset="-122"/>
                <a:ea typeface="宋体" pitchFamily="2" charset="-122"/>
              </a:rPr>
              <a:t>负责人</a:t>
            </a:r>
            <a:r>
              <a:rPr lang="zh-CN" altLang="en-US" dirty="0">
                <a:solidFill>
                  <a:srgbClr val="FF0000"/>
                </a:solidFill>
                <a:latin typeface="宋体" pitchFamily="2" charset="-122"/>
                <a:ea typeface="宋体" pitchFamily="2" charset="-122"/>
              </a:rPr>
              <a:t>直接</a:t>
            </a:r>
            <a:r>
              <a:rPr lang="zh-CN" altLang="en-US" dirty="0">
                <a:latin typeface="宋体" pitchFamily="2" charset="-122"/>
                <a:ea typeface="宋体" pitchFamily="2" charset="-122"/>
              </a:rPr>
              <a:t>责任：对科研成果的真实性和科研经费使用的合规性、合理性、真实性、相关性承担相应的责任；</a:t>
            </a:r>
            <a:endParaRPr lang="en-US" altLang="zh-CN" dirty="0">
              <a:latin typeface="宋体" pitchFamily="2" charset="-122"/>
              <a:ea typeface="宋体" pitchFamily="2" charset="-122"/>
            </a:endParaRPr>
          </a:p>
          <a:p>
            <a:pPr lvl="1">
              <a:lnSpc>
                <a:spcPct val="150000"/>
              </a:lnSpc>
              <a:buFont typeface="Arial" pitchFamily="34" charset="0"/>
              <a:buChar char="•"/>
            </a:pPr>
            <a:r>
              <a:rPr lang="zh-CN" altLang="en-US" dirty="0">
                <a:latin typeface="宋体" pitchFamily="2" charset="-122"/>
                <a:ea typeface="宋体" pitchFamily="2" charset="-122"/>
              </a:rPr>
              <a:t>基层二级单位负责人的</a:t>
            </a:r>
            <a:r>
              <a:rPr lang="zh-CN" altLang="en-US" dirty="0">
                <a:solidFill>
                  <a:srgbClr val="FF0000"/>
                </a:solidFill>
                <a:latin typeface="宋体" pitchFamily="2" charset="-122"/>
                <a:ea typeface="宋体" pitchFamily="2" charset="-122"/>
              </a:rPr>
              <a:t>监管</a:t>
            </a:r>
            <a:r>
              <a:rPr lang="zh-CN" altLang="en-US" dirty="0">
                <a:latin typeface="宋体" pitchFamily="2" charset="-122"/>
                <a:ea typeface="宋体" pitchFamily="2" charset="-122"/>
              </a:rPr>
              <a:t>责任：依法开展科研活动、合同初审、政策宣传</a:t>
            </a:r>
            <a:r>
              <a:rPr lang="zh-CN" altLang="en-US" dirty="0" smtClean="0">
                <a:latin typeface="宋体" pitchFamily="2" charset="-122"/>
                <a:ea typeface="宋体" pitchFamily="2" charset="-122"/>
              </a:rPr>
              <a:t>等；</a:t>
            </a:r>
            <a:endParaRPr lang="en-US" altLang="zh-CN" dirty="0">
              <a:latin typeface="宋体" pitchFamily="2" charset="-122"/>
              <a:ea typeface="宋体" pitchFamily="2" charset="-122"/>
            </a:endParaRPr>
          </a:p>
          <a:p>
            <a:pPr lvl="1">
              <a:lnSpc>
                <a:spcPct val="150000"/>
              </a:lnSpc>
              <a:buFont typeface="Arial" pitchFamily="34" charset="0"/>
              <a:buChar char="•"/>
            </a:pPr>
            <a:r>
              <a:rPr lang="zh-CN" altLang="en-US" dirty="0">
                <a:latin typeface="宋体" pitchFamily="2" charset="-122"/>
                <a:ea typeface="宋体" pitchFamily="2" charset="-122"/>
              </a:rPr>
              <a:t>财务管理部门：</a:t>
            </a:r>
            <a:r>
              <a:rPr lang="zh-CN" altLang="en-US" dirty="0">
                <a:solidFill>
                  <a:srgbClr val="FF0000"/>
                </a:solidFill>
                <a:latin typeface="宋体" pitchFamily="2" charset="-122"/>
                <a:ea typeface="宋体" pitchFamily="2" charset="-122"/>
              </a:rPr>
              <a:t>监督、指导</a:t>
            </a:r>
            <a:r>
              <a:rPr lang="zh-CN" altLang="en-US" dirty="0">
                <a:latin typeface="宋体" pitchFamily="2" charset="-122"/>
                <a:ea typeface="宋体" pitchFamily="2" charset="-122"/>
              </a:rPr>
              <a:t>项目负责人按照项目立项书或合同约定以及有关财经法规，在其权限范围内使用科研</a:t>
            </a:r>
            <a:r>
              <a:rPr lang="zh-CN" altLang="en-US" dirty="0" smtClean="0">
                <a:latin typeface="宋体" pitchFamily="2" charset="-122"/>
                <a:ea typeface="宋体" pitchFamily="2" charset="-122"/>
              </a:rPr>
              <a:t>经费</a:t>
            </a:r>
            <a:r>
              <a:rPr lang="zh-CN" altLang="en-US" dirty="0" smtClean="0">
                <a:latin typeface="宋体" pitchFamily="2" charset="-122"/>
                <a:ea typeface="宋体" pitchFamily="2" charset="-122"/>
              </a:rPr>
              <a:t>。</a:t>
            </a:r>
            <a:endParaRPr lang="en-US" altLang="zh-CN" dirty="0" smtClean="0">
              <a:latin typeface="宋体" pitchFamily="2" charset="-122"/>
              <a:ea typeface="宋体" pitchFamily="2" charset="-122"/>
            </a:endParaRPr>
          </a:p>
          <a:p>
            <a:pPr lvl="1">
              <a:lnSpc>
                <a:spcPct val="150000"/>
              </a:lnSpc>
              <a:buFont typeface="Arial" pitchFamily="34" charset="0"/>
              <a:buChar char="•"/>
            </a:pPr>
            <a:r>
              <a:rPr lang="zh-CN" altLang="en-US" sz="2400" dirty="0" smtClean="0">
                <a:latin typeface="宋体" pitchFamily="2" charset="-122"/>
                <a:ea typeface="宋体" pitchFamily="2" charset="-122"/>
              </a:rPr>
              <a:t>尤其强调了在项目经费使用及管理上的</a:t>
            </a:r>
            <a:r>
              <a:rPr lang="zh-CN" altLang="en-US" sz="2400" dirty="0" smtClean="0">
                <a:solidFill>
                  <a:srgbClr val="FF0000"/>
                </a:solidFill>
                <a:latin typeface="宋体" pitchFamily="2" charset="-122"/>
                <a:ea typeface="宋体" pitchFamily="2" charset="-122"/>
              </a:rPr>
              <a:t>学校</a:t>
            </a:r>
            <a:r>
              <a:rPr lang="zh-CN" altLang="en-US" sz="2400" dirty="0" smtClean="0">
                <a:latin typeface="宋体" pitchFamily="2" charset="-122"/>
                <a:ea typeface="宋体" pitchFamily="2" charset="-122"/>
              </a:rPr>
              <a:t>负</a:t>
            </a:r>
            <a:r>
              <a:rPr lang="zh-CN" altLang="en-US" sz="2400" dirty="0" smtClean="0">
                <a:solidFill>
                  <a:srgbClr val="FF0000"/>
                </a:solidFill>
                <a:latin typeface="宋体" pitchFamily="2" charset="-122"/>
                <a:ea typeface="宋体" pitchFamily="2" charset="-122"/>
              </a:rPr>
              <a:t>法人责任</a:t>
            </a:r>
            <a:r>
              <a:rPr lang="zh-CN" altLang="en-US" sz="2400" dirty="0" smtClean="0">
                <a:latin typeface="宋体" pitchFamily="2" charset="-122"/>
                <a:ea typeface="宋体" pitchFamily="2" charset="-122"/>
              </a:rPr>
              <a:t>、</a:t>
            </a:r>
            <a:r>
              <a:rPr lang="zh-CN" altLang="en-US" sz="2400" dirty="0" smtClean="0">
                <a:solidFill>
                  <a:srgbClr val="FF0000"/>
                </a:solidFill>
                <a:latin typeface="宋体" pitchFamily="2" charset="-122"/>
                <a:ea typeface="宋体" pitchFamily="2" charset="-122"/>
              </a:rPr>
              <a:t>主持人</a:t>
            </a:r>
            <a:r>
              <a:rPr lang="zh-CN" altLang="en-US" sz="2400" dirty="0" smtClean="0">
                <a:latin typeface="宋体" pitchFamily="2" charset="-122"/>
                <a:ea typeface="宋体" pitchFamily="2" charset="-122"/>
              </a:rPr>
              <a:t>负</a:t>
            </a:r>
            <a:r>
              <a:rPr lang="zh-CN" altLang="en-US" sz="2400" dirty="0" smtClean="0">
                <a:solidFill>
                  <a:srgbClr val="FF0000"/>
                </a:solidFill>
                <a:latin typeface="宋体" pitchFamily="2" charset="-122"/>
                <a:ea typeface="宋体" pitchFamily="2" charset="-122"/>
              </a:rPr>
              <a:t>具体责任</a:t>
            </a:r>
            <a:endParaRPr lang="zh-CN" altLang="en-US" sz="2400" dirty="0">
              <a:solidFill>
                <a:srgbClr val="FF0000"/>
              </a:solidFill>
            </a:endParaRPr>
          </a:p>
        </p:txBody>
      </p:sp>
    </p:spTree>
    <p:extLst>
      <p:ext uri="{BB962C8B-B14F-4D97-AF65-F5344CB8AC3E}">
        <p14:creationId xmlns:p14="http://schemas.microsoft.com/office/powerpoint/2010/main" val="32193807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32656"/>
            <a:ext cx="8363272" cy="1224136"/>
          </a:xfrm>
        </p:spPr>
        <p:txBody>
          <a:bodyPr>
            <a:noAutofit/>
          </a:bodyPr>
          <a:lstStyle/>
          <a:p>
            <a:pPr marL="342900" indent="-342900">
              <a:spcBef>
                <a:spcPct val="20000"/>
              </a:spcBef>
            </a:pPr>
            <a:r>
              <a:rPr lang="zh-CN" altLang="en-US" sz="4400" b="1" dirty="0">
                <a:solidFill>
                  <a:srgbClr val="4E3B30"/>
                </a:solidFill>
                <a:latin typeface="Franklin Gothic Book"/>
                <a:ea typeface="华文楷体"/>
                <a:cs typeface="+mn-cs"/>
              </a:rPr>
              <a:t>二、学校规范科研项目及经费管理</a:t>
            </a:r>
            <a:r>
              <a:rPr lang="zh-CN" altLang="en-US" sz="4400" b="1" dirty="0" smtClean="0">
                <a:solidFill>
                  <a:srgbClr val="4E3B30"/>
                </a:solidFill>
                <a:latin typeface="Franklin Gothic Book"/>
                <a:ea typeface="华文楷体"/>
                <a:cs typeface="+mn-cs"/>
              </a:rPr>
              <a:t>的有关</a:t>
            </a:r>
            <a:r>
              <a:rPr lang="zh-CN" altLang="en-US" sz="4400" b="1" dirty="0" smtClean="0">
                <a:solidFill>
                  <a:srgbClr val="4E3B30"/>
                </a:solidFill>
                <a:latin typeface="Franklin Gothic Book"/>
                <a:ea typeface="华文楷体"/>
                <a:cs typeface="+mn-cs"/>
              </a:rPr>
              <a:t>精神</a:t>
            </a:r>
            <a:endParaRPr lang="zh-CN" altLang="en-US" sz="4400" b="1" dirty="0">
              <a:solidFill>
                <a:srgbClr val="4E3B30"/>
              </a:solidFill>
              <a:latin typeface="Franklin Gothic Book"/>
              <a:ea typeface="华文楷体"/>
              <a:cs typeface="+mn-cs"/>
            </a:endParaRPr>
          </a:p>
        </p:txBody>
      </p:sp>
      <p:sp>
        <p:nvSpPr>
          <p:cNvPr id="3" name="内容占位符 2"/>
          <p:cNvSpPr>
            <a:spLocks noGrp="1"/>
          </p:cNvSpPr>
          <p:nvPr>
            <p:ph idx="1"/>
          </p:nvPr>
        </p:nvSpPr>
        <p:spPr>
          <a:xfrm>
            <a:off x="107504" y="1556792"/>
            <a:ext cx="8856984" cy="5301208"/>
          </a:xfrm>
        </p:spPr>
        <p:txBody>
          <a:bodyPr>
            <a:normAutofit fontScale="77500" lnSpcReduction="20000"/>
          </a:bodyPr>
          <a:lstStyle/>
          <a:p>
            <a:pPr>
              <a:lnSpc>
                <a:spcPct val="80000"/>
              </a:lnSpc>
            </a:pPr>
            <a:r>
              <a:rPr lang="zh-CN" altLang="en-US" sz="2400" dirty="0" smtClean="0">
                <a:solidFill>
                  <a:srgbClr val="990000"/>
                </a:solidFill>
                <a:latin typeface="黑体" pitchFamily="49" charset="-122"/>
                <a:ea typeface="黑体" pitchFamily="49" charset="-122"/>
              </a:rPr>
              <a:t>（</a:t>
            </a:r>
            <a:r>
              <a:rPr lang="zh-CN" altLang="en-US" sz="2400" dirty="0">
                <a:solidFill>
                  <a:srgbClr val="990000"/>
                </a:solidFill>
                <a:latin typeface="黑体" pitchFamily="49" charset="-122"/>
                <a:ea typeface="黑体" pitchFamily="49" charset="-122"/>
              </a:rPr>
              <a:t>四）财务</a:t>
            </a:r>
            <a:r>
              <a:rPr lang="zh-CN" altLang="en-US" sz="2400" dirty="0" smtClean="0">
                <a:solidFill>
                  <a:srgbClr val="990000"/>
                </a:solidFill>
                <a:latin typeface="黑体" pitchFamily="49" charset="-122"/>
                <a:ea typeface="黑体" pitchFamily="49" charset="-122"/>
              </a:rPr>
              <a:t>处交流的主要问题</a:t>
            </a:r>
            <a:endParaRPr lang="en-US" altLang="zh-CN" sz="2400" dirty="0" smtClean="0">
              <a:solidFill>
                <a:srgbClr val="990000"/>
              </a:solidFill>
              <a:latin typeface="黑体" pitchFamily="49" charset="-122"/>
              <a:ea typeface="黑体" pitchFamily="49" charset="-122"/>
            </a:endParaRPr>
          </a:p>
          <a:p>
            <a:pPr>
              <a:lnSpc>
                <a:spcPct val="80000"/>
              </a:lnSpc>
            </a:pPr>
            <a:r>
              <a:rPr lang="en-US" altLang="zh-CN" sz="2200" b="1" dirty="0"/>
              <a:t>1</a:t>
            </a:r>
            <a:r>
              <a:rPr lang="zh-CN" altLang="en-US" sz="2200" b="1" dirty="0"/>
              <a:t>、强调了科研经费管理的具体要求：</a:t>
            </a:r>
            <a:endParaRPr lang="en-US" altLang="zh-CN" sz="2200" b="1" dirty="0"/>
          </a:p>
          <a:p>
            <a:pPr>
              <a:lnSpc>
                <a:spcPct val="80000"/>
              </a:lnSpc>
            </a:pPr>
            <a:r>
              <a:rPr lang="zh-CN" altLang="en-US" sz="2200" b="1" dirty="0"/>
              <a:t>（</a:t>
            </a:r>
            <a:r>
              <a:rPr lang="en-US" altLang="zh-CN" sz="2200" b="1" dirty="0"/>
              <a:t>2</a:t>
            </a:r>
            <a:r>
              <a:rPr lang="zh-CN" altLang="en-US" sz="2200" b="1" dirty="0"/>
              <a:t>）强调分类管理</a:t>
            </a:r>
            <a:endParaRPr lang="en-US" altLang="zh-CN" sz="2200" b="1" dirty="0"/>
          </a:p>
          <a:p>
            <a:pPr lvl="1">
              <a:lnSpc>
                <a:spcPct val="150000"/>
              </a:lnSpc>
              <a:buFont typeface="Arial" pitchFamily="34" charset="0"/>
              <a:buChar char="•"/>
            </a:pPr>
            <a:r>
              <a:rPr lang="zh-CN" altLang="en-US" sz="2400" dirty="0" smtClean="0"/>
              <a:t>纵向经费：按照项目预算（项目基金管理办法</a:t>
            </a:r>
            <a:r>
              <a:rPr lang="zh-CN" altLang="en-US" sz="2400" dirty="0" smtClean="0"/>
              <a:t>）（以</a:t>
            </a:r>
            <a:r>
              <a:rPr lang="en-US" altLang="zh-CN" sz="2400" dirty="0" smtClean="0"/>
              <a:t>3</a:t>
            </a:r>
            <a:r>
              <a:rPr lang="zh-CN" altLang="en-US" sz="2400" dirty="0" smtClean="0"/>
              <a:t>开头的连续数字的支票）；</a:t>
            </a:r>
            <a:endParaRPr lang="en-US" altLang="zh-CN" sz="2400" dirty="0" smtClean="0"/>
          </a:p>
          <a:p>
            <a:pPr lvl="1">
              <a:lnSpc>
                <a:spcPct val="150000"/>
              </a:lnSpc>
              <a:buFont typeface="Arial" pitchFamily="34" charset="0"/>
              <a:buChar char="•"/>
            </a:pPr>
            <a:r>
              <a:rPr lang="zh-CN" altLang="en-US" dirty="0" smtClean="0"/>
              <a:t>横向经费：按照合同规定或当事人</a:t>
            </a:r>
            <a:r>
              <a:rPr lang="zh-CN" altLang="en-US" dirty="0" smtClean="0"/>
              <a:t>约定（以</a:t>
            </a:r>
            <a:r>
              <a:rPr lang="en-US" altLang="zh-CN" dirty="0" smtClean="0"/>
              <a:t>3</a:t>
            </a:r>
            <a:r>
              <a:rPr lang="zh-CN" altLang="en-US" dirty="0" smtClean="0"/>
              <a:t>开头的带字母数字不连续的支票）；</a:t>
            </a:r>
            <a:endParaRPr lang="en-US" altLang="zh-CN" dirty="0" smtClean="0"/>
          </a:p>
          <a:p>
            <a:pPr lvl="1">
              <a:lnSpc>
                <a:spcPct val="150000"/>
              </a:lnSpc>
              <a:buFont typeface="Arial" pitchFamily="34" charset="0"/>
              <a:buChar char="•"/>
            </a:pPr>
            <a:r>
              <a:rPr lang="zh-CN" altLang="en-US" sz="2400" dirty="0" smtClean="0"/>
              <a:t>学校（教委）专项拨款：按照学校专项资金管理</a:t>
            </a:r>
            <a:r>
              <a:rPr lang="zh-CN" altLang="en-US" sz="2400" dirty="0" smtClean="0"/>
              <a:t>办法（</a:t>
            </a:r>
            <a:r>
              <a:rPr lang="en-US" altLang="zh-CN" sz="2400" dirty="0" smtClean="0"/>
              <a:t>1</a:t>
            </a:r>
            <a:r>
              <a:rPr lang="zh-CN" altLang="en-US" sz="2400" dirty="0" smtClean="0"/>
              <a:t>和</a:t>
            </a:r>
            <a:r>
              <a:rPr lang="en-US" altLang="zh-CN" sz="2400" dirty="0" smtClean="0"/>
              <a:t>5</a:t>
            </a:r>
            <a:r>
              <a:rPr lang="zh-CN" altLang="en-US" sz="2400" dirty="0" smtClean="0"/>
              <a:t>开头的支票）。</a:t>
            </a:r>
            <a:endParaRPr lang="en-US" altLang="zh-CN" sz="2400" dirty="0" smtClean="0"/>
          </a:p>
          <a:p>
            <a:pPr marL="274320" lvl="1" indent="-274320">
              <a:lnSpc>
                <a:spcPct val="80000"/>
              </a:lnSpc>
              <a:buClr>
                <a:schemeClr val="accent3"/>
              </a:buClr>
              <a:buSzPct val="95000"/>
            </a:pPr>
            <a:r>
              <a:rPr lang="zh-CN" altLang="en-US" sz="2200" b="1" dirty="0"/>
              <a:t>（</a:t>
            </a:r>
            <a:r>
              <a:rPr lang="en-US" altLang="zh-CN" sz="2200" b="1" dirty="0"/>
              <a:t>3</a:t>
            </a:r>
            <a:r>
              <a:rPr lang="zh-CN" altLang="en-US" sz="2200" b="1" dirty="0"/>
              <a:t>）强调</a:t>
            </a:r>
            <a:r>
              <a:rPr lang="zh-CN" altLang="en-US" sz="2200" b="1" dirty="0" smtClean="0"/>
              <a:t>规范经费支出管理</a:t>
            </a:r>
            <a:endParaRPr lang="en-US" altLang="zh-CN" sz="2200" b="1" dirty="0" smtClean="0"/>
          </a:p>
          <a:p>
            <a:pPr lvl="1">
              <a:lnSpc>
                <a:spcPct val="150000"/>
              </a:lnSpc>
              <a:buFont typeface="Arial" pitchFamily="34" charset="0"/>
              <a:buChar char="•"/>
            </a:pPr>
            <a:r>
              <a:rPr lang="zh-CN" altLang="en-US" dirty="0" smtClean="0"/>
              <a:t>严禁提供假发票、假合同等虚假财务资料；</a:t>
            </a:r>
            <a:endParaRPr lang="en-US" altLang="zh-CN" dirty="0" smtClean="0"/>
          </a:p>
          <a:p>
            <a:pPr lvl="1">
              <a:lnSpc>
                <a:spcPct val="150000"/>
              </a:lnSpc>
              <a:buFont typeface="Arial" pitchFamily="34" charset="0"/>
              <a:buChar char="•"/>
            </a:pPr>
            <a:r>
              <a:rPr lang="zh-CN" altLang="en-US" dirty="0" smtClean="0"/>
              <a:t>严格执行银行卡支付制度；</a:t>
            </a:r>
            <a:endParaRPr lang="en-US" altLang="zh-CN" dirty="0" smtClean="0"/>
          </a:p>
          <a:p>
            <a:pPr lvl="1">
              <a:lnSpc>
                <a:spcPct val="150000"/>
              </a:lnSpc>
              <a:buFont typeface="Arial" pitchFamily="34" charset="0"/>
              <a:buChar char="•"/>
            </a:pPr>
            <a:r>
              <a:rPr lang="zh-CN" altLang="en-US" dirty="0" smtClean="0"/>
              <a:t>严禁以虚构人员名单等方式虚报冒领学生助研费、劳务费和专家咨询费；</a:t>
            </a:r>
            <a:endParaRPr lang="en-US" altLang="zh-CN" dirty="0" smtClean="0"/>
          </a:p>
          <a:p>
            <a:pPr lvl="1">
              <a:lnSpc>
                <a:spcPct val="150000"/>
              </a:lnSpc>
              <a:buFont typeface="Arial" pitchFamily="34" charset="0"/>
              <a:buChar char="•"/>
            </a:pPr>
            <a:r>
              <a:rPr lang="zh-CN" altLang="en-US" dirty="0" smtClean="0"/>
              <a:t>严格执行国家政府采购制度，严禁通过虚构测试化验内容、提高测试化验支出标准等方式违规开支、测试、化验加工费。</a:t>
            </a:r>
            <a:endParaRPr lang="en-US" altLang="zh-CN" dirty="0"/>
          </a:p>
          <a:p>
            <a:pPr marL="274320" lvl="1" indent="-274320">
              <a:lnSpc>
                <a:spcPct val="80000"/>
              </a:lnSpc>
              <a:buClr>
                <a:schemeClr val="accent3"/>
              </a:buClr>
              <a:buSzPct val="95000"/>
            </a:pPr>
            <a:endParaRPr lang="zh-CN" altLang="en-US" sz="2200" b="1" dirty="0"/>
          </a:p>
        </p:txBody>
      </p:sp>
    </p:spTree>
    <p:extLst>
      <p:ext uri="{BB962C8B-B14F-4D97-AF65-F5344CB8AC3E}">
        <p14:creationId xmlns:p14="http://schemas.microsoft.com/office/powerpoint/2010/main" val="94393320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流畅">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流畅">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195</TotalTime>
  <Words>1418</Words>
  <Application>Microsoft Office PowerPoint</Application>
  <PresentationFormat>全屏显示(4:3)</PresentationFormat>
  <Paragraphs>99</Paragraphs>
  <Slides>14</Slides>
  <Notes>0</Notes>
  <HiddenSlides>0</HiddenSlides>
  <MMClips>0</MMClips>
  <ScaleCrop>false</ScaleCrop>
  <HeadingPairs>
    <vt:vector size="4" baseType="variant">
      <vt:variant>
        <vt:lpstr>主题</vt:lpstr>
      </vt:variant>
      <vt:variant>
        <vt:i4>1</vt:i4>
      </vt:variant>
      <vt:variant>
        <vt:lpstr>幻灯片标题</vt:lpstr>
      </vt:variant>
      <vt:variant>
        <vt:i4>14</vt:i4>
      </vt:variant>
    </vt:vector>
  </HeadingPairs>
  <TitlesOfParts>
    <vt:vector size="15" baseType="lpstr">
      <vt:lpstr>流畅</vt:lpstr>
      <vt:lpstr>规范科研项目及经费管理 工作会议</vt:lpstr>
      <vt:lpstr>目  录</vt:lpstr>
      <vt:lpstr>一、规范科研项目及经费管理的背景</vt:lpstr>
      <vt:lpstr>一、规范科研项目及经费管理的背景</vt:lpstr>
      <vt:lpstr>一、规范科研项目及经费管理的背景</vt:lpstr>
      <vt:lpstr>二、学校规范科研项目及经费管理的有关精神</vt:lpstr>
      <vt:lpstr>二、学校规范科研项目及经费管理的有关精神</vt:lpstr>
      <vt:lpstr>二、学校规范科研项目及经费管理的工作情况及有关精神</vt:lpstr>
      <vt:lpstr>二、学校规范科研项目及经费管理的有关精神</vt:lpstr>
      <vt:lpstr>二、学校规范科研项目及经费管理的有关精神</vt:lpstr>
      <vt:lpstr>二、学校规范科研项目及经费管理的有关精神</vt:lpstr>
      <vt:lpstr>二、学校规范科研项目及经费管理的有关精神</vt:lpstr>
      <vt:lpstr>二、学校规范科研项目及经费管理的有关精神</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规范科技经费管理工作会议</dc:title>
  <dc:creator>JACK</dc:creator>
  <cp:lastModifiedBy>THINK</cp:lastModifiedBy>
  <cp:revision>71</cp:revision>
  <dcterms:created xsi:type="dcterms:W3CDTF">2014-10-13T10:15:33Z</dcterms:created>
  <dcterms:modified xsi:type="dcterms:W3CDTF">2014-10-13T13:43:41Z</dcterms:modified>
</cp:coreProperties>
</file>